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58000" cy="9144000"/>
  <p:embeddedFontLst>
    <p:embeddedFont>
      <p:font typeface="Comfortaa" panose="020B0604020202020204" charset="0"/>
      <p:regular r:id="rId34"/>
      <p:bold r:id="rId35"/>
    </p:embeddedFont>
    <p:embeddedFont>
      <p:font typeface="Lobster" panose="020B0604020202020204" charset="0"/>
      <p:regular r:id="rId36"/>
    </p:embeddedFont>
    <p:embeddedFont>
      <p:font typeface="Open Sans" panose="020B0604020202020204" charset="0"/>
      <p:regular r:id="rId37"/>
      <p:bold r:id="rId38"/>
      <p:italic r:id="rId39"/>
      <p:boldItalic r:id="rId40"/>
    </p:embeddedFont>
    <p:embeddedFont>
      <p:font typeface="PT Sans Narrow" panose="020B0604020202020204" charset="0"/>
      <p:regular r:id="rId41"/>
      <p:bold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90F530-3727-4EDF-BBA4-03EE0BCE28D1}">
  <a:tblStyle styleId="{CA90F530-3727-4EDF-BBA4-03EE0BCE28D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298"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9490c33c6b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9490c33c6b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62265058b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962265058b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962265058b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962265058b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962265058b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962265058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962265058b_0_5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962265058b_0_5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962265058b_0_4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962265058b_0_4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962265058b_0_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962265058b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62265058b_0_2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962265058b_0_2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962265058b_0_4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962265058b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962265058b_0_4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962265058b_0_4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962265058b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962265058b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62265058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62265058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962265058b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962265058b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962265058b_0_4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962265058b_0_4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962265058b_0_5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962265058b_0_5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962265058b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962265058b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962265058b_0_2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962265058b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962265058b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962265058b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962265058b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962265058b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962265058b_0_3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962265058b_0_3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962265058b_0_3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962265058b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962265058b_0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962265058b_0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62265058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62265058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962265058b_0_3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962265058b_0_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962265058b_0_3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962265058b_0_3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62265058b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62265058b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962265058b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962265058b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62265058b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62265058b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962265058b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962265058b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962265058b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962265058b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62265058b_0_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962265058b_0_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ec.europa.eu/programmes/erasmus-plus/resources/distance-calculator_en"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erasmus@kent.edu.tr"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kent.edu.tr/duyurular-001411"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www.kent.edu.tr/personel-hareketliligi-yol-haritasi-001499"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kent.edu.tr/personel-hareketliligi-yol-haritasi-001499"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kent.edu.tr/personel-hareketliligi-yol-haritasi-001499"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mailto:erasmus@kent.edu.tr"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programmes/erasmus-plus/about/who-can-take-part_en"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kent.edu.tr/guncel-anlasmalar-001485"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
              <a:t>Erasmus+ Programı </a:t>
            </a:r>
            <a:r>
              <a:rPr lang="tr" sz="3800"/>
              <a:t>ve</a:t>
            </a:r>
            <a:endParaRPr sz="3800"/>
          </a:p>
        </p:txBody>
      </p:sp>
      <p:sp>
        <p:nvSpPr>
          <p:cNvPr id="67" name="Google Shape;67;p13"/>
          <p:cNvSpPr txBox="1">
            <a:spLocks noGrp="1"/>
          </p:cNvSpPr>
          <p:nvPr>
            <p:ph type="subTitle" idx="1"/>
          </p:nvPr>
        </p:nvSpPr>
        <p:spPr>
          <a:xfrm>
            <a:off x="2137225" y="2850054"/>
            <a:ext cx="4870500" cy="1079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
              <a:t>SANAL HAREKETLİLİK</a:t>
            </a:r>
            <a:endParaRPr/>
          </a:p>
          <a:p>
            <a:pPr marL="0" lvl="0" indent="0" algn="ctr" rtl="0">
              <a:spcBef>
                <a:spcPts val="0"/>
              </a:spcBef>
              <a:spcAft>
                <a:spcPts val="0"/>
              </a:spcAft>
              <a:buNone/>
            </a:pPr>
            <a:r>
              <a:rPr lang="tr" sz="1700" i="1">
                <a:latin typeface="Lobster"/>
                <a:ea typeface="Lobster"/>
                <a:cs typeface="Lobster"/>
                <a:sym typeface="Lobster"/>
              </a:rPr>
              <a:t>Personel Bilgilendirme Toplantısı</a:t>
            </a:r>
            <a:endParaRPr sz="1700" i="1">
              <a:latin typeface="Lobster"/>
              <a:ea typeface="Lobster"/>
              <a:cs typeface="Lobster"/>
              <a:sym typeface="Lobster"/>
            </a:endParaRPr>
          </a:p>
          <a:p>
            <a:pPr marL="0" lvl="0" indent="0" algn="ctr" rtl="0">
              <a:spcBef>
                <a:spcPts val="0"/>
              </a:spcBef>
              <a:spcAft>
                <a:spcPts val="0"/>
              </a:spcAft>
              <a:buNone/>
            </a:pPr>
            <a:r>
              <a:rPr lang="tr" sz="1700" i="1">
                <a:latin typeface="Lobster"/>
                <a:ea typeface="Lobster"/>
                <a:cs typeface="Lobster"/>
                <a:sym typeface="Lobster"/>
              </a:rPr>
              <a:t>Ekim 2020</a:t>
            </a:r>
            <a:endParaRPr sz="1700" i="1">
              <a:latin typeface="Lobster"/>
              <a:ea typeface="Lobster"/>
              <a:cs typeface="Lobster"/>
              <a:sym typeface="Lobste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HİBE MİKTARLARI - GÜNLÜK HİBE</a:t>
            </a:r>
            <a:endParaRPr/>
          </a:p>
        </p:txBody>
      </p:sp>
      <p:graphicFrame>
        <p:nvGraphicFramePr>
          <p:cNvPr id="122" name="Google Shape;122;p22"/>
          <p:cNvGraphicFramePr/>
          <p:nvPr/>
        </p:nvGraphicFramePr>
        <p:xfrm>
          <a:off x="434475" y="1535925"/>
          <a:ext cx="3000000" cy="3000000"/>
        </p:xfrm>
        <a:graphic>
          <a:graphicData uri="http://schemas.openxmlformats.org/drawingml/2006/table">
            <a:tbl>
              <a:tblPr>
                <a:noFill/>
                <a:tableStyleId>{CA90F530-3727-4EDF-BBA4-03EE0BCE28D1}</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tr" sz="1000">
                          <a:latin typeface="Comfortaa"/>
                          <a:ea typeface="Comfortaa"/>
                          <a:cs typeface="Comfortaa"/>
                          <a:sym typeface="Comfortaa"/>
                        </a:rPr>
                        <a:t>Ülke Grupları</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Hareketlilikte Misafir Olunan Ülkeler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Günlük hibe miktarları (Avro)</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tr" sz="1000">
                          <a:latin typeface="Comfortaa"/>
                          <a:ea typeface="Comfortaa"/>
                          <a:cs typeface="Comfortaa"/>
                          <a:sym typeface="Comfortaa"/>
                        </a:rPr>
                        <a:t>1. Grup Program Ülkeleri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Birleşik Krallık,  Danimarka, Finlandiya, İrlanda,  İsveç, İzlanda,  Lihtenştayn, Lüksemburg, Norveç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153 </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tr" sz="1000">
                          <a:latin typeface="Comfortaa"/>
                          <a:ea typeface="Comfortaa"/>
                          <a:cs typeface="Comfortaa"/>
                          <a:sym typeface="Comfortaa"/>
                        </a:rPr>
                        <a:t>2. Grup Program Ülkeleri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Almanya, Avusturya, Belçika, Fransa, Güney Kıbrıs, Hollanda, İspanya, İtalya, Malta, Portekiz, Yunanistan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136 </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tr" sz="1000">
                          <a:latin typeface="Comfortaa"/>
                          <a:ea typeface="Comfortaa"/>
                          <a:cs typeface="Comfortaa"/>
                          <a:sym typeface="Comfortaa"/>
                        </a:rPr>
                        <a:t>3. Grup Program Ülkeleri </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Bulgaristan, Çek Cumhuriyeti, Estonya, Hırvatistan, Letonya, Litvanya, Macaristan, Makedonya, Polonya, Romanya, Sırbistan, Slovakya, Slovenya, Türkiye</a:t>
                      </a:r>
                      <a:endParaRPr sz="10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000">
                          <a:latin typeface="Comfortaa"/>
                          <a:ea typeface="Comfortaa"/>
                          <a:cs typeface="Comfortaa"/>
                          <a:sym typeface="Comfortaa"/>
                        </a:rPr>
                        <a:t>119</a:t>
                      </a:r>
                      <a:endParaRPr sz="10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HİBE MİKTARLARI - SEYAHAT GİDERLERİ</a:t>
            </a:r>
            <a:endParaRPr/>
          </a:p>
        </p:txBody>
      </p:sp>
      <p:sp>
        <p:nvSpPr>
          <p:cNvPr id="128" name="Google Shape;128;p23"/>
          <p:cNvSpPr txBox="1"/>
          <p:nvPr/>
        </p:nvSpPr>
        <p:spPr>
          <a:xfrm>
            <a:off x="0" y="1080500"/>
            <a:ext cx="8895600" cy="56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tr" u="sng">
                <a:solidFill>
                  <a:schemeClr val="hlink"/>
                </a:solidFill>
                <a:latin typeface="Comfortaa"/>
                <a:ea typeface="Comfortaa"/>
                <a:cs typeface="Comfortaa"/>
                <a:sym typeface="Comfortaa"/>
                <a:hlinkClick r:id="rId3"/>
              </a:rPr>
              <a:t>https://ec.europa.eu/programmes/erasmus-plus/resources/distance-calculator_en</a:t>
            </a:r>
            <a:r>
              <a:rPr lang="tr">
                <a:latin typeface="Comfortaa"/>
                <a:ea typeface="Comfortaa"/>
                <a:cs typeface="Comfortaa"/>
                <a:sym typeface="Comfortaa"/>
              </a:rPr>
              <a:t> adresi üzerinden, mesafe bilgisi hesaplanır ve aşağıdaki kurallara göre hibe verilir:</a:t>
            </a:r>
            <a:endParaRPr>
              <a:latin typeface="Comfortaa"/>
              <a:ea typeface="Comfortaa"/>
              <a:cs typeface="Comfortaa"/>
              <a:sym typeface="Comfortaa"/>
            </a:endParaRPr>
          </a:p>
        </p:txBody>
      </p:sp>
      <p:graphicFrame>
        <p:nvGraphicFramePr>
          <p:cNvPr id="129" name="Google Shape;129;p23"/>
          <p:cNvGraphicFramePr/>
          <p:nvPr/>
        </p:nvGraphicFramePr>
        <p:xfrm>
          <a:off x="171700" y="1702700"/>
          <a:ext cx="3000000" cy="3000000"/>
        </p:xfrm>
        <a:graphic>
          <a:graphicData uri="http://schemas.openxmlformats.org/drawingml/2006/table">
            <a:tbl>
              <a:tblPr>
                <a:noFill/>
                <a:tableStyleId>{CA90F530-3727-4EDF-BBA4-03EE0BCE28D1}</a:tableStyleId>
              </a:tblPr>
              <a:tblGrid>
                <a:gridCol w="2289225">
                  <a:extLst>
                    <a:ext uri="{9D8B030D-6E8A-4147-A177-3AD203B41FA5}">
                      <a16:colId xmlns:a16="http://schemas.microsoft.com/office/drawing/2014/main" val="20000"/>
                    </a:ext>
                  </a:extLst>
                </a:gridCol>
                <a:gridCol w="2289225">
                  <a:extLst>
                    <a:ext uri="{9D8B030D-6E8A-4147-A177-3AD203B41FA5}">
                      <a16:colId xmlns:a16="http://schemas.microsoft.com/office/drawing/2014/main" val="20001"/>
                    </a:ext>
                  </a:extLst>
                </a:gridCol>
              </a:tblGrid>
              <a:tr h="227925">
                <a:tc>
                  <a:txBody>
                    <a:bodyPr/>
                    <a:lstStyle/>
                    <a:p>
                      <a:pPr marL="0" lvl="0" indent="0" algn="l" rtl="0">
                        <a:spcBef>
                          <a:spcPts val="0"/>
                        </a:spcBef>
                        <a:spcAft>
                          <a:spcPts val="0"/>
                        </a:spcAft>
                        <a:buNone/>
                      </a:pPr>
                      <a:r>
                        <a:rPr lang="tr" sz="1300">
                          <a:latin typeface="Comfortaa"/>
                          <a:ea typeface="Comfortaa"/>
                          <a:cs typeface="Comfortaa"/>
                          <a:sym typeface="Comfortaa"/>
                        </a:rPr>
                        <a:t>Elde edilen “km” değeri</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Hibe miktarı (Avro) </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0"/>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10-99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20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1"/>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100 - 499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180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2"/>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500 - 1999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275</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3"/>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2000 - 2999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360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4"/>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3000 - 3999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530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5"/>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4000 - 7999 KM arası</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820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6"/>
                  </a:ext>
                </a:extLst>
              </a:tr>
              <a:tr h="227925">
                <a:tc>
                  <a:txBody>
                    <a:bodyPr/>
                    <a:lstStyle/>
                    <a:p>
                      <a:pPr marL="0" lvl="0" indent="0" algn="l" rtl="0">
                        <a:spcBef>
                          <a:spcPts val="0"/>
                        </a:spcBef>
                        <a:spcAft>
                          <a:spcPts val="0"/>
                        </a:spcAft>
                        <a:buNone/>
                      </a:pPr>
                      <a:r>
                        <a:rPr lang="tr" sz="1300">
                          <a:latin typeface="Comfortaa"/>
                          <a:ea typeface="Comfortaa"/>
                          <a:cs typeface="Comfortaa"/>
                          <a:sym typeface="Comfortaa"/>
                        </a:rPr>
                        <a:t>8000 KM ve üzeri</a:t>
                      </a:r>
                      <a:endParaRPr sz="1300">
                        <a:latin typeface="Comfortaa"/>
                        <a:ea typeface="Comfortaa"/>
                        <a:cs typeface="Comfortaa"/>
                        <a:sym typeface="Comfortaa"/>
                      </a:endParaRPr>
                    </a:p>
                  </a:txBody>
                  <a:tcPr marL="91425" marR="91425" marT="91425" marB="91425"/>
                </a:tc>
                <a:tc>
                  <a:txBody>
                    <a:bodyPr/>
                    <a:lstStyle/>
                    <a:p>
                      <a:pPr marL="0" lvl="0" indent="0" algn="l" rtl="0">
                        <a:spcBef>
                          <a:spcPts val="0"/>
                        </a:spcBef>
                        <a:spcAft>
                          <a:spcPts val="0"/>
                        </a:spcAft>
                        <a:buNone/>
                      </a:pPr>
                      <a:r>
                        <a:rPr lang="tr" sz="1300">
                          <a:latin typeface="Comfortaa"/>
                          <a:ea typeface="Comfortaa"/>
                          <a:cs typeface="Comfortaa"/>
                          <a:sym typeface="Comfortaa"/>
                        </a:rPr>
                        <a:t>1500</a:t>
                      </a:r>
                      <a:endParaRPr sz="1300">
                        <a:latin typeface="Comfortaa"/>
                        <a:ea typeface="Comfortaa"/>
                        <a:cs typeface="Comfortaa"/>
                        <a:sym typeface="Comfortaa"/>
                      </a:endParaRPr>
                    </a:p>
                  </a:txBody>
                  <a:tcPr marL="91425" marR="91425" marT="91425" marB="91425"/>
                </a:tc>
                <a:extLst>
                  <a:ext uri="{0D108BD9-81ED-4DB2-BD59-A6C34878D82A}">
                    <a16:rowId xmlns:a16="http://schemas.microsoft.com/office/drawing/2014/main" val="10007"/>
                  </a:ext>
                </a:extLst>
              </a:tr>
            </a:tbl>
          </a:graphicData>
        </a:graphic>
      </p:graphicFrame>
      <p:sp>
        <p:nvSpPr>
          <p:cNvPr id="130" name="Google Shape;130;p23"/>
          <p:cNvSpPr txBox="1"/>
          <p:nvPr/>
        </p:nvSpPr>
        <p:spPr>
          <a:xfrm>
            <a:off x="5076900" y="1702700"/>
            <a:ext cx="3182400" cy="224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tr" b="1">
                <a:solidFill>
                  <a:schemeClr val="accent1"/>
                </a:solidFill>
                <a:latin typeface="Comfortaa"/>
                <a:ea typeface="Comfortaa"/>
                <a:cs typeface="Comfortaa"/>
                <a:sym typeface="Comfortaa"/>
              </a:rPr>
              <a:t>*** Mesafe hesaplayıcıda çıkan kilometrenin, yan tarafta gördüğünüz tablodaki hibe karşılığı </a:t>
            </a:r>
            <a:r>
              <a:rPr lang="tr" b="1" u="sng">
                <a:solidFill>
                  <a:schemeClr val="accent1"/>
                </a:solidFill>
                <a:latin typeface="Comfortaa"/>
                <a:ea typeface="Comfortaa"/>
                <a:cs typeface="Comfortaa"/>
                <a:sym typeface="Comfortaa"/>
              </a:rPr>
              <a:t>gidiş-dönüş rakamı olup, söz konusu miktar ikiyle çarpılmaz.</a:t>
            </a:r>
            <a:endParaRPr b="1" u="sng">
              <a:solidFill>
                <a:schemeClr val="accent1"/>
              </a:solidFill>
              <a:latin typeface="Comfortaa"/>
              <a:ea typeface="Comfortaa"/>
              <a:cs typeface="Comfortaa"/>
              <a:sym typeface="Comforta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Hibe 1</a:t>
            </a:r>
            <a:endParaRPr/>
          </a:p>
        </p:txBody>
      </p:sp>
      <p:sp>
        <p:nvSpPr>
          <p:cNvPr id="136" name="Google Shape;136;p24"/>
          <p:cNvSpPr txBox="1">
            <a:spLocks noGrp="1"/>
          </p:cNvSpPr>
          <p:nvPr>
            <p:ph type="body" idx="1"/>
          </p:nvPr>
        </p:nvSpPr>
        <p:spPr>
          <a:xfrm>
            <a:off x="311700" y="1110900"/>
            <a:ext cx="8520600" cy="31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a:solidFill>
                  <a:srgbClr val="000000"/>
                </a:solidFill>
                <a:latin typeface="Comfortaa"/>
                <a:ea typeface="Comfortaa"/>
                <a:cs typeface="Comfortaa"/>
                <a:sym typeface="Comfortaa"/>
              </a:rPr>
              <a:t>Personel hareketliliği hibeleri; günlük hibe ve seyahat giderleri olmak üzere 2 kalem olarak hesaplanır;</a:t>
            </a:r>
            <a:endParaRPr sz="1300">
              <a:solidFill>
                <a:srgbClr val="000000"/>
              </a:solidFill>
              <a:latin typeface="Comfortaa"/>
              <a:ea typeface="Comfortaa"/>
              <a:cs typeface="Comfortaa"/>
              <a:sym typeface="Comfortaa"/>
            </a:endParaRPr>
          </a:p>
          <a:p>
            <a:pPr marL="0" lvl="0" indent="0" algn="l" rtl="0">
              <a:spcBef>
                <a:spcPts val="1600"/>
              </a:spcBef>
              <a:spcAft>
                <a:spcPts val="0"/>
              </a:spcAft>
              <a:buNone/>
            </a:pPr>
            <a:r>
              <a:rPr lang="tr" sz="1300">
                <a:solidFill>
                  <a:srgbClr val="000000"/>
                </a:solidFill>
                <a:latin typeface="Comfortaa"/>
                <a:ea typeface="Comfortaa"/>
                <a:cs typeface="Comfortaa"/>
                <a:sym typeface="Comfortaa"/>
              </a:rPr>
              <a:t>Diyelim ki, ortaklarımızdan, Finlandiya’nın Helsinki şehrindeki Haaga Helia Üniversitersine, bir akademik ya da idari personelimiz; 5 gün için gidecek:</a:t>
            </a:r>
            <a:endParaRPr sz="1300">
              <a:solidFill>
                <a:srgbClr val="000000"/>
              </a:solidFill>
              <a:latin typeface="Comfortaa"/>
              <a:ea typeface="Comfortaa"/>
              <a:cs typeface="Comfortaa"/>
              <a:sym typeface="Comfortaa"/>
            </a:endParaRPr>
          </a:p>
          <a:p>
            <a:pPr marL="0" lvl="0" indent="0" algn="l" rtl="0">
              <a:lnSpc>
                <a:spcPct val="100000"/>
              </a:lnSpc>
              <a:spcBef>
                <a:spcPts val="1600"/>
              </a:spcBef>
              <a:spcAft>
                <a:spcPts val="0"/>
              </a:spcAft>
              <a:buNone/>
            </a:pPr>
            <a:r>
              <a:rPr lang="tr" sz="1300">
                <a:solidFill>
                  <a:srgbClr val="000000"/>
                </a:solidFill>
                <a:latin typeface="Comfortaa"/>
                <a:ea typeface="Comfortaa"/>
                <a:cs typeface="Comfortaa"/>
                <a:sym typeface="Comfortaa"/>
              </a:rPr>
              <a:t>Finlandiya; 1. grup Program ülkesi olduğundan; günlük olarak 153 Euro olarak hibelendirilir.</a:t>
            </a:r>
            <a:endParaRPr sz="1300">
              <a:solidFill>
                <a:srgbClr val="000000"/>
              </a:solidFill>
              <a:latin typeface="Comfortaa"/>
              <a:ea typeface="Comfortaa"/>
              <a:cs typeface="Comfortaa"/>
              <a:sym typeface="Comfortaa"/>
            </a:endParaRPr>
          </a:p>
          <a:p>
            <a:pPr marL="0" lvl="0" indent="0" algn="l" rtl="0">
              <a:lnSpc>
                <a:spcPct val="100000"/>
              </a:lnSpc>
              <a:spcBef>
                <a:spcPts val="0"/>
              </a:spcBef>
              <a:spcAft>
                <a:spcPts val="0"/>
              </a:spcAft>
              <a:buNone/>
            </a:pPr>
            <a:r>
              <a:rPr lang="tr" sz="1300">
                <a:solidFill>
                  <a:srgbClr val="000000"/>
                </a:solidFill>
                <a:latin typeface="Comfortaa"/>
                <a:ea typeface="Comfortaa"/>
                <a:cs typeface="Comfortaa"/>
                <a:sym typeface="Comfortaa"/>
              </a:rPr>
              <a:t>Önceki slaytta, linkine vermiş olduğumuz “Distance Calculator” uygulamasına göre; İstanbul-Helsinki arası 2148.13 km; yine önceki slaytta sunmuş olduğumuz tabloya göre, 360 Euro (gidiş-dönüş) seyahat hibesi ödenir.</a:t>
            </a:r>
            <a:endParaRPr sz="1300">
              <a:solidFill>
                <a:srgbClr val="000000"/>
              </a:solidFill>
              <a:latin typeface="Comfortaa"/>
              <a:ea typeface="Comfortaa"/>
              <a:cs typeface="Comfortaa"/>
              <a:sym typeface="Comfortaa"/>
            </a:endParaRPr>
          </a:p>
          <a:p>
            <a:pPr marL="0" lvl="0" indent="0" algn="l" rtl="0">
              <a:lnSpc>
                <a:spcPct val="100000"/>
              </a:lnSpc>
              <a:spcBef>
                <a:spcPts val="0"/>
              </a:spcBef>
              <a:spcAft>
                <a:spcPts val="0"/>
              </a:spcAft>
              <a:buNone/>
            </a:pPr>
            <a:endParaRPr sz="1300">
              <a:solidFill>
                <a:srgbClr val="000000"/>
              </a:solidFill>
              <a:latin typeface="Comfortaa"/>
              <a:ea typeface="Comfortaa"/>
              <a:cs typeface="Comfortaa"/>
              <a:sym typeface="Comfortaa"/>
            </a:endParaRPr>
          </a:p>
          <a:p>
            <a:pPr marL="0" lvl="0" indent="0" algn="l" rtl="0">
              <a:spcBef>
                <a:spcPts val="0"/>
              </a:spcBef>
              <a:spcAft>
                <a:spcPts val="0"/>
              </a:spcAft>
              <a:buNone/>
            </a:pPr>
            <a:r>
              <a:rPr lang="tr" sz="1300">
                <a:solidFill>
                  <a:srgbClr val="000000"/>
                </a:solidFill>
                <a:latin typeface="Comfortaa"/>
                <a:ea typeface="Comfortaa"/>
                <a:cs typeface="Comfortaa"/>
                <a:sym typeface="Comfortaa"/>
              </a:rPr>
              <a:t>Bu durumda personelimizin alacağı tahmini hibe: (5*153) + 360 = 765 + 360 = 1.125 Euro olarak hesaplanır.</a:t>
            </a:r>
            <a:endParaRPr sz="1300">
              <a:solidFill>
                <a:srgbClr val="000000"/>
              </a:solidFill>
              <a:latin typeface="Comfortaa"/>
              <a:ea typeface="Comfortaa"/>
              <a:cs typeface="Comfortaa"/>
              <a:sym typeface="Comfortaa"/>
            </a:endParaRPr>
          </a:p>
          <a:p>
            <a:pPr marL="0" lvl="0" indent="0" algn="l" rtl="0">
              <a:spcBef>
                <a:spcPts val="1600"/>
              </a:spcBef>
              <a:spcAft>
                <a:spcPts val="1600"/>
              </a:spcAft>
              <a:buNone/>
            </a:pPr>
            <a:endParaRPr sz="1300">
              <a:solidFill>
                <a:srgbClr val="000000"/>
              </a:solidFill>
              <a:latin typeface="Comfortaa"/>
              <a:ea typeface="Comfortaa"/>
              <a:cs typeface="Comfortaa"/>
              <a:sym typeface="Comforta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Hibe 2</a:t>
            </a:r>
            <a:endParaRPr/>
          </a:p>
        </p:txBody>
      </p:sp>
      <p:sp>
        <p:nvSpPr>
          <p:cNvPr id="142" name="Google Shape;142;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400" b="1">
                <a:solidFill>
                  <a:schemeClr val="accent1"/>
                </a:solidFill>
                <a:latin typeface="Comfortaa"/>
                <a:ea typeface="Comfortaa"/>
                <a:cs typeface="Comfortaa"/>
                <a:sym typeface="Comfortaa"/>
              </a:rPr>
              <a:t>***</a:t>
            </a:r>
            <a:r>
              <a:rPr lang="tr" sz="1400">
                <a:solidFill>
                  <a:srgbClr val="000000"/>
                </a:solidFill>
                <a:latin typeface="Comfortaa"/>
                <a:ea typeface="Comfortaa"/>
                <a:cs typeface="Comfortaa"/>
                <a:sym typeface="Comfortaa"/>
              </a:rPr>
              <a:t>Personel hareketliliğinden faydalanan </a:t>
            </a:r>
            <a:r>
              <a:rPr lang="tr" sz="1400" b="1">
                <a:solidFill>
                  <a:schemeClr val="accent1"/>
                </a:solidFill>
                <a:latin typeface="Comfortaa"/>
                <a:ea typeface="Comfortaa"/>
                <a:cs typeface="Comfortaa"/>
                <a:sym typeface="Comfortaa"/>
              </a:rPr>
              <a:t>personele verilen hibe katkı niteliğinde olup, </a:t>
            </a:r>
            <a:r>
              <a:rPr lang="tr" sz="1400">
                <a:solidFill>
                  <a:srgbClr val="000000"/>
                </a:solidFill>
                <a:latin typeface="Comfortaa"/>
                <a:ea typeface="Comfortaa"/>
                <a:cs typeface="Comfortaa"/>
                <a:sym typeface="Comfortaa"/>
              </a:rPr>
              <a:t>verilen hibe yurtdışında geçirilen döneme ilişkin masrafların tamamını karşılamaya yönelik değildir. </a:t>
            </a:r>
            <a:endParaRPr sz="1400">
              <a:solidFill>
                <a:srgbClr val="000000"/>
              </a:solidFill>
              <a:latin typeface="Comfortaa"/>
              <a:ea typeface="Comfortaa"/>
              <a:cs typeface="Comfortaa"/>
              <a:sym typeface="Comfortaa"/>
            </a:endParaRPr>
          </a:p>
          <a:p>
            <a:pPr marL="0" lvl="0" indent="0" algn="l" rtl="0">
              <a:spcBef>
                <a:spcPts val="1600"/>
              </a:spcBef>
              <a:spcAft>
                <a:spcPts val="0"/>
              </a:spcAft>
              <a:buNone/>
            </a:pPr>
            <a:r>
              <a:rPr lang="tr" sz="1400" b="1">
                <a:solidFill>
                  <a:schemeClr val="accent1"/>
                </a:solidFill>
                <a:latin typeface="Comfortaa"/>
                <a:ea typeface="Comfortaa"/>
                <a:cs typeface="Comfortaa"/>
                <a:sym typeface="Comfortaa"/>
              </a:rPr>
              <a:t>***</a:t>
            </a:r>
            <a:r>
              <a:rPr lang="tr" sz="1400">
                <a:solidFill>
                  <a:srgbClr val="000000"/>
                </a:solidFill>
                <a:latin typeface="Comfortaa"/>
                <a:ea typeface="Comfortaa"/>
                <a:cs typeface="Comfortaa"/>
                <a:sym typeface="Comfortaa"/>
              </a:rPr>
              <a:t>Personelin faaliyet süreleri ve hibeleri, </a:t>
            </a:r>
            <a:r>
              <a:rPr lang="tr" sz="1400" b="1">
                <a:solidFill>
                  <a:schemeClr val="accent1"/>
                </a:solidFill>
                <a:latin typeface="Comfortaa"/>
                <a:ea typeface="Comfortaa"/>
                <a:cs typeface="Comfortaa"/>
                <a:sym typeface="Comfortaa"/>
              </a:rPr>
              <a:t>faaliyet başlamadan önce tahminî olarak hesaplanır. Faaliyet sona erdikten sonra gerçekleşen kesin süreler ve hibeler tekrar hesaplanmalıdır. </a:t>
            </a:r>
            <a:endParaRPr sz="1400" b="1">
              <a:solidFill>
                <a:schemeClr val="accent1"/>
              </a:solidFill>
              <a:latin typeface="Comfortaa"/>
              <a:ea typeface="Comfortaa"/>
              <a:cs typeface="Comfortaa"/>
              <a:sym typeface="Comfortaa"/>
            </a:endParaRPr>
          </a:p>
          <a:p>
            <a:pPr marL="0" lvl="0" indent="0" algn="l" rtl="0">
              <a:spcBef>
                <a:spcPts val="1600"/>
              </a:spcBef>
              <a:spcAft>
                <a:spcPts val="1600"/>
              </a:spcAft>
              <a:buNone/>
            </a:pPr>
            <a:r>
              <a:rPr lang="tr" sz="1400" b="1">
                <a:solidFill>
                  <a:schemeClr val="accent1"/>
                </a:solidFill>
                <a:latin typeface="Comfortaa"/>
                <a:ea typeface="Comfortaa"/>
                <a:cs typeface="Comfortaa"/>
                <a:sym typeface="Comfortaa"/>
              </a:rPr>
              <a:t>***Personelin faaliyet süreleri kısmen veya tamamen hibelendirilir veya faaliyet tamamen hibesiz yani “sıfır hibeli” olarak gerçekleştirilebilir.</a:t>
            </a:r>
            <a:r>
              <a:rPr lang="tr" sz="1400">
                <a:solidFill>
                  <a:srgbClr val="000000"/>
                </a:solidFill>
                <a:latin typeface="Comfortaa"/>
                <a:ea typeface="Comfortaa"/>
                <a:cs typeface="Comfortaa"/>
                <a:sym typeface="Comfortaa"/>
              </a:rPr>
              <a:t> Faaliyet süresinin kısmen hibelendirilmesi halinde, </a:t>
            </a:r>
            <a:r>
              <a:rPr lang="tr" sz="1400" b="1">
                <a:solidFill>
                  <a:schemeClr val="accent1"/>
                </a:solidFill>
                <a:latin typeface="Comfortaa"/>
                <a:ea typeface="Comfortaa"/>
                <a:cs typeface="Comfortaa"/>
                <a:sym typeface="Comfortaa"/>
              </a:rPr>
              <a:t>hibe verilecek süre personel hareketliliği için 2 günden kısa olamaz. </a:t>
            </a:r>
            <a:endParaRPr sz="1400" b="1">
              <a:solidFill>
                <a:schemeClr val="accent1"/>
              </a:solidFill>
              <a:latin typeface="Comfortaa"/>
              <a:ea typeface="Comfortaa"/>
              <a:cs typeface="Comfortaa"/>
              <a:sym typeface="Comforta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Hibe 3</a:t>
            </a:r>
            <a:endParaRPr/>
          </a:p>
        </p:txBody>
      </p:sp>
      <p:sp>
        <p:nvSpPr>
          <p:cNvPr id="148" name="Google Shape;148;p26"/>
          <p:cNvSpPr txBox="1">
            <a:spLocks noGrp="1"/>
          </p:cNvSpPr>
          <p:nvPr>
            <p:ph type="body" idx="1"/>
          </p:nvPr>
        </p:nvSpPr>
        <p:spPr>
          <a:xfrm>
            <a:off x="311700" y="1266325"/>
            <a:ext cx="8520600" cy="3595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tr" sz="1400" b="1">
                <a:solidFill>
                  <a:schemeClr val="accent1"/>
                </a:solidFill>
                <a:latin typeface="Comfortaa"/>
                <a:ea typeface="Comfortaa"/>
                <a:cs typeface="Comfortaa"/>
                <a:sym typeface="Comfortaa"/>
              </a:rPr>
              <a:t>***</a:t>
            </a:r>
            <a:r>
              <a:rPr lang="tr" sz="1300">
                <a:solidFill>
                  <a:srgbClr val="000000"/>
                </a:solidFill>
                <a:latin typeface="Comfortaa"/>
                <a:ea typeface="Comfortaa"/>
                <a:cs typeface="Comfortaa"/>
                <a:sym typeface="Comfortaa"/>
              </a:rPr>
              <a:t>Günlük hibe ve seyahat gideri toplam ödemesi; </a:t>
            </a:r>
            <a:r>
              <a:rPr lang="tr" sz="1300" b="1">
                <a:solidFill>
                  <a:schemeClr val="accent1"/>
                </a:solidFill>
                <a:latin typeface="Comfortaa"/>
                <a:ea typeface="Comfortaa"/>
                <a:cs typeface="Comfortaa"/>
                <a:sym typeface="Comfortaa"/>
              </a:rPr>
              <a:t>hareketlilik öncesi %100 oranında veya hareketlilik öncesi %70’den daha az olmayacak bir oranda; kalanı ise hareketlilik sonrası sorumlulukların yerine getirilmesini takiben ve Koordinatörlüğümüze teslim edilecek Katılım Sertifikası’nda belirtilen tarihlere göre belirlenen kesin katılım tarihleri göz önüne alınarak, ödenmek üzere; tek ya da iki taksit olarak ödenebilir.</a:t>
            </a:r>
            <a:endParaRPr sz="1300" b="1">
              <a:solidFill>
                <a:schemeClr val="accent1"/>
              </a:solidFill>
              <a:latin typeface="Comfortaa"/>
              <a:ea typeface="Comfortaa"/>
              <a:cs typeface="Comfortaa"/>
              <a:sym typeface="Comfortaa"/>
            </a:endParaRPr>
          </a:p>
          <a:p>
            <a:pPr marL="0" lvl="0" indent="0" algn="l" rtl="0">
              <a:lnSpc>
                <a:spcPct val="100000"/>
              </a:lnSpc>
              <a:spcBef>
                <a:spcPts val="1600"/>
              </a:spcBef>
              <a:spcAft>
                <a:spcPts val="0"/>
              </a:spcAft>
              <a:buNone/>
            </a:pPr>
            <a:r>
              <a:rPr lang="tr" sz="1400" b="1">
                <a:solidFill>
                  <a:schemeClr val="accent1"/>
                </a:solidFill>
                <a:latin typeface="Comfortaa"/>
                <a:ea typeface="Comfortaa"/>
                <a:cs typeface="Comfortaa"/>
                <a:sym typeface="Comfortaa"/>
              </a:rPr>
              <a:t>***</a:t>
            </a:r>
            <a:r>
              <a:rPr lang="tr" sz="1300">
                <a:solidFill>
                  <a:srgbClr val="000000"/>
                </a:solidFill>
                <a:latin typeface="Comfortaa"/>
                <a:ea typeface="Comfortaa"/>
                <a:cs typeface="Comfortaa"/>
                <a:sym typeface="Comfortaa"/>
              </a:rPr>
              <a:t>Ödemenin hangi oranda yapılacağı, Erasmus+ ve Yurtdışı Programlar Koordinatörlüğü tarafından belirlenir, ilan edilir ve </a:t>
            </a:r>
            <a:r>
              <a:rPr lang="tr" sz="1300" b="1">
                <a:solidFill>
                  <a:schemeClr val="accent1"/>
                </a:solidFill>
                <a:latin typeface="Comfortaa"/>
                <a:ea typeface="Comfortaa"/>
                <a:cs typeface="Comfortaa"/>
                <a:sym typeface="Comfortaa"/>
              </a:rPr>
              <a:t>tüm personel için aynı oran kullanılır.</a:t>
            </a:r>
            <a:endParaRPr sz="1300" b="1">
              <a:solidFill>
                <a:schemeClr val="accent1"/>
              </a:solidFill>
              <a:latin typeface="Comfortaa"/>
              <a:ea typeface="Comfortaa"/>
              <a:cs typeface="Comfortaa"/>
              <a:sym typeface="Comfortaa"/>
            </a:endParaRPr>
          </a:p>
          <a:p>
            <a:pPr marL="0" lvl="0" indent="0" algn="l" rtl="0">
              <a:spcBef>
                <a:spcPts val="1600"/>
              </a:spcBef>
              <a:spcAft>
                <a:spcPts val="0"/>
              </a:spcAft>
              <a:buNone/>
            </a:pPr>
            <a:r>
              <a:rPr lang="tr" sz="1400" b="1">
                <a:solidFill>
                  <a:schemeClr val="accent1"/>
                </a:solidFill>
                <a:latin typeface="Comfortaa"/>
                <a:ea typeface="Comfortaa"/>
                <a:cs typeface="Comfortaa"/>
                <a:sym typeface="Comfortaa"/>
              </a:rPr>
              <a:t>***</a:t>
            </a:r>
            <a:r>
              <a:rPr lang="tr" sz="1300">
                <a:solidFill>
                  <a:srgbClr val="000000"/>
                </a:solidFill>
                <a:latin typeface="Comfortaa"/>
                <a:ea typeface="Comfortaa"/>
                <a:cs typeface="Comfortaa"/>
                <a:sym typeface="Comfortaa"/>
              </a:rPr>
              <a:t>Personelin dönüş sonrası yükümlülüklerini yerine getirmesini kolaylaştırmak ve kesinti durumunda hibe iade ihtimalini azaltmak için, </a:t>
            </a:r>
            <a:r>
              <a:rPr lang="tr" sz="1300" b="1">
                <a:solidFill>
                  <a:schemeClr val="accent1"/>
                </a:solidFill>
                <a:latin typeface="Comfortaa"/>
                <a:ea typeface="Comfortaa"/>
                <a:cs typeface="Comfortaa"/>
                <a:sym typeface="Comfortaa"/>
              </a:rPr>
              <a:t>hibenin iki taksitte ödenmesi, Ulusal Ajans tarafından tavsiye edilmektedir.</a:t>
            </a:r>
            <a:endParaRPr sz="1300" b="1">
              <a:solidFill>
                <a:schemeClr val="accent1"/>
              </a:solidFill>
              <a:latin typeface="Comfortaa"/>
              <a:ea typeface="Comfortaa"/>
              <a:cs typeface="Comfortaa"/>
              <a:sym typeface="Comfortaa"/>
            </a:endParaRPr>
          </a:p>
          <a:p>
            <a:pPr marL="0" lvl="0" indent="0" algn="l" rtl="0">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dirty="0"/>
              <a:t>ÖZEL </a:t>
            </a:r>
            <a:r>
              <a:rPr lang="tr"/>
              <a:t>İHTİYAÇ DESTEĞİ</a:t>
            </a:r>
            <a:endParaRPr dirty="0"/>
          </a:p>
        </p:txBody>
      </p:sp>
      <p:sp>
        <p:nvSpPr>
          <p:cNvPr id="154" name="Google Shape;154;p27"/>
          <p:cNvSpPr txBox="1">
            <a:spLocks noGrp="1"/>
          </p:cNvSpPr>
          <p:nvPr>
            <p:ph type="body" idx="1"/>
          </p:nvPr>
        </p:nvSpPr>
        <p:spPr>
          <a:xfrm>
            <a:off x="311700" y="1152425"/>
            <a:ext cx="8520600" cy="38628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tr" sz="1300">
                <a:solidFill>
                  <a:srgbClr val="000000"/>
                </a:solidFill>
              </a:rPr>
              <a:t>Personel Hareketliliğinde ve Erasmus+ Programına dair diğer tüm hareketlilik çeşitlerinde;</a:t>
            </a:r>
            <a:r>
              <a:rPr lang="tr" sz="1300"/>
              <a:t> </a:t>
            </a:r>
            <a:endParaRPr sz="1300"/>
          </a:p>
          <a:p>
            <a:pPr marL="457200" lvl="0" indent="0" algn="l" rtl="0">
              <a:spcBef>
                <a:spcPts val="1600"/>
              </a:spcBef>
              <a:spcAft>
                <a:spcPts val="0"/>
              </a:spcAft>
              <a:buNone/>
            </a:pPr>
            <a:r>
              <a:rPr lang="tr" sz="1500" b="1" u="sng">
                <a:solidFill>
                  <a:schemeClr val="accent1"/>
                </a:solidFill>
              </a:rPr>
              <a:t>Olağan günlük hibe ve seyahat giderleri ödemesine ek olarak sunulan; engelli katılımcılar için (sözkonusu engelin belgelenmesi şartı ile) “ÖZEL İHTİYAÇ HİBESİ” desteği bulunmaktadır.</a:t>
            </a:r>
            <a:endParaRPr sz="1500" b="1" u="sng">
              <a:solidFill>
                <a:schemeClr val="accent1"/>
              </a:solidFill>
            </a:endParaRPr>
          </a:p>
          <a:p>
            <a:pPr marL="457200" lvl="0" indent="0" algn="l" rtl="0">
              <a:spcBef>
                <a:spcPts val="1600"/>
              </a:spcBef>
              <a:spcAft>
                <a:spcPts val="0"/>
              </a:spcAft>
              <a:buNone/>
            </a:pPr>
            <a:r>
              <a:rPr lang="tr" sz="1300">
                <a:solidFill>
                  <a:srgbClr val="000000"/>
                </a:solidFill>
              </a:rPr>
              <a:t>Özel ihtiyaç hibesi desteği için, olağan bireysel destek hibesi sözleşmesine ek sözleşmeler imzalanır. İlgili hibe başvuruları ve sözleşme imza süreçlerine dair tüm detaylar Koordinatörlüğümüz tarafından yürütülür ve katılımcılara destek sağlanır.</a:t>
            </a:r>
            <a:r>
              <a:rPr lang="tr" sz="1300" b="1">
                <a:solidFill>
                  <a:schemeClr val="accent1"/>
                </a:solidFill>
              </a:rPr>
              <a:t> “Özel ihtiyaç hibesi”</a:t>
            </a:r>
            <a:r>
              <a:rPr lang="tr" sz="1300" b="1" i="1">
                <a:solidFill>
                  <a:srgbClr val="000000"/>
                </a:solidFill>
              </a:rPr>
              <a:t> </a:t>
            </a:r>
            <a:r>
              <a:rPr lang="tr" sz="1300">
                <a:solidFill>
                  <a:srgbClr val="000000"/>
                </a:solidFill>
              </a:rPr>
              <a:t>desteği ile ilgili her türlü sorunuz ve bilgi alma ihtiyacınız için, lütfen </a:t>
            </a:r>
            <a:r>
              <a:rPr lang="tr" sz="1300" u="sng">
                <a:solidFill>
                  <a:schemeClr val="accent5"/>
                </a:solidFill>
                <a:hlinkClick r:id="rId3">
                  <a:extLst>
                    <a:ext uri="{A12FA001-AC4F-418D-AE19-62706E023703}">
                      <ahyp:hlinkClr xmlns:ahyp="http://schemas.microsoft.com/office/drawing/2018/hyperlinkcolor" val="tx"/>
                    </a:ext>
                  </a:extLst>
                </a:hlinkClick>
              </a:rPr>
              <a:t>erasmus@kent.edu.tr</a:t>
            </a:r>
            <a:r>
              <a:rPr lang="tr" sz="1300">
                <a:solidFill>
                  <a:srgbClr val="000000"/>
                </a:solidFill>
              </a:rPr>
              <a:t> adresi üzerinden randevu oluşturarak, ofisimizi ziyaret ediniz.</a:t>
            </a:r>
            <a:endParaRPr sz="1300">
              <a:solidFill>
                <a:schemeClr val="accent1"/>
              </a:solidFill>
            </a:endParaRPr>
          </a:p>
          <a:p>
            <a:pPr marL="457200" lvl="0" indent="-311150" algn="l" rtl="0">
              <a:spcBef>
                <a:spcPts val="1600"/>
              </a:spcBef>
              <a:spcAft>
                <a:spcPts val="0"/>
              </a:spcAft>
              <a:buClr>
                <a:schemeClr val="accent1"/>
              </a:buClr>
              <a:buSzPts val="1300"/>
              <a:buChar char="●"/>
            </a:pPr>
            <a:r>
              <a:rPr lang="tr" sz="1300" b="1">
                <a:solidFill>
                  <a:schemeClr val="accent1"/>
                </a:solidFill>
              </a:rPr>
              <a:t>Görüşmeler covid-19 ile mücadele önlemleri çerçevesinde, online olarak da yapılabilmektedir.</a:t>
            </a:r>
            <a:endParaRPr sz="1300" b="1">
              <a:solidFill>
                <a:schemeClr val="accent1"/>
              </a:solidFill>
            </a:endParaRPr>
          </a:p>
          <a:p>
            <a:pPr marL="457200" lvl="0" indent="0" algn="l" rtl="0">
              <a:spcBef>
                <a:spcPts val="1600"/>
              </a:spcBef>
              <a:spcAft>
                <a:spcPts val="1600"/>
              </a:spcAft>
              <a:buNone/>
            </a:pPr>
            <a:r>
              <a:rPr lang="tr" sz="1300">
                <a:solidFill>
                  <a:srgbClr val="000000"/>
                </a:solidFill>
              </a:rPr>
              <a:t>Siz değerli üyelerimiz için her zaman buradayız.</a:t>
            </a:r>
            <a:endParaRPr sz="13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311700" y="1564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NASIL KATILIRIM?</a:t>
            </a:r>
            <a:endParaRPr/>
          </a:p>
        </p:txBody>
      </p:sp>
      <p:sp>
        <p:nvSpPr>
          <p:cNvPr id="160" name="Google Shape;160;p28"/>
          <p:cNvSpPr txBox="1">
            <a:spLocks noGrp="1"/>
          </p:cNvSpPr>
          <p:nvPr>
            <p:ph type="body" idx="1"/>
          </p:nvPr>
        </p:nvSpPr>
        <p:spPr>
          <a:xfrm>
            <a:off x="148025" y="770475"/>
            <a:ext cx="8947500" cy="424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100">
                <a:solidFill>
                  <a:srgbClr val="000000"/>
                </a:solidFill>
                <a:latin typeface="Comfortaa"/>
                <a:ea typeface="Comfortaa"/>
                <a:cs typeface="Comfortaa"/>
                <a:sym typeface="Comfortaa"/>
              </a:rPr>
              <a:t>Akademik veya İdari Personel Hareketliliği’ne katılmak için, aşağıdaki yol izlenir;</a:t>
            </a:r>
            <a:endParaRPr sz="1100">
              <a:solidFill>
                <a:srgbClr val="000000"/>
              </a:solidFill>
              <a:latin typeface="Comfortaa"/>
              <a:ea typeface="Comfortaa"/>
              <a:cs typeface="Comfortaa"/>
              <a:sym typeface="Comfortaa"/>
            </a:endParaRPr>
          </a:p>
          <a:p>
            <a:pPr marL="457200" lvl="0" indent="-298450" algn="l" rtl="0">
              <a:spcBef>
                <a:spcPts val="1600"/>
              </a:spcBef>
              <a:spcAft>
                <a:spcPts val="0"/>
              </a:spcAft>
              <a:buClr>
                <a:srgbClr val="000000"/>
              </a:buClr>
              <a:buSzPts val="1100"/>
              <a:buFont typeface="Comfortaa"/>
              <a:buAutoNum type="arabicPeriod"/>
            </a:pPr>
            <a:r>
              <a:rPr lang="tr" sz="1100" b="1">
                <a:solidFill>
                  <a:schemeClr val="accent1"/>
                </a:solidFill>
                <a:latin typeface="Comfortaa"/>
                <a:ea typeface="Comfortaa"/>
                <a:cs typeface="Comfortaa"/>
                <a:sym typeface="Comfortaa"/>
              </a:rPr>
              <a:t>AÇILAN İLAN TAKİP EDİLİR: </a:t>
            </a:r>
            <a:r>
              <a:rPr lang="tr" sz="1100">
                <a:solidFill>
                  <a:srgbClr val="000000"/>
                </a:solidFill>
                <a:latin typeface="Comfortaa"/>
                <a:ea typeface="Comfortaa"/>
                <a:cs typeface="Comfortaa"/>
                <a:sym typeface="Comfortaa"/>
              </a:rPr>
              <a:t>Üniversitemizin Erasmus+ ve Yurtdışı Programlar Koordinatörlüğü; kurumsal eposta hesapları, </a:t>
            </a:r>
            <a:r>
              <a:rPr lang="tr" sz="1100" u="sng">
                <a:solidFill>
                  <a:schemeClr val="hlink"/>
                </a:solidFill>
                <a:latin typeface="Comfortaa"/>
                <a:ea typeface="Comfortaa"/>
                <a:cs typeface="Comfortaa"/>
                <a:sym typeface="Comfortaa"/>
                <a:hlinkClick r:id="rId3"/>
              </a:rPr>
              <a:t>http://kent.edu.tr/duyurular-001411</a:t>
            </a:r>
            <a:r>
              <a:rPr lang="tr" sz="1100">
                <a:solidFill>
                  <a:srgbClr val="000000"/>
                </a:solidFill>
                <a:latin typeface="Comfortaa"/>
                <a:ea typeface="Comfortaa"/>
                <a:cs typeface="Comfortaa"/>
                <a:sym typeface="Comfortaa"/>
              </a:rPr>
              <a:t> “Duyurular” linki, okul içi panolar ve Üniversitemizin sosyal medya hesapları üzerinden; Personel Hareketliliği Başvurularının başladığını ilan eder. Başvuruya ait tüm detaylar, gönderilecek kurumsal epostada ve Erasmus+ sekmemizin “Duyurular” linkinde bulunabilir.</a:t>
            </a:r>
            <a:endParaRPr sz="1100">
              <a:solidFill>
                <a:srgbClr val="000000"/>
              </a:solidFill>
              <a:latin typeface="Comfortaa"/>
              <a:ea typeface="Comfortaa"/>
              <a:cs typeface="Comfortaa"/>
              <a:sym typeface="Comfortaa"/>
            </a:endParaRPr>
          </a:p>
          <a:p>
            <a:pPr marL="457200" lvl="0" indent="-298450" algn="l" rtl="0">
              <a:spcBef>
                <a:spcPts val="0"/>
              </a:spcBef>
              <a:spcAft>
                <a:spcPts val="0"/>
              </a:spcAft>
              <a:buClr>
                <a:srgbClr val="000000"/>
              </a:buClr>
              <a:buSzPts val="1100"/>
              <a:buFont typeface="Comfortaa"/>
              <a:buAutoNum type="arabicPeriod"/>
            </a:pPr>
            <a:r>
              <a:rPr lang="tr" sz="1100">
                <a:solidFill>
                  <a:srgbClr val="000000"/>
                </a:solidFill>
                <a:latin typeface="Comfortaa"/>
                <a:ea typeface="Comfortaa"/>
                <a:cs typeface="Comfortaa"/>
                <a:sym typeface="Comfortaa"/>
              </a:rPr>
              <a:t>Başvuru Yapan Personel; Koordinatörlüğümüze var ise;</a:t>
            </a:r>
            <a:r>
              <a:rPr lang="tr" sz="1100">
                <a:solidFill>
                  <a:schemeClr val="accent1"/>
                </a:solidFill>
                <a:latin typeface="Comfortaa"/>
                <a:ea typeface="Comfortaa"/>
                <a:cs typeface="Comfortaa"/>
                <a:sym typeface="Comfortaa"/>
              </a:rPr>
              <a:t> </a:t>
            </a:r>
            <a:r>
              <a:rPr lang="tr" sz="1100" b="1" u="sng">
                <a:solidFill>
                  <a:schemeClr val="accent1"/>
                </a:solidFill>
                <a:latin typeface="Comfortaa"/>
                <a:ea typeface="Comfortaa"/>
                <a:cs typeface="Comfortaa"/>
                <a:sym typeface="Comfortaa"/>
              </a:rPr>
              <a:t>Yabancı Dil Sertifikası</a:t>
            </a:r>
            <a:r>
              <a:rPr lang="tr" sz="1100" b="1">
                <a:solidFill>
                  <a:schemeClr val="accent1"/>
                </a:solidFill>
                <a:latin typeface="Comfortaa"/>
                <a:ea typeface="Comfortaa"/>
                <a:cs typeface="Comfortaa"/>
                <a:sym typeface="Comfortaa"/>
              </a:rPr>
              <a:t> </a:t>
            </a:r>
            <a:r>
              <a:rPr lang="tr" sz="1100">
                <a:solidFill>
                  <a:srgbClr val="000000"/>
                </a:solidFill>
                <a:latin typeface="Comfortaa"/>
                <a:ea typeface="Comfortaa"/>
                <a:cs typeface="Comfortaa"/>
                <a:sym typeface="Comfortaa"/>
              </a:rPr>
              <a:t>ve seçim sonuçlarını etkileyebilecek </a:t>
            </a:r>
            <a:r>
              <a:rPr lang="tr" sz="1100" b="1">
                <a:solidFill>
                  <a:schemeClr val="accent1"/>
                </a:solidFill>
                <a:latin typeface="Comfortaa"/>
                <a:ea typeface="Comfortaa"/>
                <a:cs typeface="Comfortaa"/>
                <a:sym typeface="Comfortaa"/>
              </a:rPr>
              <a:t>(engel durumu veya Şehit/Gazi yakınlığı bildiren belge gibi) dokümanlarını teslim eder.</a:t>
            </a:r>
            <a:r>
              <a:rPr lang="tr" sz="1100">
                <a:solidFill>
                  <a:srgbClr val="000000"/>
                </a:solidFill>
                <a:latin typeface="Comfortaa"/>
                <a:ea typeface="Comfortaa"/>
                <a:cs typeface="Comfortaa"/>
                <a:sym typeface="Comfortaa"/>
              </a:rPr>
              <a:t> Seçimlerde yabancı dil sertifikası; B1-B2 seviyeleri için +10 puan, C1-C2 seviyeleri için +15 Puan ile önceliklendirilir. </a:t>
            </a:r>
            <a:r>
              <a:rPr lang="tr" sz="1100">
                <a:solidFill>
                  <a:srgbClr val="000000"/>
                </a:solidFill>
                <a:highlight>
                  <a:srgbClr val="FFFFFF"/>
                </a:highlight>
                <a:latin typeface="Comfortaa"/>
                <a:ea typeface="Comfortaa"/>
                <a:cs typeface="Comfortaa"/>
                <a:sym typeface="Comfortaa"/>
              </a:rPr>
              <a:t>Engelli personel +10 puan ile, Gazi personel ve Şehit/Gazi eş ve çocuğu personel +15 puan ile önceliklendirilir. Erasmus+ K103 veya K107 ortaklık anlaşması imzalanmasını sağlamış olmak; her anlaşma için +10 puan ile önceliklendirilir.</a:t>
            </a:r>
            <a:endParaRPr sz="1100">
              <a:solidFill>
                <a:srgbClr val="000000"/>
              </a:solidFill>
              <a:highlight>
                <a:srgbClr val="FFFFFF"/>
              </a:highlight>
              <a:latin typeface="Comfortaa"/>
              <a:ea typeface="Comfortaa"/>
              <a:cs typeface="Comfortaa"/>
              <a:sym typeface="Comfortaa"/>
            </a:endParaRPr>
          </a:p>
          <a:p>
            <a:pPr marL="457200" lvl="0" indent="-298450" algn="l" rtl="0">
              <a:spcBef>
                <a:spcPts val="0"/>
              </a:spcBef>
              <a:spcAft>
                <a:spcPts val="0"/>
              </a:spcAft>
              <a:buClr>
                <a:srgbClr val="000000"/>
              </a:buClr>
              <a:buSzPts val="1100"/>
              <a:buFont typeface="Comfortaa"/>
              <a:buAutoNum type="arabicPeriod"/>
            </a:pPr>
            <a:r>
              <a:rPr lang="tr" sz="1100">
                <a:solidFill>
                  <a:srgbClr val="000000"/>
                </a:solidFill>
                <a:highlight>
                  <a:schemeClr val="lt1"/>
                </a:highlight>
                <a:latin typeface="Comfortaa"/>
                <a:ea typeface="Comfortaa"/>
                <a:cs typeface="Comfortaa"/>
                <a:sym typeface="Comfortaa"/>
              </a:rPr>
              <a:t>Personel gitmek istediği kurumun ilgili departmanı ile </a:t>
            </a:r>
            <a:r>
              <a:rPr lang="tr" sz="1100" b="1">
                <a:solidFill>
                  <a:schemeClr val="accent1"/>
                </a:solidFill>
                <a:highlight>
                  <a:schemeClr val="lt1"/>
                </a:highlight>
                <a:latin typeface="Comfortaa"/>
                <a:ea typeface="Comfortaa"/>
                <a:cs typeface="Comfortaa"/>
                <a:sym typeface="Comfortaa"/>
              </a:rPr>
              <a:t>kendisi iletişime geçerek, </a:t>
            </a:r>
            <a:r>
              <a:rPr lang="tr" sz="1100">
                <a:solidFill>
                  <a:srgbClr val="000000"/>
                </a:solidFill>
                <a:highlight>
                  <a:schemeClr val="lt1"/>
                </a:highlight>
                <a:latin typeface="Comfortaa"/>
                <a:ea typeface="Comfortaa"/>
                <a:cs typeface="Comfortaa"/>
                <a:sym typeface="Comfortaa"/>
              </a:rPr>
              <a:t>hareketliliğini ayarlamalıdır. Bu yönde, gideceği kurumdan; </a:t>
            </a:r>
            <a:r>
              <a:rPr lang="tr" sz="1100" b="1">
                <a:solidFill>
                  <a:schemeClr val="accent1"/>
                </a:solidFill>
                <a:highlight>
                  <a:schemeClr val="lt1"/>
                </a:highlight>
                <a:latin typeface="Comfortaa"/>
                <a:ea typeface="Comfortaa"/>
                <a:cs typeface="Comfortaa"/>
                <a:sym typeface="Comfortaa"/>
              </a:rPr>
              <a:t>Kabul Mektubu veya Davet Mektubu</a:t>
            </a:r>
            <a:r>
              <a:rPr lang="tr" sz="1100">
                <a:solidFill>
                  <a:srgbClr val="000000"/>
                </a:solidFill>
                <a:highlight>
                  <a:schemeClr val="lt1"/>
                </a:highlight>
                <a:latin typeface="Comfortaa"/>
                <a:ea typeface="Comfortaa"/>
                <a:cs typeface="Comfortaa"/>
                <a:sym typeface="Comfortaa"/>
              </a:rPr>
              <a:t> alarak, </a:t>
            </a:r>
            <a:r>
              <a:rPr lang="tr" sz="1100" b="1">
                <a:solidFill>
                  <a:schemeClr val="accent1"/>
                </a:solidFill>
                <a:highlight>
                  <a:schemeClr val="lt1"/>
                </a:highlight>
                <a:latin typeface="Comfortaa"/>
                <a:ea typeface="Comfortaa"/>
                <a:cs typeface="Comfortaa"/>
                <a:sym typeface="Comfortaa"/>
              </a:rPr>
              <a:t>bu belgeyi </a:t>
            </a:r>
            <a:r>
              <a:rPr lang="tr" sz="1100" b="1" u="sng">
                <a:solidFill>
                  <a:schemeClr val="accent1"/>
                </a:solidFill>
                <a:highlight>
                  <a:schemeClr val="lt1"/>
                </a:highlight>
                <a:latin typeface="Comfortaa"/>
                <a:ea typeface="Comfortaa"/>
                <a:cs typeface="Comfortaa"/>
                <a:sym typeface="Comfortaa"/>
              </a:rPr>
              <a:t>Başvuru sırasında</a:t>
            </a:r>
            <a:r>
              <a:rPr lang="tr" sz="1100" b="1">
                <a:solidFill>
                  <a:schemeClr val="accent1"/>
                </a:solidFill>
                <a:highlight>
                  <a:schemeClr val="lt1"/>
                </a:highlight>
                <a:latin typeface="Comfortaa"/>
                <a:ea typeface="Comfortaa"/>
                <a:cs typeface="Comfortaa"/>
                <a:sym typeface="Comfortaa"/>
              </a:rPr>
              <a:t> Erasmus+ ve Yurtdışı Programlar Koordinatörlüğüne teslim eder. </a:t>
            </a:r>
            <a:endParaRPr sz="1100">
              <a:solidFill>
                <a:srgbClr val="000000"/>
              </a:solidFill>
              <a:latin typeface="Comfortaa"/>
              <a:ea typeface="Comfortaa"/>
              <a:cs typeface="Comfortaa"/>
              <a:sym typeface="Comfortaa"/>
            </a:endParaRPr>
          </a:p>
          <a:p>
            <a:pPr marL="457200" lvl="0" indent="-298450" algn="l" rtl="0">
              <a:spcBef>
                <a:spcPts val="0"/>
              </a:spcBef>
              <a:spcAft>
                <a:spcPts val="0"/>
              </a:spcAft>
              <a:buClr>
                <a:srgbClr val="000000"/>
              </a:buClr>
              <a:buSzPts val="1100"/>
              <a:buFont typeface="Comfortaa"/>
              <a:buAutoNum type="arabicPeriod"/>
            </a:pPr>
            <a:r>
              <a:rPr lang="tr" sz="1100">
                <a:solidFill>
                  <a:srgbClr val="000000"/>
                </a:solidFill>
                <a:latin typeface="Comfortaa"/>
                <a:ea typeface="Comfortaa"/>
                <a:cs typeface="Comfortaa"/>
                <a:sym typeface="Comfortaa"/>
              </a:rPr>
              <a:t>Türkiye Ulusal Ajansı Uygulama El Kitabı’na uygun olarak belirlenmiş kriterler ve ilgili dönemin anlaşma/hibe kontenjanları gözetilerek, </a:t>
            </a:r>
            <a:r>
              <a:rPr lang="tr" sz="1100" b="1">
                <a:solidFill>
                  <a:schemeClr val="accent1"/>
                </a:solidFill>
                <a:latin typeface="Comfortaa"/>
                <a:ea typeface="Comfortaa"/>
                <a:cs typeface="Comfortaa"/>
                <a:sym typeface="Comfortaa"/>
              </a:rPr>
              <a:t>SEÇİM YAPILIR.</a:t>
            </a:r>
            <a:r>
              <a:rPr lang="tr" sz="1100">
                <a:solidFill>
                  <a:srgbClr val="000000"/>
                </a:solidFill>
                <a:latin typeface="Comfortaa"/>
                <a:ea typeface="Comfortaa"/>
                <a:cs typeface="Comfortaa"/>
                <a:sym typeface="Comfortaa"/>
              </a:rPr>
              <a:t> Seçimler; </a:t>
            </a:r>
            <a:r>
              <a:rPr lang="tr" sz="1100">
                <a:solidFill>
                  <a:schemeClr val="accent1"/>
                </a:solidFill>
                <a:latin typeface="Comfortaa"/>
                <a:ea typeface="Comfortaa"/>
                <a:cs typeface="Comfortaa"/>
                <a:sym typeface="Comfortaa"/>
              </a:rPr>
              <a:t>Erasmus+ Seçim ve Değerlendirme Komisyonu tarafından; adalet, eşitlik, şeffaflık ve belgelenebilirlik ilkeleri gözetilerek yapılır.</a:t>
            </a:r>
            <a:endParaRPr sz="1100">
              <a:solidFill>
                <a:schemeClr val="accent1"/>
              </a:solidFill>
              <a:latin typeface="Comfortaa"/>
              <a:ea typeface="Comfortaa"/>
              <a:cs typeface="Comfortaa"/>
              <a:sym typeface="Comfortaa"/>
            </a:endParaRPr>
          </a:p>
          <a:p>
            <a:pPr marL="0" lvl="0" indent="0" algn="l" rtl="0">
              <a:spcBef>
                <a:spcPts val="1600"/>
              </a:spcBef>
              <a:spcAft>
                <a:spcPts val="0"/>
              </a:spcAft>
              <a:buNone/>
            </a:pPr>
            <a:r>
              <a:rPr lang="tr" sz="1100">
                <a:solidFill>
                  <a:schemeClr val="accent1"/>
                </a:solidFill>
                <a:latin typeface="Comfortaa"/>
                <a:ea typeface="Comfortaa"/>
                <a:cs typeface="Comfortaa"/>
                <a:sym typeface="Comfortaa"/>
              </a:rPr>
              <a:t>Tüm Seçim ve Değerlendirme kriterleri için lütfen tıklayınız: </a:t>
            </a:r>
            <a:r>
              <a:rPr lang="tr" sz="1100" u="sng">
                <a:solidFill>
                  <a:schemeClr val="accent5"/>
                </a:solidFill>
                <a:latin typeface="Comfortaa"/>
                <a:ea typeface="Comfortaa"/>
                <a:cs typeface="Comfortaa"/>
                <a:sym typeface="Comfortaa"/>
                <a:hlinkClick r:id="rId4">
                  <a:extLst>
                    <a:ext uri="{A12FA001-AC4F-418D-AE19-62706E023703}">
                      <ahyp:hlinkClr xmlns:ahyp="http://schemas.microsoft.com/office/drawing/2018/hyperlinkcolor" val="tx"/>
                    </a:ext>
                  </a:extLst>
                </a:hlinkClick>
              </a:rPr>
              <a:t>https://www.kent.edu.tr/personel-hareketliligi-yol-haritasi-001499</a:t>
            </a:r>
            <a:r>
              <a:rPr lang="tr" sz="1100">
                <a:solidFill>
                  <a:schemeClr val="accent1"/>
                </a:solidFill>
                <a:latin typeface="Comfortaa"/>
                <a:ea typeface="Comfortaa"/>
                <a:cs typeface="Comfortaa"/>
                <a:sym typeface="Comfortaa"/>
              </a:rPr>
              <a:t> </a:t>
            </a:r>
            <a:endParaRPr sz="1100">
              <a:solidFill>
                <a:schemeClr val="accent1"/>
              </a:solidFill>
              <a:latin typeface="Comfortaa"/>
              <a:ea typeface="Comfortaa"/>
              <a:cs typeface="Comfortaa"/>
              <a:sym typeface="Comfortaa"/>
            </a:endParaRPr>
          </a:p>
          <a:p>
            <a:pPr marL="0" lvl="0" indent="0" algn="l" rtl="0">
              <a:spcBef>
                <a:spcPts val="1600"/>
              </a:spcBef>
              <a:spcAft>
                <a:spcPts val="1600"/>
              </a:spcAft>
              <a:buNone/>
            </a:pPr>
            <a:endParaRPr sz="1100">
              <a:latin typeface="Comfortaa"/>
              <a:ea typeface="Comfortaa"/>
              <a:cs typeface="Comfortaa"/>
              <a:sym typeface="Comforta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00" y="1564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NASIL KATILIRIM? devam</a:t>
            </a:r>
            <a:endParaRPr/>
          </a:p>
        </p:txBody>
      </p:sp>
      <p:sp>
        <p:nvSpPr>
          <p:cNvPr id="166" name="Google Shape;166;p29"/>
          <p:cNvSpPr txBox="1">
            <a:spLocks noGrp="1"/>
          </p:cNvSpPr>
          <p:nvPr>
            <p:ph type="body" idx="1"/>
          </p:nvPr>
        </p:nvSpPr>
        <p:spPr>
          <a:xfrm>
            <a:off x="148025" y="770475"/>
            <a:ext cx="8947500" cy="37917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sz="1300">
              <a:solidFill>
                <a:schemeClr val="accent1"/>
              </a:solidFill>
              <a:latin typeface="Comfortaa"/>
              <a:ea typeface="Comfortaa"/>
              <a:cs typeface="Comfortaa"/>
              <a:sym typeface="Comfortaa"/>
            </a:endParaRPr>
          </a:p>
          <a:p>
            <a:pPr marL="457200" lvl="0" indent="0" algn="l" rtl="0">
              <a:spcBef>
                <a:spcPts val="1600"/>
              </a:spcBef>
              <a:spcAft>
                <a:spcPts val="0"/>
              </a:spcAft>
              <a:buNone/>
            </a:pPr>
            <a:r>
              <a:rPr lang="tr" sz="1300">
                <a:solidFill>
                  <a:srgbClr val="000000"/>
                </a:solidFill>
                <a:latin typeface="Comfortaa"/>
                <a:ea typeface="Comfortaa"/>
                <a:cs typeface="Comfortaa"/>
                <a:sym typeface="Comfortaa"/>
              </a:rPr>
              <a:t>5. </a:t>
            </a:r>
            <a:r>
              <a:rPr lang="tr" sz="1300" b="1">
                <a:solidFill>
                  <a:schemeClr val="accent1"/>
                </a:solidFill>
                <a:latin typeface="Comfortaa"/>
                <a:ea typeface="Comfortaa"/>
                <a:cs typeface="Comfortaa"/>
                <a:sym typeface="Comfortaa"/>
              </a:rPr>
              <a:t>SEÇİM SONUÇLARI AÇIKLANIR </a:t>
            </a:r>
            <a:r>
              <a:rPr lang="tr" sz="1300">
                <a:solidFill>
                  <a:srgbClr val="000000"/>
                </a:solidFill>
                <a:latin typeface="Comfortaa"/>
                <a:ea typeface="Comfortaa"/>
                <a:cs typeface="Comfortaa"/>
                <a:sym typeface="Comfortaa"/>
              </a:rPr>
              <a:t>(Kurumsal eposta üzerinden, Erasmus+ Sekmesi Duyurular linkinde ve ayrıca Ofis kapımıza asılır).</a:t>
            </a:r>
            <a:endParaRPr sz="1300">
              <a:solidFill>
                <a:srgbClr val="000000"/>
              </a:solidFill>
              <a:latin typeface="Comfortaa"/>
              <a:ea typeface="Comfortaa"/>
              <a:cs typeface="Comfortaa"/>
              <a:sym typeface="Comfortaa"/>
            </a:endParaRPr>
          </a:p>
          <a:p>
            <a:pPr marL="457200" lvl="0" indent="0" algn="l" rtl="0">
              <a:spcBef>
                <a:spcPts val="1600"/>
              </a:spcBef>
              <a:spcAft>
                <a:spcPts val="0"/>
              </a:spcAft>
              <a:buNone/>
            </a:pPr>
            <a:r>
              <a:rPr lang="tr" sz="1300">
                <a:solidFill>
                  <a:srgbClr val="000000"/>
                </a:solidFill>
                <a:latin typeface="Comfortaa"/>
                <a:ea typeface="Comfortaa"/>
                <a:cs typeface="Comfortaa"/>
                <a:sym typeface="Comfortaa"/>
              </a:rPr>
              <a:t>6. Sonuçlara itiraz için süre verilir.</a:t>
            </a:r>
            <a:endParaRPr sz="1300">
              <a:solidFill>
                <a:srgbClr val="000000"/>
              </a:solidFill>
              <a:latin typeface="Comfortaa"/>
              <a:ea typeface="Comfortaa"/>
              <a:cs typeface="Comfortaa"/>
              <a:sym typeface="Comfortaa"/>
            </a:endParaRPr>
          </a:p>
          <a:p>
            <a:pPr marL="457200" lvl="0" indent="0" algn="l" rtl="0">
              <a:spcBef>
                <a:spcPts val="1600"/>
              </a:spcBef>
              <a:spcAft>
                <a:spcPts val="0"/>
              </a:spcAft>
              <a:buNone/>
            </a:pPr>
            <a:r>
              <a:rPr lang="tr" sz="1300">
                <a:solidFill>
                  <a:srgbClr val="000000"/>
                </a:solidFill>
                <a:latin typeface="Comfortaa"/>
                <a:ea typeface="Comfortaa"/>
                <a:cs typeface="Comfortaa"/>
                <a:sym typeface="Comfortaa"/>
              </a:rPr>
              <a:t>7. İtiraz olur ise Erasmus+ Seçim ve Değerlendirme Komisyonu yeniden toplanır ve nihai seçimler yapılır. Nihai seçim sonuçları açıklanır.</a:t>
            </a:r>
            <a:endParaRPr sz="1300">
              <a:solidFill>
                <a:srgbClr val="000000"/>
              </a:solidFill>
              <a:latin typeface="Comfortaa"/>
              <a:ea typeface="Comfortaa"/>
              <a:cs typeface="Comfortaa"/>
              <a:sym typeface="Comfortaa"/>
            </a:endParaRPr>
          </a:p>
          <a:p>
            <a:pPr marL="0" lvl="0" indent="0" algn="l" rtl="0">
              <a:spcBef>
                <a:spcPts val="1600"/>
              </a:spcBef>
              <a:spcAft>
                <a:spcPts val="0"/>
              </a:spcAft>
              <a:buNone/>
            </a:pPr>
            <a:r>
              <a:rPr lang="tr" sz="1400">
                <a:solidFill>
                  <a:schemeClr val="accent1"/>
                </a:solidFill>
                <a:latin typeface="Comfortaa"/>
                <a:ea typeface="Comfortaa"/>
                <a:cs typeface="Comfortaa"/>
                <a:sym typeface="Comfortaa"/>
              </a:rPr>
              <a:t>Detaylı bilgi için: </a:t>
            </a:r>
            <a:r>
              <a:rPr lang="tr" sz="1400" u="sng">
                <a:solidFill>
                  <a:schemeClr val="accent5"/>
                </a:solidFill>
                <a:latin typeface="Comfortaa"/>
                <a:ea typeface="Comfortaa"/>
                <a:cs typeface="Comfortaa"/>
                <a:sym typeface="Comfortaa"/>
                <a:hlinkClick r:id="rId3">
                  <a:extLst>
                    <a:ext uri="{A12FA001-AC4F-418D-AE19-62706E023703}">
                      <ahyp:hlinkClr xmlns:ahyp="http://schemas.microsoft.com/office/drawing/2018/hyperlinkcolor" val="tx"/>
                    </a:ext>
                  </a:extLst>
                </a:hlinkClick>
              </a:rPr>
              <a:t>https://www.kent.edu.tr/personel-hareketliligi-yol-haritasi-001499</a:t>
            </a:r>
            <a:r>
              <a:rPr lang="tr" sz="1400">
                <a:solidFill>
                  <a:schemeClr val="accent1"/>
                </a:solidFill>
                <a:latin typeface="Comfortaa"/>
                <a:ea typeface="Comfortaa"/>
                <a:cs typeface="Comfortaa"/>
                <a:sym typeface="Comfortaa"/>
              </a:rPr>
              <a:t> </a:t>
            </a:r>
            <a:endParaRPr sz="1400">
              <a:solidFill>
                <a:schemeClr val="accent1"/>
              </a:solidFill>
              <a:latin typeface="Comfortaa"/>
              <a:ea typeface="Comfortaa"/>
              <a:cs typeface="Comfortaa"/>
              <a:sym typeface="Comfortaa"/>
            </a:endParaRPr>
          </a:p>
          <a:p>
            <a:pPr marL="457200" lvl="0" indent="0" algn="l" rtl="0">
              <a:spcBef>
                <a:spcPts val="1600"/>
              </a:spcBef>
              <a:spcAft>
                <a:spcPts val="0"/>
              </a:spcAft>
              <a:buNone/>
            </a:pPr>
            <a:endParaRPr sz="1300">
              <a:solidFill>
                <a:srgbClr val="000000"/>
              </a:solidFill>
              <a:latin typeface="Comfortaa"/>
              <a:ea typeface="Comfortaa"/>
              <a:cs typeface="Comfortaa"/>
              <a:sym typeface="Comfortaa"/>
            </a:endParaRPr>
          </a:p>
          <a:p>
            <a:pPr marL="457200" lvl="0" indent="0" algn="l" rtl="0">
              <a:spcBef>
                <a:spcPts val="1600"/>
              </a:spcBef>
              <a:spcAft>
                <a:spcPts val="0"/>
              </a:spcAft>
              <a:buNone/>
            </a:pPr>
            <a:endParaRPr sz="1300">
              <a:solidFill>
                <a:srgbClr val="000000"/>
              </a:solidFill>
              <a:latin typeface="Comfortaa"/>
              <a:ea typeface="Comfortaa"/>
              <a:cs typeface="Comfortaa"/>
              <a:sym typeface="Comfortaa"/>
            </a:endParaRPr>
          </a:p>
          <a:p>
            <a:pPr marL="0" lvl="0" indent="0" algn="l" rtl="0">
              <a:spcBef>
                <a:spcPts val="1600"/>
              </a:spcBef>
              <a:spcAft>
                <a:spcPts val="16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SEÇİLDİM; ŞİMDİ NE YAPACAĞIM?</a:t>
            </a:r>
            <a:endParaRPr/>
          </a:p>
        </p:txBody>
      </p:sp>
      <p:sp>
        <p:nvSpPr>
          <p:cNvPr id="172" name="Google Shape;172;p3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rgbClr val="000000"/>
              </a:buClr>
              <a:buSzPts val="1100"/>
              <a:buFont typeface="Arial"/>
              <a:buAutoNum type="arabicPeriod"/>
            </a:pPr>
            <a:r>
              <a:rPr lang="tr" sz="1100">
                <a:solidFill>
                  <a:srgbClr val="000000"/>
                </a:solidFill>
                <a:highlight>
                  <a:srgbClr val="FFFFFF"/>
                </a:highlight>
                <a:latin typeface="Comfortaa"/>
                <a:ea typeface="Comfortaa"/>
                <a:cs typeface="Comfortaa"/>
                <a:sym typeface="Comfortaa"/>
              </a:rPr>
              <a:t>Hibe kontenjanı dahilinde hareketliliğe katılmaya hak kazanan </a:t>
            </a:r>
            <a:r>
              <a:rPr lang="tr" sz="1100" b="1">
                <a:solidFill>
                  <a:schemeClr val="accent1"/>
                </a:solidFill>
                <a:highlight>
                  <a:srgbClr val="FFFFFF"/>
                </a:highlight>
                <a:latin typeface="Comfortaa"/>
                <a:ea typeface="Comfortaa"/>
                <a:cs typeface="Comfortaa"/>
                <a:sym typeface="Comfortaa"/>
              </a:rPr>
              <a:t>akademik personel bağlı bulunduğu Dekanlığa / Müdürlüğe, idari personel ise bağlı bulunduğu Dekanlık / Müdürlük veya Birim Yöneticisine; hareketliliğe katılım talebini sunar</a:t>
            </a:r>
            <a:r>
              <a:rPr lang="tr" sz="1100">
                <a:solidFill>
                  <a:srgbClr val="000000"/>
                </a:solidFill>
                <a:highlight>
                  <a:srgbClr val="FFFFFF"/>
                </a:highlight>
                <a:latin typeface="Comfortaa"/>
                <a:ea typeface="Comfortaa"/>
                <a:cs typeface="Comfortaa"/>
                <a:sym typeface="Comfortaa"/>
              </a:rPr>
              <a:t>. Dekanlığa / Müdürlüğe bağlı akademik ve idari personel için Dekanın / Müdürün, Direktörlüğe bağlı idari personel için Birim Direktörünün önerisi </a:t>
            </a:r>
            <a:r>
              <a:rPr lang="tr" sz="1100" b="1">
                <a:solidFill>
                  <a:schemeClr val="accent1"/>
                </a:solidFill>
                <a:highlight>
                  <a:srgbClr val="FFFFFF"/>
                </a:highlight>
                <a:latin typeface="Comfortaa"/>
                <a:ea typeface="Comfortaa"/>
                <a:cs typeface="Comfortaa"/>
                <a:sym typeface="Comfortaa"/>
              </a:rPr>
              <a:t>Rektörlüğe sunulur. </a:t>
            </a:r>
            <a:r>
              <a:rPr lang="tr" sz="1100">
                <a:solidFill>
                  <a:srgbClr val="000000"/>
                </a:solidFill>
                <a:highlight>
                  <a:srgbClr val="FFFFFF"/>
                </a:highlight>
                <a:latin typeface="Comfortaa"/>
                <a:ea typeface="Comfortaa"/>
                <a:cs typeface="Comfortaa"/>
                <a:sym typeface="Comfortaa"/>
              </a:rPr>
              <a:t>Rektör veya yetkili Rektör yardımcısı talebi onaylandıktan sonra; Erasmus+ ve Yurtdışı Programlar Koordinatörlüğü’ne iletir.</a:t>
            </a:r>
            <a:endParaRPr sz="1100">
              <a:solidFill>
                <a:srgbClr val="000000"/>
              </a:solidFill>
              <a:highlight>
                <a:srgbClr val="FFFFFF"/>
              </a:highlight>
              <a:latin typeface="Comfortaa"/>
              <a:ea typeface="Comfortaa"/>
              <a:cs typeface="Comfortaa"/>
              <a:sym typeface="Comfortaa"/>
            </a:endParaRPr>
          </a:p>
          <a:p>
            <a:pPr marL="457200" lvl="0" indent="-298450" algn="l" rtl="0">
              <a:spcBef>
                <a:spcPts val="0"/>
              </a:spcBef>
              <a:spcAft>
                <a:spcPts val="0"/>
              </a:spcAft>
              <a:buClr>
                <a:srgbClr val="000000"/>
              </a:buClr>
              <a:buSzPts val="1100"/>
              <a:buFont typeface="Arial"/>
              <a:buAutoNum type="arabicPeriod"/>
            </a:pPr>
            <a:r>
              <a:rPr lang="tr" sz="1100">
                <a:solidFill>
                  <a:srgbClr val="000000"/>
                </a:solidFill>
                <a:highlight>
                  <a:srgbClr val="FFFFFF"/>
                </a:highlight>
                <a:latin typeface="Comfortaa"/>
                <a:ea typeface="Comfortaa"/>
                <a:cs typeface="Comfortaa"/>
                <a:sym typeface="Comfortaa"/>
              </a:rPr>
              <a:t>Eğitim Alma Hareketliliğine katılacak idari personel Erasmus+ ve Yurtdışı Programlar Koordinatörlüğü ile </a:t>
            </a:r>
            <a:r>
              <a:rPr lang="tr" sz="1100" b="1">
                <a:solidFill>
                  <a:schemeClr val="accent1"/>
                </a:solidFill>
                <a:highlight>
                  <a:srgbClr val="FFFFFF"/>
                </a:highlight>
                <a:latin typeface="Comfortaa"/>
                <a:ea typeface="Comfortaa"/>
                <a:cs typeface="Comfortaa"/>
                <a:sym typeface="Comfortaa"/>
              </a:rPr>
              <a:t>“Eğitim Alma Anlaşması”</a:t>
            </a:r>
            <a:r>
              <a:rPr lang="tr" sz="1100">
                <a:solidFill>
                  <a:srgbClr val="000000"/>
                </a:solidFill>
                <a:highlight>
                  <a:srgbClr val="FFFFFF"/>
                </a:highlight>
                <a:latin typeface="Comfortaa"/>
                <a:ea typeface="Comfortaa"/>
                <a:cs typeface="Comfortaa"/>
                <a:sym typeface="Comfortaa"/>
              </a:rPr>
              <a:t>, Ders Verme Hareketliliğine katılacak akademik personel ise yine Erasmus+ ve Yurtdışı Programlar Koordinatörlüğü ile </a:t>
            </a:r>
            <a:r>
              <a:rPr lang="tr" sz="1100" b="1">
                <a:solidFill>
                  <a:schemeClr val="accent1"/>
                </a:solidFill>
                <a:highlight>
                  <a:srgbClr val="FFFFFF"/>
                </a:highlight>
                <a:latin typeface="Comfortaa"/>
                <a:ea typeface="Comfortaa"/>
                <a:cs typeface="Comfortaa"/>
                <a:sym typeface="Comfortaa"/>
              </a:rPr>
              <a:t>“Ders Verme Anlaşması”</a:t>
            </a:r>
            <a:r>
              <a:rPr lang="tr" sz="1100">
                <a:solidFill>
                  <a:srgbClr val="000000"/>
                </a:solidFill>
                <a:highlight>
                  <a:srgbClr val="FFFFFF"/>
                </a:highlight>
                <a:latin typeface="Comfortaa"/>
                <a:ea typeface="Comfortaa"/>
                <a:cs typeface="Comfortaa"/>
                <a:sym typeface="Comfortaa"/>
              </a:rPr>
              <a:t> imzalar.</a:t>
            </a:r>
            <a:endParaRPr sz="1100">
              <a:solidFill>
                <a:srgbClr val="000000"/>
              </a:solidFill>
              <a:highlight>
                <a:srgbClr val="FFFFFF"/>
              </a:highlight>
              <a:latin typeface="Comfortaa"/>
              <a:ea typeface="Comfortaa"/>
              <a:cs typeface="Comfortaa"/>
              <a:sym typeface="Comfortaa"/>
            </a:endParaRPr>
          </a:p>
          <a:p>
            <a:pPr marL="457200" lvl="0" indent="-298450" algn="l" rtl="0">
              <a:spcBef>
                <a:spcPts val="0"/>
              </a:spcBef>
              <a:spcAft>
                <a:spcPts val="0"/>
              </a:spcAft>
              <a:buClr>
                <a:srgbClr val="000000"/>
              </a:buClr>
              <a:buSzPts val="1100"/>
              <a:buFont typeface="Comfortaa"/>
              <a:buAutoNum type="arabicPeriod"/>
            </a:pPr>
            <a:r>
              <a:rPr lang="tr" sz="1100">
                <a:solidFill>
                  <a:srgbClr val="000000"/>
                </a:solidFill>
                <a:highlight>
                  <a:srgbClr val="FFFFFF"/>
                </a:highlight>
                <a:latin typeface="Comfortaa"/>
                <a:ea typeface="Comfortaa"/>
                <a:cs typeface="Comfortaa"/>
                <a:sym typeface="Comfortaa"/>
              </a:rPr>
              <a:t>Personel Ders Alma veya Ders Verme Hareketliliğinde; partner üniversitenin ya da kurumun talep ettiği evraklar; </a:t>
            </a:r>
            <a:r>
              <a:rPr lang="tr" sz="1100" b="1">
                <a:solidFill>
                  <a:schemeClr val="accent1"/>
                </a:solidFill>
                <a:highlight>
                  <a:srgbClr val="FFFFFF"/>
                </a:highlight>
                <a:latin typeface="Comfortaa"/>
                <a:ea typeface="Comfortaa"/>
                <a:cs typeface="Comfortaa"/>
                <a:sym typeface="Comfortaa"/>
              </a:rPr>
              <a:t>personel tarafından hazırlanır </a:t>
            </a:r>
            <a:r>
              <a:rPr lang="tr" sz="1100">
                <a:solidFill>
                  <a:srgbClr val="000000"/>
                </a:solidFill>
                <a:highlight>
                  <a:srgbClr val="FFFFFF"/>
                </a:highlight>
                <a:latin typeface="Comfortaa"/>
                <a:ea typeface="Comfortaa"/>
                <a:cs typeface="Comfortaa"/>
                <a:sym typeface="Comfortaa"/>
              </a:rPr>
              <a:t>ve </a:t>
            </a:r>
            <a:r>
              <a:rPr lang="tr" sz="1100" b="1">
                <a:solidFill>
                  <a:schemeClr val="accent1"/>
                </a:solidFill>
                <a:highlight>
                  <a:srgbClr val="FFFFFF"/>
                </a:highlight>
                <a:latin typeface="Comfortaa"/>
                <a:ea typeface="Comfortaa"/>
                <a:cs typeface="Comfortaa"/>
                <a:sym typeface="Comfortaa"/>
              </a:rPr>
              <a:t>Erasmus+ ve Yurtdışı Programlar Koordinatörlüğü’ne teslim edilir. </a:t>
            </a:r>
            <a:r>
              <a:rPr lang="tr" sz="1100">
                <a:solidFill>
                  <a:srgbClr val="000000"/>
                </a:solidFill>
                <a:highlight>
                  <a:srgbClr val="FFFFFF"/>
                </a:highlight>
                <a:latin typeface="Comfortaa"/>
                <a:ea typeface="Comfortaa"/>
                <a:cs typeface="Comfortaa"/>
                <a:sym typeface="Comfortaa"/>
              </a:rPr>
              <a:t>Tamamlanmış evraklar, Erasmus+ ve Yurtdışı Programlar Koordinatörlüğü tarafından partner üniversiteye iletilir.</a:t>
            </a:r>
            <a:endParaRPr sz="1100">
              <a:solidFill>
                <a:srgbClr val="000000"/>
              </a:solidFill>
              <a:highlight>
                <a:srgbClr val="FFFFFF"/>
              </a:highlight>
              <a:latin typeface="Comfortaa"/>
              <a:ea typeface="Comfortaa"/>
              <a:cs typeface="Comfortaa"/>
              <a:sym typeface="Comforta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txBox="1">
            <a:spLocks noGrp="1"/>
          </p:cNvSpPr>
          <p:nvPr>
            <p:ph type="title"/>
          </p:nvPr>
        </p:nvSpPr>
        <p:spPr>
          <a:xfrm>
            <a:off x="311700" y="1268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SEÇİLDİM; ŞİMDİ NE YAPACAĞIM devam...</a:t>
            </a:r>
            <a:endParaRPr/>
          </a:p>
        </p:txBody>
      </p:sp>
      <p:sp>
        <p:nvSpPr>
          <p:cNvPr id="178" name="Google Shape;178;p31"/>
          <p:cNvSpPr txBox="1">
            <a:spLocks noGrp="1"/>
          </p:cNvSpPr>
          <p:nvPr>
            <p:ph type="body" idx="1"/>
          </p:nvPr>
        </p:nvSpPr>
        <p:spPr>
          <a:xfrm>
            <a:off x="311700" y="945200"/>
            <a:ext cx="8754300" cy="385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100">
                <a:solidFill>
                  <a:srgbClr val="000000"/>
                </a:solidFill>
                <a:highlight>
                  <a:srgbClr val="FFFFFF"/>
                </a:highlight>
                <a:latin typeface="Comfortaa"/>
                <a:ea typeface="Comfortaa"/>
                <a:cs typeface="Comfortaa"/>
                <a:sym typeface="Comfortaa"/>
              </a:rPr>
              <a:t>5. Vize süreci için gerekli olan evraklar; partner üniversiteden talebe göre, üniversitemize veya öğrencinin/personelin kendisine 3-6 hafta içerisinde gelir.</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100">
                <a:solidFill>
                  <a:srgbClr val="000000"/>
                </a:solidFill>
                <a:highlight>
                  <a:srgbClr val="FFFFFF"/>
                </a:highlight>
                <a:latin typeface="Comfortaa"/>
                <a:ea typeface="Comfortaa"/>
                <a:cs typeface="Comfortaa"/>
                <a:sym typeface="Comfortaa"/>
              </a:rPr>
              <a:t>6. </a:t>
            </a:r>
            <a:r>
              <a:rPr lang="tr" sz="1100" b="1">
                <a:solidFill>
                  <a:schemeClr val="accent1"/>
                </a:solidFill>
                <a:highlight>
                  <a:srgbClr val="FFFFFF"/>
                </a:highlight>
                <a:latin typeface="Comfortaa"/>
                <a:ea typeface="Comfortaa"/>
                <a:cs typeface="Comfortaa"/>
                <a:sym typeface="Comfortaa"/>
              </a:rPr>
              <a:t>Pasaport, sigorta, vize, seyahat ve konaklama ile ilgili işlemler bizzat personel tarafından yapılır.</a:t>
            </a:r>
            <a:endParaRPr sz="1100" b="1">
              <a:solidFill>
                <a:schemeClr val="accent1"/>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100">
                <a:solidFill>
                  <a:srgbClr val="000000"/>
                </a:solidFill>
                <a:highlight>
                  <a:srgbClr val="FFFFFF"/>
                </a:highlight>
                <a:latin typeface="Comfortaa"/>
                <a:ea typeface="Comfortaa"/>
                <a:cs typeface="Comfortaa"/>
                <a:sym typeface="Comfortaa"/>
              </a:rPr>
              <a:t>7. Personel; </a:t>
            </a:r>
            <a:r>
              <a:rPr lang="tr" sz="1100" b="1">
                <a:solidFill>
                  <a:schemeClr val="accent1"/>
                </a:solidFill>
                <a:highlight>
                  <a:srgbClr val="FFFFFF"/>
                </a:highlight>
                <a:latin typeface="Comfortaa"/>
                <a:ea typeface="Comfortaa"/>
                <a:cs typeface="Comfortaa"/>
                <a:sym typeface="Comfortaa"/>
              </a:rPr>
              <a:t>Kabul Mektubu ve Hibe üst yazısı ile </a:t>
            </a:r>
            <a:r>
              <a:rPr lang="tr" sz="1100">
                <a:solidFill>
                  <a:srgbClr val="000000"/>
                </a:solidFill>
                <a:highlight>
                  <a:srgbClr val="FFFFFF"/>
                </a:highlight>
                <a:latin typeface="Comfortaa"/>
                <a:ea typeface="Comfortaa"/>
                <a:cs typeface="Comfortaa"/>
                <a:sym typeface="Comfortaa"/>
              </a:rPr>
              <a:t>birlikte konsolosluğa giderek </a:t>
            </a:r>
            <a:r>
              <a:rPr lang="tr" sz="1100" b="1">
                <a:solidFill>
                  <a:schemeClr val="accent1"/>
                </a:solidFill>
                <a:highlight>
                  <a:srgbClr val="FFFFFF"/>
                </a:highlight>
                <a:latin typeface="Comfortaa"/>
                <a:ea typeface="Comfortaa"/>
                <a:cs typeface="Comfortaa"/>
                <a:sym typeface="Comfortaa"/>
              </a:rPr>
              <a:t>vize başvurusunda bulunur. </a:t>
            </a:r>
            <a:r>
              <a:rPr lang="tr" sz="1100">
                <a:solidFill>
                  <a:srgbClr val="000000"/>
                </a:solidFill>
                <a:highlight>
                  <a:srgbClr val="FFFFFF"/>
                </a:highlight>
                <a:latin typeface="Comfortaa"/>
                <a:ea typeface="Comfortaa"/>
                <a:cs typeface="Comfortaa"/>
                <a:sym typeface="Comfortaa"/>
              </a:rPr>
              <a:t>(İlgili üst yazı, kabul mektubunun ulaşmasını takiben Erasmus+ ve Yurtdışı Programlar Koordinatörlüğü tarafından personele teslim edilir.)</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100">
                <a:solidFill>
                  <a:srgbClr val="000000"/>
                </a:solidFill>
                <a:highlight>
                  <a:srgbClr val="FFFFFF"/>
                </a:highlight>
                <a:latin typeface="Comfortaa"/>
                <a:ea typeface="Comfortaa"/>
                <a:cs typeface="Comfortaa"/>
                <a:sym typeface="Comfortaa"/>
              </a:rPr>
              <a:t>8. Personel; İstanbul Kent Üniversitesi’nin Kurumsal EURO hesabı olan banka şubesinden, katılacağı Erasmus+ faaliyeti hibesinin yatırılması için, kendi adına bir </a:t>
            </a:r>
            <a:r>
              <a:rPr lang="tr" sz="1100" b="1">
                <a:solidFill>
                  <a:schemeClr val="accent1"/>
                </a:solidFill>
                <a:highlight>
                  <a:srgbClr val="FFFFFF"/>
                </a:highlight>
                <a:latin typeface="Comfortaa"/>
                <a:ea typeface="Comfortaa"/>
                <a:cs typeface="Comfortaa"/>
                <a:sym typeface="Comfortaa"/>
              </a:rPr>
              <a:t>EURO hesabı açtırır. </a:t>
            </a:r>
            <a:r>
              <a:rPr lang="tr" sz="1100">
                <a:solidFill>
                  <a:srgbClr val="000000"/>
                </a:solidFill>
                <a:highlight>
                  <a:srgbClr val="FFFFFF"/>
                </a:highlight>
                <a:latin typeface="Comfortaa"/>
                <a:ea typeface="Comfortaa"/>
                <a:cs typeface="Comfortaa"/>
                <a:sym typeface="Comfortaa"/>
              </a:rPr>
              <a:t>Personel hibeleri, bu hesaba yatırılacaktır.</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100">
                <a:solidFill>
                  <a:srgbClr val="000000"/>
                </a:solidFill>
                <a:highlight>
                  <a:srgbClr val="FFFFFF"/>
                </a:highlight>
                <a:latin typeface="Comfortaa"/>
                <a:ea typeface="Comfortaa"/>
                <a:cs typeface="Comfortaa"/>
                <a:sym typeface="Comfortaa"/>
              </a:rPr>
              <a:t>9. Personel ile Erasmus+ ve Yurtdışı Programlar Koordinatörlüğü’nün hazırlayacağı </a:t>
            </a:r>
            <a:r>
              <a:rPr lang="tr" sz="1100" b="1">
                <a:solidFill>
                  <a:schemeClr val="accent1"/>
                </a:solidFill>
                <a:highlight>
                  <a:srgbClr val="FFFFFF"/>
                </a:highlight>
                <a:latin typeface="Comfortaa"/>
                <a:ea typeface="Comfortaa"/>
                <a:cs typeface="Comfortaa"/>
                <a:sym typeface="Comfortaa"/>
              </a:rPr>
              <a:t>Hibe Sözleşmesi yapılır. </a:t>
            </a:r>
            <a:endParaRPr sz="1100" b="1">
              <a:solidFill>
                <a:schemeClr val="accent1"/>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100">
                <a:solidFill>
                  <a:srgbClr val="000000"/>
                </a:solidFill>
                <a:highlight>
                  <a:srgbClr val="FFFFFF"/>
                </a:highlight>
                <a:latin typeface="Comfortaa"/>
                <a:ea typeface="Comfortaa"/>
                <a:cs typeface="Comfortaa"/>
                <a:sym typeface="Comfortaa"/>
              </a:rPr>
              <a:t>10.  Ders Verme Hareketliliğine katılacak; Vizesini alan personel, partner üniversitenin belirlemiş olduğu tarihte kampüste hazır bulunacak şekilde seyahatini gerçekleştirir ve Erasmus+ Ders Verme Hareketliliği faaliyetine başlar.</a:t>
            </a:r>
            <a:endParaRPr sz="11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1600"/>
              </a:spcAft>
              <a:buNone/>
            </a:pPr>
            <a:r>
              <a:rPr lang="tr" sz="1100">
                <a:solidFill>
                  <a:srgbClr val="000000"/>
                </a:solidFill>
                <a:highlight>
                  <a:srgbClr val="FFFFFF"/>
                </a:highlight>
                <a:latin typeface="Comfortaa"/>
                <a:ea typeface="Comfortaa"/>
                <a:cs typeface="Comfortaa"/>
                <a:sym typeface="Comfortaa"/>
              </a:rPr>
              <a:t>11. Eğitim Alma Hareketliliğine katılacak; Vizesini alan personel, partner üniversitenin belirlemiş olduğu tarihte kampüste hazır bulunacak şekilde seyahatini gerçekleştirir ve Erasmus+ Ders Alma Hareketliliği faaliyetine başlar.</a:t>
            </a:r>
            <a:endParaRPr sz="1100">
              <a:solidFill>
                <a:srgbClr val="000000"/>
              </a:solidFill>
              <a:highlight>
                <a:srgbClr val="FFFFFF"/>
              </a:highlight>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
              <a:t>Toplantı Programı</a:t>
            </a:r>
            <a:endParaRPr/>
          </a:p>
        </p:txBody>
      </p:sp>
      <p:sp>
        <p:nvSpPr>
          <p:cNvPr id="73" name="Google Shape;73;p14"/>
          <p:cNvSpPr txBox="1">
            <a:spLocks noGrp="1"/>
          </p:cNvSpPr>
          <p:nvPr>
            <p:ph type="body" idx="1"/>
          </p:nvPr>
        </p:nvSpPr>
        <p:spPr>
          <a:xfrm>
            <a:off x="363525" y="1374800"/>
            <a:ext cx="2808000" cy="3179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solidFill>
                  <a:srgbClr val="000000"/>
                </a:solidFill>
              </a:rPr>
              <a:t>Erasmus+ Genel Tanıtım </a:t>
            </a:r>
            <a:endParaRPr>
              <a:solidFill>
                <a:srgbClr val="000000"/>
              </a:solidFill>
            </a:endParaRPr>
          </a:p>
          <a:p>
            <a:pPr marL="0" lvl="0" indent="0" algn="l" rtl="0">
              <a:spcBef>
                <a:spcPts val="1600"/>
              </a:spcBef>
              <a:spcAft>
                <a:spcPts val="0"/>
              </a:spcAft>
              <a:buNone/>
            </a:pPr>
            <a:r>
              <a:rPr lang="tr">
                <a:solidFill>
                  <a:srgbClr val="000000"/>
                </a:solidFill>
              </a:rPr>
              <a:t>Öğrenim Hareketliliği </a:t>
            </a:r>
            <a:endParaRPr>
              <a:solidFill>
                <a:srgbClr val="000000"/>
              </a:solidFill>
            </a:endParaRPr>
          </a:p>
          <a:p>
            <a:pPr marL="0" lvl="0" indent="0" algn="l" rtl="0">
              <a:spcBef>
                <a:spcPts val="1600"/>
              </a:spcBef>
              <a:spcAft>
                <a:spcPts val="0"/>
              </a:spcAft>
              <a:buNone/>
            </a:pPr>
            <a:r>
              <a:rPr lang="tr">
                <a:solidFill>
                  <a:srgbClr val="000000"/>
                </a:solidFill>
              </a:rPr>
              <a:t>Sanal Hareketlilik</a:t>
            </a:r>
            <a:endParaRPr>
              <a:solidFill>
                <a:srgbClr val="000000"/>
              </a:solidFill>
            </a:endParaRPr>
          </a:p>
          <a:p>
            <a:pPr marL="0" lvl="0" indent="0" algn="l" rtl="0">
              <a:spcBef>
                <a:spcPts val="1600"/>
              </a:spcBef>
              <a:spcAft>
                <a:spcPts val="0"/>
              </a:spcAft>
              <a:buNone/>
            </a:pPr>
            <a:r>
              <a:rPr lang="tr">
                <a:solidFill>
                  <a:srgbClr val="000000"/>
                </a:solidFill>
              </a:rPr>
              <a:t>Staj Hareketliliği </a:t>
            </a:r>
            <a:endParaRPr>
              <a:solidFill>
                <a:srgbClr val="000000"/>
              </a:solidFill>
            </a:endParaRPr>
          </a:p>
          <a:p>
            <a:pPr marL="0" lvl="0" indent="0" algn="l" rtl="0">
              <a:spcBef>
                <a:spcPts val="1600"/>
              </a:spcBef>
              <a:spcAft>
                <a:spcPts val="0"/>
              </a:spcAft>
              <a:buNone/>
            </a:pPr>
            <a:r>
              <a:rPr lang="tr">
                <a:solidFill>
                  <a:srgbClr val="000000"/>
                </a:solidFill>
              </a:rPr>
              <a:t>Gençlik Değişimi </a:t>
            </a:r>
            <a:endParaRPr>
              <a:solidFill>
                <a:srgbClr val="000000"/>
              </a:solidFill>
            </a:endParaRPr>
          </a:p>
          <a:p>
            <a:pPr marL="0" lvl="0" indent="0" algn="l" rtl="0">
              <a:spcBef>
                <a:spcPts val="1600"/>
              </a:spcBef>
              <a:spcAft>
                <a:spcPts val="1600"/>
              </a:spcAft>
              <a:buNone/>
            </a:pPr>
            <a:r>
              <a:rPr lang="tr">
                <a:solidFill>
                  <a:srgbClr val="000000"/>
                </a:solidFill>
              </a:rPr>
              <a:t>Soru-Cevap </a:t>
            </a:r>
            <a:endParaRPr>
              <a:solidFill>
                <a:srgbClr val="000000"/>
              </a:solidFill>
            </a:endParaRPr>
          </a:p>
        </p:txBody>
      </p:sp>
      <p:sp>
        <p:nvSpPr>
          <p:cNvPr id="74" name="Google Shape;74;p14"/>
          <p:cNvSpPr txBox="1">
            <a:spLocks noGrp="1"/>
          </p:cNvSpPr>
          <p:nvPr>
            <p:ph type="body" idx="1"/>
          </p:nvPr>
        </p:nvSpPr>
        <p:spPr>
          <a:xfrm>
            <a:off x="3238125" y="623075"/>
            <a:ext cx="5265300" cy="38913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rgbClr val="000000"/>
              </a:buClr>
              <a:buSzPts val="1200"/>
              <a:buChar char="●"/>
            </a:pPr>
            <a:r>
              <a:rPr lang="tr">
                <a:solidFill>
                  <a:srgbClr val="000000"/>
                </a:solidFill>
              </a:rPr>
              <a:t>Toplantı süresince aklınıza gelen tüm soruları; uygulamanın “chat” fonksiyonunu kullanarak bize iletebilirsiniz. Sorularınız, toplantının sonunda yapılacak, 10 dakikalık soru-cevap kısmında vakit yettiği ölçüde cevaplanacaktır. </a:t>
            </a:r>
            <a:endParaRPr>
              <a:solidFill>
                <a:srgbClr val="000000"/>
              </a:solidFill>
            </a:endParaRPr>
          </a:p>
          <a:p>
            <a:pPr marL="0" lvl="0" indent="0" algn="l" rtl="0">
              <a:spcBef>
                <a:spcPts val="1600"/>
              </a:spcBef>
              <a:spcAft>
                <a:spcPts val="0"/>
              </a:spcAft>
              <a:buNone/>
            </a:pPr>
            <a:endParaRPr>
              <a:solidFill>
                <a:srgbClr val="000000"/>
              </a:solidFill>
            </a:endParaRPr>
          </a:p>
          <a:p>
            <a:pPr marL="457200" lvl="0" indent="-304800" algn="l" rtl="0">
              <a:spcBef>
                <a:spcPts val="1600"/>
              </a:spcBef>
              <a:spcAft>
                <a:spcPts val="0"/>
              </a:spcAft>
              <a:buClr>
                <a:srgbClr val="000000"/>
              </a:buClr>
              <a:buSzPts val="1200"/>
              <a:buChar char="●"/>
            </a:pPr>
            <a:r>
              <a:rPr lang="tr">
                <a:solidFill>
                  <a:srgbClr val="000000"/>
                </a:solidFill>
              </a:rPr>
              <a:t>Toplantı sırasında tarafımıza iletilen tüm soruları ( vakit darlığı sebebiyle cevaplanamayan sorular dahil), toplantı sonrası oluşturacağımız “Erasmus+ Programı ve Sanal Hareketlilik - Öğrenci Bilgilendirme Toplantısı - Soru ve Cevaplar” dosyası ile sizlerle paylaşacağız.</a:t>
            </a:r>
            <a:endParaRPr>
              <a:solidFill>
                <a:srgbClr val="000000"/>
              </a:solidFill>
            </a:endParaRPr>
          </a:p>
          <a:p>
            <a:pPr marL="457200" lvl="0" indent="0" algn="l" rtl="0">
              <a:spcBef>
                <a:spcPts val="1600"/>
              </a:spcBef>
              <a:spcAft>
                <a:spcPts val="0"/>
              </a:spcAft>
              <a:buNone/>
            </a:pPr>
            <a:endParaRPr>
              <a:solidFill>
                <a:srgbClr val="000000"/>
              </a:solidFill>
            </a:endParaRPr>
          </a:p>
          <a:p>
            <a:pPr marL="457200" lvl="0" indent="-304800" algn="l" rtl="0">
              <a:spcBef>
                <a:spcPts val="1600"/>
              </a:spcBef>
              <a:spcAft>
                <a:spcPts val="0"/>
              </a:spcAft>
              <a:buClr>
                <a:srgbClr val="000000"/>
              </a:buClr>
              <a:buSzPts val="1200"/>
              <a:buChar char="●"/>
            </a:pPr>
            <a:r>
              <a:rPr lang="tr">
                <a:solidFill>
                  <a:srgbClr val="000000"/>
                </a:solidFill>
              </a:rPr>
              <a:t>Toplantı sunumuna ise, Üniversitemizin web-sayfasının, Erasmus+ sekmesinin; “Sunumlar ve Eğitimler” başlığından ulaşabilirsiniz.</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2"/>
          <p:cNvSpPr txBox="1">
            <a:spLocks noGrp="1"/>
          </p:cNvSpPr>
          <p:nvPr>
            <p:ph type="title"/>
          </p:nvPr>
        </p:nvSpPr>
        <p:spPr>
          <a:xfrm>
            <a:off x="385700" y="4006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highlight>
                  <a:srgbClr val="FFFFFF"/>
                </a:highlight>
              </a:rPr>
              <a:t>Hareketliliğe Başladıktan Sonra</a:t>
            </a:r>
            <a:endParaRPr/>
          </a:p>
        </p:txBody>
      </p:sp>
      <p:sp>
        <p:nvSpPr>
          <p:cNvPr id="184" name="Google Shape;184;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lnSpc>
                <a:spcPct val="190000"/>
              </a:lnSpc>
              <a:spcBef>
                <a:spcPts val="800"/>
              </a:spcBef>
              <a:spcAft>
                <a:spcPts val="0"/>
              </a:spcAft>
              <a:buNone/>
            </a:pPr>
            <a:r>
              <a:rPr lang="tr" sz="1400">
                <a:solidFill>
                  <a:srgbClr val="000000"/>
                </a:solidFill>
                <a:highlight>
                  <a:srgbClr val="FFFFFF"/>
                </a:highlight>
                <a:latin typeface="Comfortaa"/>
                <a:ea typeface="Comfortaa"/>
                <a:cs typeface="Comfortaa"/>
                <a:sym typeface="Comfortaa"/>
              </a:rPr>
              <a:t>Ders Verme Hareketliliğine katılacak personel </a:t>
            </a:r>
            <a:r>
              <a:rPr lang="tr" sz="1400" b="1">
                <a:solidFill>
                  <a:schemeClr val="accent1"/>
                </a:solidFill>
                <a:highlight>
                  <a:srgbClr val="FFFFFF"/>
                </a:highlight>
                <a:latin typeface="Comfortaa"/>
                <a:ea typeface="Comfortaa"/>
                <a:cs typeface="Comfortaa"/>
                <a:sym typeface="Comfortaa"/>
              </a:rPr>
              <a:t>Ders Verme Hareketliliği Bilgi Formu </a:t>
            </a:r>
            <a:r>
              <a:rPr lang="tr" sz="1400">
                <a:solidFill>
                  <a:srgbClr val="000000"/>
                </a:solidFill>
                <a:highlight>
                  <a:srgbClr val="FFFFFF"/>
                </a:highlight>
                <a:latin typeface="Comfortaa"/>
                <a:ea typeface="Comfortaa"/>
                <a:cs typeface="Comfortaa"/>
                <a:sym typeface="Comfortaa"/>
              </a:rPr>
              <a:t>belgesini doldurup,  </a:t>
            </a:r>
            <a:r>
              <a:rPr lang="tr" sz="1400" b="1">
                <a:solidFill>
                  <a:schemeClr val="accent1"/>
                </a:solidFill>
                <a:highlight>
                  <a:srgbClr val="FFFFFF"/>
                </a:highlight>
                <a:latin typeface="Comfortaa"/>
                <a:ea typeface="Comfortaa"/>
                <a:cs typeface="Comfortaa"/>
                <a:sym typeface="Comfortaa"/>
              </a:rPr>
              <a:t>Erasmus+ ve Yurtdışı Programlar Koordinatörlüğü’ne iletir.</a:t>
            </a:r>
            <a:r>
              <a:rPr lang="tr" sz="1400">
                <a:solidFill>
                  <a:srgbClr val="000000"/>
                </a:solidFill>
                <a:highlight>
                  <a:srgbClr val="FFFFFF"/>
                </a:highlight>
                <a:latin typeface="Comfortaa"/>
                <a:ea typeface="Comfortaa"/>
                <a:cs typeface="Comfortaa"/>
                <a:sym typeface="Comfortaa"/>
              </a:rPr>
              <a:t> Ders Alma Hareketliliğine katılacak personel </a:t>
            </a:r>
            <a:r>
              <a:rPr lang="tr" sz="1400" b="1">
                <a:solidFill>
                  <a:schemeClr val="accent1"/>
                </a:solidFill>
                <a:highlight>
                  <a:srgbClr val="FFFFFF"/>
                </a:highlight>
                <a:latin typeface="Comfortaa"/>
                <a:ea typeface="Comfortaa"/>
                <a:cs typeface="Comfortaa"/>
                <a:sym typeface="Comfortaa"/>
              </a:rPr>
              <a:t>Eğitim Alma Hareketliliği Bilgi Formu </a:t>
            </a:r>
            <a:r>
              <a:rPr lang="tr" sz="1400">
                <a:solidFill>
                  <a:srgbClr val="000000"/>
                </a:solidFill>
                <a:highlight>
                  <a:srgbClr val="FFFFFF"/>
                </a:highlight>
                <a:latin typeface="Comfortaa"/>
                <a:ea typeface="Comfortaa"/>
                <a:cs typeface="Comfortaa"/>
                <a:sym typeface="Comfortaa"/>
              </a:rPr>
              <a:t>belgesini doldurup,  </a:t>
            </a:r>
            <a:r>
              <a:rPr lang="tr" sz="1400" b="1">
                <a:solidFill>
                  <a:schemeClr val="accent1"/>
                </a:solidFill>
                <a:highlight>
                  <a:srgbClr val="FFFFFF"/>
                </a:highlight>
                <a:latin typeface="Comfortaa"/>
                <a:ea typeface="Comfortaa"/>
                <a:cs typeface="Comfortaa"/>
                <a:sym typeface="Comfortaa"/>
              </a:rPr>
              <a:t>Erasmus+ ve Yurtdışı Programlar Koordinatörlüğü’ne iletir.</a:t>
            </a:r>
            <a:endParaRPr sz="1400" b="1">
              <a:solidFill>
                <a:schemeClr val="accent1"/>
              </a:solidFill>
              <a:highlight>
                <a:srgbClr val="FFFFFF"/>
              </a:highlight>
              <a:latin typeface="Comfortaa"/>
              <a:ea typeface="Comfortaa"/>
              <a:cs typeface="Comfortaa"/>
              <a:sym typeface="Comfortaa"/>
            </a:endParaRPr>
          </a:p>
          <a:p>
            <a:pPr marL="0" lvl="0" indent="0" algn="l" rtl="0">
              <a:spcBef>
                <a:spcPts val="0"/>
              </a:spcBef>
              <a:spcAft>
                <a:spcPts val="1600"/>
              </a:spcAft>
              <a:buNone/>
            </a:pPr>
            <a:endParaRPr sz="1150">
              <a:solidFill>
                <a:srgbClr val="3F4F60"/>
              </a:solidFill>
              <a:highlight>
                <a:srgbClr val="FFFFFF"/>
              </a:highlight>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highlight>
                  <a:srgbClr val="FFFFFF"/>
                </a:highlight>
              </a:rPr>
              <a:t>Hareketlilik Bittikten Sonra:</a:t>
            </a:r>
            <a:endParaRPr/>
          </a:p>
        </p:txBody>
      </p:sp>
      <p:sp>
        <p:nvSpPr>
          <p:cNvPr id="190" name="Google Shape;190;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400">
                <a:solidFill>
                  <a:srgbClr val="000000"/>
                </a:solidFill>
                <a:highlight>
                  <a:srgbClr val="FFFFFF"/>
                </a:highlight>
                <a:latin typeface="Comfortaa"/>
                <a:ea typeface="Comfortaa"/>
                <a:cs typeface="Comfortaa"/>
                <a:sym typeface="Comfortaa"/>
              </a:rPr>
              <a:t>Ders Verme ve Alma Hareketliliğine katılan personel </a:t>
            </a:r>
            <a:r>
              <a:rPr lang="tr" sz="1400" b="1">
                <a:solidFill>
                  <a:schemeClr val="accent1"/>
                </a:solidFill>
                <a:highlight>
                  <a:srgbClr val="FFFFFF"/>
                </a:highlight>
                <a:latin typeface="Comfortaa"/>
                <a:ea typeface="Comfortaa"/>
                <a:cs typeface="Comfortaa"/>
                <a:sym typeface="Comfortaa"/>
              </a:rPr>
              <a:t>aşağıdaki belgeleri  Erasmus+ ve Yurtdışı Programlar Koordinatörlüğü’ne teslim eder:</a:t>
            </a:r>
            <a:endParaRPr sz="1400" b="1">
              <a:solidFill>
                <a:schemeClr val="accent1"/>
              </a:solidFill>
              <a:highlight>
                <a:srgbClr val="FFFFFF"/>
              </a:highlight>
              <a:latin typeface="Comfortaa"/>
              <a:ea typeface="Comfortaa"/>
              <a:cs typeface="Comfortaa"/>
              <a:sym typeface="Comfortaa"/>
            </a:endParaRPr>
          </a:p>
          <a:p>
            <a:pPr marL="0" lvl="0" indent="0" algn="l" rtl="0">
              <a:lnSpc>
                <a:spcPct val="190000"/>
              </a:lnSpc>
              <a:spcBef>
                <a:spcPts val="1600"/>
              </a:spcBef>
              <a:spcAft>
                <a:spcPts val="0"/>
              </a:spcAft>
              <a:buNone/>
            </a:pPr>
            <a:r>
              <a:rPr lang="tr" sz="1400" b="1">
                <a:solidFill>
                  <a:schemeClr val="accent1"/>
                </a:solidFill>
                <a:highlight>
                  <a:srgbClr val="FFFFFF"/>
                </a:highlight>
                <a:latin typeface="Comfortaa"/>
                <a:ea typeface="Comfortaa"/>
                <a:cs typeface="Comfortaa"/>
                <a:sym typeface="Comfortaa"/>
              </a:rPr>
              <a:t>1- Katılım Sertifikası,</a:t>
            </a:r>
            <a:endParaRPr sz="1400" b="1">
              <a:solidFill>
                <a:schemeClr val="accent1"/>
              </a:solidFill>
              <a:highlight>
                <a:srgbClr val="FFFFFF"/>
              </a:highlight>
              <a:latin typeface="Comfortaa"/>
              <a:ea typeface="Comfortaa"/>
              <a:cs typeface="Comfortaa"/>
              <a:sym typeface="Comfortaa"/>
            </a:endParaRPr>
          </a:p>
          <a:p>
            <a:pPr marL="0" lvl="0" indent="0" algn="l" rtl="0">
              <a:lnSpc>
                <a:spcPct val="190000"/>
              </a:lnSpc>
              <a:spcBef>
                <a:spcPts val="800"/>
              </a:spcBef>
              <a:spcAft>
                <a:spcPts val="0"/>
              </a:spcAft>
              <a:buNone/>
            </a:pPr>
            <a:r>
              <a:rPr lang="tr" sz="1400" b="1">
                <a:solidFill>
                  <a:schemeClr val="accent1"/>
                </a:solidFill>
                <a:highlight>
                  <a:srgbClr val="FFFFFF"/>
                </a:highlight>
                <a:latin typeface="Comfortaa"/>
                <a:ea typeface="Comfortaa"/>
                <a:cs typeface="Comfortaa"/>
                <a:sym typeface="Comfortaa"/>
              </a:rPr>
              <a:t>2- Erasmus+ ve Yurtdışı Programlar Koordinatörlüğü tarafından e-mail adresinize iletilecek olan Online AB Anketi,</a:t>
            </a:r>
            <a:endParaRPr sz="1400" b="1">
              <a:solidFill>
                <a:schemeClr val="accent1"/>
              </a:solidFill>
              <a:highlight>
                <a:srgbClr val="FFFFFF"/>
              </a:highlight>
              <a:latin typeface="Comfortaa"/>
              <a:ea typeface="Comfortaa"/>
              <a:cs typeface="Comfortaa"/>
              <a:sym typeface="Comfortaa"/>
            </a:endParaRPr>
          </a:p>
          <a:p>
            <a:pPr marL="0" lvl="0" indent="0" algn="l" rtl="0">
              <a:lnSpc>
                <a:spcPct val="190000"/>
              </a:lnSpc>
              <a:spcBef>
                <a:spcPts val="800"/>
              </a:spcBef>
              <a:spcAft>
                <a:spcPts val="0"/>
              </a:spcAft>
              <a:buNone/>
            </a:pPr>
            <a:r>
              <a:rPr lang="tr" sz="1400" b="1">
                <a:solidFill>
                  <a:schemeClr val="accent1"/>
                </a:solidFill>
                <a:highlight>
                  <a:srgbClr val="FFFFFF"/>
                </a:highlight>
                <a:latin typeface="Comfortaa"/>
                <a:ea typeface="Comfortaa"/>
                <a:cs typeface="Comfortaa"/>
                <a:sym typeface="Comfortaa"/>
              </a:rPr>
              <a:t>3- Pasaporttaki giriş ve çıkış damgalarının olduğu sayfaların fotokopisi,</a:t>
            </a:r>
            <a:endParaRPr sz="1400" b="1">
              <a:solidFill>
                <a:schemeClr val="accent1"/>
              </a:solidFill>
              <a:highlight>
                <a:srgbClr val="FFFFFF"/>
              </a:highlight>
              <a:latin typeface="Comfortaa"/>
              <a:ea typeface="Comfortaa"/>
              <a:cs typeface="Comfortaa"/>
              <a:sym typeface="Comfortaa"/>
            </a:endParaRPr>
          </a:p>
          <a:p>
            <a:pPr marL="0" lvl="0" indent="0" algn="l" rtl="0">
              <a:lnSpc>
                <a:spcPct val="190000"/>
              </a:lnSpc>
              <a:spcBef>
                <a:spcPts val="800"/>
              </a:spcBef>
              <a:spcAft>
                <a:spcPts val="0"/>
              </a:spcAft>
              <a:buNone/>
            </a:pPr>
            <a:r>
              <a:rPr lang="tr" sz="1400" b="1">
                <a:solidFill>
                  <a:schemeClr val="accent1"/>
                </a:solidFill>
                <a:highlight>
                  <a:srgbClr val="FFFFFF"/>
                </a:highlight>
                <a:latin typeface="Comfortaa"/>
                <a:ea typeface="Comfortaa"/>
                <a:cs typeface="Comfortaa"/>
                <a:sym typeface="Comfortaa"/>
              </a:rPr>
              <a:t>4- Hareketlilik Raporu.</a:t>
            </a:r>
            <a:endParaRPr sz="1400" b="1">
              <a:solidFill>
                <a:schemeClr val="accent1"/>
              </a:solidFill>
              <a:highlight>
                <a:srgbClr val="FFFFFF"/>
              </a:highlight>
              <a:latin typeface="Comfortaa"/>
              <a:ea typeface="Comfortaa"/>
              <a:cs typeface="Comfortaa"/>
              <a:sym typeface="Comfortaa"/>
            </a:endParaRPr>
          </a:p>
          <a:p>
            <a:pPr marL="0" lvl="0" indent="0" algn="l" rtl="0">
              <a:spcBef>
                <a:spcPts val="0"/>
              </a:spcBef>
              <a:spcAft>
                <a:spcPts val="1600"/>
              </a:spcAft>
              <a:buNone/>
            </a:pPr>
            <a:endParaRPr sz="1400">
              <a:solidFill>
                <a:srgbClr val="000000"/>
              </a:solidFill>
              <a:highlight>
                <a:srgbClr val="FFFFFF"/>
              </a:highlight>
              <a:latin typeface="Comfortaa"/>
              <a:ea typeface="Comfortaa"/>
              <a:cs typeface="Comfortaa"/>
              <a:sym typeface="Comforta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DAHA DETAYLI BİLGİ İÇİN;</a:t>
            </a:r>
            <a:endParaRPr/>
          </a:p>
        </p:txBody>
      </p:sp>
      <p:sp>
        <p:nvSpPr>
          <p:cNvPr id="196" name="Google Shape;196;p3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solidFill>
                  <a:srgbClr val="000000"/>
                </a:solidFill>
                <a:latin typeface="Comfortaa"/>
                <a:ea typeface="Comfortaa"/>
                <a:cs typeface="Comfortaa"/>
                <a:sym typeface="Comfortaa"/>
              </a:rPr>
              <a:t>Personel Hareketliliği’ne dair A’dan Z’ye detaylı bilgi ve yol haritası için lütfen, sizler için hazırlamış olduğumuz </a:t>
            </a:r>
            <a:r>
              <a:rPr lang="tr" b="1">
                <a:solidFill>
                  <a:schemeClr val="accent1"/>
                </a:solidFill>
                <a:latin typeface="Comfortaa"/>
                <a:ea typeface="Comfortaa"/>
                <a:cs typeface="Comfortaa"/>
                <a:sym typeface="Comfortaa"/>
              </a:rPr>
              <a:t>“Personel Hareketliliği Yol Haritası” </a:t>
            </a:r>
            <a:r>
              <a:rPr lang="tr">
                <a:solidFill>
                  <a:srgbClr val="000000"/>
                </a:solidFill>
                <a:latin typeface="Comfortaa"/>
                <a:ea typeface="Comfortaa"/>
                <a:cs typeface="Comfortaa"/>
                <a:sym typeface="Comfortaa"/>
              </a:rPr>
              <a:t>dokümanını aşağıdaki linke tıklayarak inceleyiniz:</a:t>
            </a:r>
            <a:endParaRPr>
              <a:solidFill>
                <a:srgbClr val="000000"/>
              </a:solidFill>
              <a:latin typeface="Comfortaa"/>
              <a:ea typeface="Comfortaa"/>
              <a:cs typeface="Comfortaa"/>
              <a:sym typeface="Comfortaa"/>
            </a:endParaRPr>
          </a:p>
          <a:p>
            <a:pPr marL="0" lvl="0" indent="0" algn="l" rtl="0">
              <a:spcBef>
                <a:spcPts val="1600"/>
              </a:spcBef>
              <a:spcAft>
                <a:spcPts val="1600"/>
              </a:spcAft>
              <a:buNone/>
            </a:pPr>
            <a:r>
              <a:rPr lang="tr" u="sng">
                <a:solidFill>
                  <a:schemeClr val="hlink"/>
                </a:solidFill>
                <a:latin typeface="Comfortaa"/>
                <a:ea typeface="Comfortaa"/>
                <a:cs typeface="Comfortaa"/>
                <a:sym typeface="Comfortaa"/>
                <a:hlinkClick r:id="rId3"/>
              </a:rPr>
              <a:t>https://www.kent.edu.tr/personel-hareketliligi-yol-haritasi-001499</a:t>
            </a:r>
            <a:r>
              <a:rPr lang="tr">
                <a:latin typeface="Comfortaa"/>
                <a:ea typeface="Comfortaa"/>
                <a:cs typeface="Comfortaa"/>
                <a:sym typeface="Comfortaa"/>
              </a:rPr>
              <a:t> </a:t>
            </a:r>
            <a:endParaRPr>
              <a:latin typeface="Comfortaa"/>
              <a:ea typeface="Comfortaa"/>
              <a:cs typeface="Comfortaa"/>
              <a:sym typeface="Comforta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SANAL PERSONEL HAREKETLİLİĞİ - YENİ!!!</a:t>
            </a:r>
            <a:endParaRPr/>
          </a:p>
        </p:txBody>
      </p:sp>
      <p:sp>
        <p:nvSpPr>
          <p:cNvPr id="202" name="Google Shape;202;p35"/>
          <p:cNvSpPr txBox="1">
            <a:spLocks noGrp="1"/>
          </p:cNvSpPr>
          <p:nvPr>
            <p:ph type="body" idx="1"/>
          </p:nvPr>
        </p:nvSpPr>
        <p:spPr>
          <a:xfrm>
            <a:off x="311700" y="1152425"/>
            <a:ext cx="8520600" cy="3841500"/>
          </a:xfrm>
          <a:prstGeom prst="rect">
            <a:avLst/>
          </a:prstGeom>
        </p:spPr>
        <p:txBody>
          <a:bodyPr spcFirstLastPara="1" wrap="square" lIns="91425" tIns="91425" rIns="91425" bIns="91425" anchor="t" anchorCtr="0">
            <a:noAutofit/>
          </a:bodyPr>
          <a:lstStyle/>
          <a:p>
            <a:pPr marL="457200" lvl="0" indent="0" algn="l" rtl="0">
              <a:spcBef>
                <a:spcPts val="1200"/>
              </a:spcBef>
              <a:spcAft>
                <a:spcPts val="0"/>
              </a:spcAft>
              <a:buNone/>
            </a:pPr>
            <a:r>
              <a:rPr lang="tr" sz="1400" b="1">
                <a:solidFill>
                  <a:srgbClr val="000000"/>
                </a:solidFill>
                <a:latin typeface="Comfortaa"/>
                <a:ea typeface="Comfortaa"/>
                <a:cs typeface="Comfortaa"/>
                <a:sym typeface="Comfortaa"/>
              </a:rPr>
              <a:t>Öğrenci/personel hareketliliğinin çevrimiçi başlaması, küresel salgının seyrine göre çevrimiçi devam etmesi ve çevrimiçi tamamlanması AB Komisyonu tarafından COVID-19 tedbirleri kapsamında uygun kabul edilmiştir.</a:t>
            </a:r>
            <a:endParaRPr sz="1400" b="1">
              <a:solidFill>
                <a:srgbClr val="000000"/>
              </a:solidFill>
              <a:latin typeface="Comfortaa"/>
              <a:ea typeface="Comfortaa"/>
              <a:cs typeface="Comfortaa"/>
              <a:sym typeface="Comfortaa"/>
            </a:endParaRPr>
          </a:p>
          <a:p>
            <a:pPr marL="457200" lvl="0" indent="0" algn="l" rtl="0">
              <a:spcBef>
                <a:spcPts val="1200"/>
              </a:spcBef>
              <a:spcAft>
                <a:spcPts val="0"/>
              </a:spcAft>
              <a:buNone/>
            </a:pPr>
            <a:r>
              <a:rPr lang="tr" sz="1400" b="1">
                <a:solidFill>
                  <a:srgbClr val="000000"/>
                </a:solidFill>
                <a:latin typeface="Comfortaa"/>
                <a:ea typeface="Comfortaa"/>
                <a:cs typeface="Comfortaa"/>
                <a:sym typeface="Comfortaa"/>
              </a:rPr>
              <a:t>Hareketlilikler:</a:t>
            </a:r>
            <a:endParaRPr sz="1400" b="1">
              <a:solidFill>
                <a:srgbClr val="000000"/>
              </a:solidFill>
              <a:latin typeface="Comfortaa"/>
              <a:ea typeface="Comfortaa"/>
              <a:cs typeface="Comfortaa"/>
              <a:sym typeface="Comfortaa"/>
            </a:endParaRPr>
          </a:p>
          <a:p>
            <a:pPr marL="457200" lvl="0" indent="-317500" algn="l" rtl="0">
              <a:lnSpc>
                <a:spcPct val="150000"/>
              </a:lnSpc>
              <a:spcBef>
                <a:spcPts val="1200"/>
              </a:spcBef>
              <a:spcAft>
                <a:spcPts val="0"/>
              </a:spcAft>
              <a:buClr>
                <a:schemeClr val="accent1"/>
              </a:buClr>
              <a:buSzPts val="1400"/>
              <a:buFont typeface="Comfortaa"/>
              <a:buAutoNum type="arabicPeriod"/>
            </a:pPr>
            <a:r>
              <a:rPr lang="tr" sz="1400" b="1">
                <a:solidFill>
                  <a:schemeClr val="accent1"/>
                </a:solidFill>
                <a:latin typeface="Comfortaa"/>
                <a:ea typeface="Comfortaa"/>
                <a:cs typeface="Comfortaa"/>
                <a:sym typeface="Comfortaa"/>
              </a:rPr>
              <a:t>Çevrimiçi başlayıp, fiziksel olarak tamamlanabilir. (Karma Hareketlilik = Sanal + Fiziksel Hareketlilik)</a:t>
            </a:r>
            <a:endParaRPr sz="1400" b="1">
              <a:solidFill>
                <a:schemeClr val="accent1"/>
              </a:solidFill>
              <a:latin typeface="Comfortaa"/>
              <a:ea typeface="Comfortaa"/>
              <a:cs typeface="Comfortaa"/>
              <a:sym typeface="Comfortaa"/>
            </a:endParaRPr>
          </a:p>
          <a:p>
            <a:pPr marL="457200" lvl="0" indent="-317500" algn="l" rtl="0">
              <a:lnSpc>
                <a:spcPct val="150000"/>
              </a:lnSpc>
              <a:spcBef>
                <a:spcPts val="0"/>
              </a:spcBef>
              <a:spcAft>
                <a:spcPts val="0"/>
              </a:spcAft>
              <a:buClr>
                <a:schemeClr val="accent1"/>
              </a:buClr>
              <a:buSzPts val="1400"/>
              <a:buFont typeface="Comfortaa"/>
              <a:buAutoNum type="arabicPeriod"/>
            </a:pPr>
            <a:r>
              <a:rPr lang="tr" sz="1400" b="1">
                <a:solidFill>
                  <a:schemeClr val="accent1"/>
                </a:solidFill>
                <a:latin typeface="Comfortaa"/>
                <a:ea typeface="Comfortaa"/>
                <a:cs typeface="Comfortaa"/>
                <a:sym typeface="Comfortaa"/>
              </a:rPr>
              <a:t>Çevrimiçi başlayıp, çevrimiçi tamamlanabilir. (Sanal Hareketlilik - Seyahat etmeden, evde)</a:t>
            </a:r>
            <a:endParaRPr sz="1400" b="1">
              <a:solidFill>
                <a:schemeClr val="accent1"/>
              </a:solidFill>
              <a:latin typeface="Comfortaa"/>
              <a:ea typeface="Comfortaa"/>
              <a:cs typeface="Comfortaa"/>
              <a:sym typeface="Comfortaa"/>
            </a:endParaRPr>
          </a:p>
          <a:p>
            <a:pPr marL="457200" lvl="0" indent="-317500" algn="l" rtl="0">
              <a:lnSpc>
                <a:spcPct val="150000"/>
              </a:lnSpc>
              <a:spcBef>
                <a:spcPts val="0"/>
              </a:spcBef>
              <a:spcAft>
                <a:spcPts val="0"/>
              </a:spcAft>
              <a:buClr>
                <a:schemeClr val="accent1"/>
              </a:buClr>
              <a:buSzPts val="1400"/>
              <a:buFont typeface="Comfortaa"/>
              <a:buAutoNum type="arabicPeriod"/>
            </a:pPr>
            <a:r>
              <a:rPr lang="tr" sz="1400" b="1">
                <a:solidFill>
                  <a:schemeClr val="accent1"/>
                </a:solidFill>
                <a:latin typeface="Comfortaa"/>
                <a:ea typeface="Comfortaa"/>
                <a:cs typeface="Comfortaa"/>
                <a:sym typeface="Comfortaa"/>
              </a:rPr>
              <a:t>Fiziksel başlayıp salgının seyrine göre çevrimiçi tamamlanabilir. (Karma Hareketlilik)</a:t>
            </a:r>
            <a:endParaRPr sz="1400" b="1">
              <a:solidFill>
                <a:schemeClr val="accent1"/>
              </a:solidFill>
              <a:latin typeface="Comfortaa"/>
              <a:ea typeface="Comfortaa"/>
              <a:cs typeface="Comfortaa"/>
              <a:sym typeface="Comfortaa"/>
            </a:endParaRPr>
          </a:p>
          <a:p>
            <a:pPr marL="457200" lvl="0" indent="-317500" algn="l" rtl="0">
              <a:lnSpc>
                <a:spcPct val="150000"/>
              </a:lnSpc>
              <a:spcBef>
                <a:spcPts val="0"/>
              </a:spcBef>
              <a:spcAft>
                <a:spcPts val="0"/>
              </a:spcAft>
              <a:buClr>
                <a:schemeClr val="accent1"/>
              </a:buClr>
              <a:buSzPts val="1400"/>
              <a:buFont typeface="Comfortaa"/>
              <a:buAutoNum type="arabicPeriod"/>
            </a:pPr>
            <a:r>
              <a:rPr lang="tr" sz="1400" b="1">
                <a:solidFill>
                  <a:schemeClr val="accent1"/>
                </a:solidFill>
                <a:latin typeface="Comfortaa"/>
                <a:ea typeface="Comfortaa"/>
                <a:cs typeface="Comfortaa"/>
                <a:sym typeface="Comfortaa"/>
              </a:rPr>
              <a:t>Fiziksel başlayıp fiziksel tamamlanır. (Olağan - Fiziksel - Hareketlilik)</a:t>
            </a:r>
            <a:endParaRPr sz="1400" b="1">
              <a:solidFill>
                <a:schemeClr val="accent1"/>
              </a:solidFill>
              <a:latin typeface="Comfortaa"/>
              <a:ea typeface="Comfortaa"/>
              <a:cs typeface="Comfortaa"/>
              <a:sym typeface="Comfortaa"/>
            </a:endParaRPr>
          </a:p>
          <a:p>
            <a:pPr marL="457200" lvl="0" indent="-317500" algn="l" rtl="0">
              <a:lnSpc>
                <a:spcPct val="150000"/>
              </a:lnSpc>
              <a:spcBef>
                <a:spcPts val="0"/>
              </a:spcBef>
              <a:spcAft>
                <a:spcPts val="0"/>
              </a:spcAft>
              <a:buClr>
                <a:schemeClr val="accent1"/>
              </a:buClr>
              <a:buSzPts val="1400"/>
              <a:buFont typeface="Comfortaa"/>
              <a:buAutoNum type="arabicPeriod"/>
            </a:pPr>
            <a:r>
              <a:rPr lang="tr" sz="1400" b="1">
                <a:solidFill>
                  <a:schemeClr val="accent1"/>
                </a:solidFill>
                <a:latin typeface="Comfortaa"/>
                <a:ea typeface="Comfortaa"/>
                <a:cs typeface="Comfortaa"/>
                <a:sym typeface="Comfortaa"/>
              </a:rPr>
              <a:t>Hareketlilik sanal olarak ev sahibi ülkede yapılır. (Sanal Hareketlilik - Yurtdışında)</a:t>
            </a:r>
            <a:endParaRPr sz="1400" b="1">
              <a:solidFill>
                <a:schemeClr val="accent1"/>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SANAL PERSONEL HAREKETLİLİĞİ - YENİ!!!</a:t>
            </a:r>
            <a:endParaRPr/>
          </a:p>
        </p:txBody>
      </p:sp>
      <p:sp>
        <p:nvSpPr>
          <p:cNvPr id="208" name="Google Shape;208;p36"/>
          <p:cNvSpPr txBox="1">
            <a:spLocks noGrp="1"/>
          </p:cNvSpPr>
          <p:nvPr>
            <p:ph type="body" idx="1"/>
          </p:nvPr>
        </p:nvSpPr>
        <p:spPr>
          <a:xfrm>
            <a:off x="311700" y="1266325"/>
            <a:ext cx="8520600" cy="3706200"/>
          </a:xfrm>
          <a:prstGeom prst="rect">
            <a:avLst/>
          </a:prstGeom>
        </p:spPr>
        <p:txBody>
          <a:bodyPr spcFirstLastPara="1" wrap="square" lIns="91425" tIns="91425" rIns="91425" bIns="91425" anchor="t" anchorCtr="0">
            <a:noAutofit/>
          </a:bodyPr>
          <a:lstStyle/>
          <a:p>
            <a:pPr marL="457200" lvl="0" indent="-311150" algn="l" rtl="0">
              <a:lnSpc>
                <a:spcPct val="150000"/>
              </a:lnSpc>
              <a:spcBef>
                <a:spcPts val="1200"/>
              </a:spcBef>
              <a:spcAft>
                <a:spcPts val="0"/>
              </a:spcAft>
              <a:buClr>
                <a:schemeClr val="accent1"/>
              </a:buClr>
              <a:buSzPts val="1300"/>
              <a:buFont typeface="Comfortaa"/>
              <a:buAutoNum type="arabicPeriod"/>
            </a:pPr>
            <a:r>
              <a:rPr lang="tr" sz="1300" b="1">
                <a:solidFill>
                  <a:schemeClr val="accent1"/>
                </a:solidFill>
                <a:latin typeface="Comfortaa"/>
                <a:ea typeface="Comfortaa"/>
                <a:cs typeface="Comfortaa"/>
                <a:sym typeface="Comfortaa"/>
              </a:rPr>
              <a:t>Çevrimiçi başlayıp, fiziksel olarak tamamlanabilir. (Karma Hareketlilik = Sanal + Fiziksel Hareketlilik) : </a:t>
            </a:r>
            <a:r>
              <a:rPr lang="tr" sz="1300">
                <a:solidFill>
                  <a:srgbClr val="000000"/>
                </a:solidFill>
                <a:latin typeface="Comfortaa"/>
                <a:ea typeface="Comfortaa"/>
                <a:cs typeface="Comfortaa"/>
                <a:sym typeface="Comfortaa"/>
              </a:rPr>
              <a:t>Hareketlilik, seyahat etmeden evde başlar, şartlar el verir ise, yurtdışında tamamlanır. Seyahat edilmeyen çevrimiçi hareketlilik süresince bireysel destek alınmaz, fiziksel hareketlilik için ise olağan bireysel destek hibesi verilir. </a:t>
            </a:r>
            <a:endParaRPr sz="1300">
              <a:solidFill>
                <a:srgbClr val="000000"/>
              </a:solidFill>
              <a:latin typeface="Comfortaa"/>
              <a:ea typeface="Comfortaa"/>
              <a:cs typeface="Comfortaa"/>
              <a:sym typeface="Comfortaa"/>
            </a:endParaRPr>
          </a:p>
          <a:p>
            <a:pPr marL="914400" lvl="0" indent="0" algn="l" rtl="0">
              <a:lnSpc>
                <a:spcPct val="150000"/>
              </a:lnSpc>
              <a:spcBef>
                <a:spcPts val="1200"/>
              </a:spcBef>
              <a:spcAft>
                <a:spcPts val="0"/>
              </a:spcAft>
              <a:buNone/>
            </a:pPr>
            <a:endParaRPr sz="1300">
              <a:solidFill>
                <a:srgbClr val="000000"/>
              </a:solidFill>
              <a:latin typeface="Comfortaa"/>
              <a:ea typeface="Comfortaa"/>
              <a:cs typeface="Comfortaa"/>
              <a:sym typeface="Comfortaa"/>
            </a:endParaRPr>
          </a:p>
          <a:p>
            <a:pPr marL="457200" lvl="0" indent="-311150" algn="l" rtl="0">
              <a:lnSpc>
                <a:spcPct val="150000"/>
              </a:lnSpc>
              <a:spcBef>
                <a:spcPts val="1200"/>
              </a:spcBef>
              <a:spcAft>
                <a:spcPts val="0"/>
              </a:spcAft>
              <a:buClr>
                <a:schemeClr val="accent1"/>
              </a:buClr>
              <a:buSzPts val="1300"/>
              <a:buFont typeface="Comfortaa"/>
              <a:buAutoNum type="arabicPeriod"/>
            </a:pPr>
            <a:r>
              <a:rPr lang="tr" sz="1300" b="1">
                <a:solidFill>
                  <a:schemeClr val="accent1"/>
                </a:solidFill>
                <a:latin typeface="Comfortaa"/>
                <a:ea typeface="Comfortaa"/>
                <a:cs typeface="Comfortaa"/>
                <a:sym typeface="Comfortaa"/>
              </a:rPr>
              <a:t>Çevrimiçi başlayıp, çevrimiçi tamamlanabilir. (Sanal Hareketlilik - Seyahat etmeden, evde) :</a:t>
            </a:r>
            <a:r>
              <a:rPr lang="tr" sz="1300">
                <a:solidFill>
                  <a:schemeClr val="accent1"/>
                </a:solidFill>
                <a:latin typeface="Comfortaa"/>
                <a:ea typeface="Comfortaa"/>
                <a:cs typeface="Comfortaa"/>
                <a:sym typeface="Comfortaa"/>
              </a:rPr>
              <a:t> </a:t>
            </a:r>
            <a:r>
              <a:rPr lang="tr" sz="1300">
                <a:solidFill>
                  <a:srgbClr val="000000"/>
                </a:solidFill>
                <a:latin typeface="Comfortaa"/>
                <a:ea typeface="Comfortaa"/>
                <a:cs typeface="Comfortaa"/>
                <a:sym typeface="Comfortaa"/>
              </a:rPr>
              <a:t>Bireysel destek hibesi verilmez. Ancak hareketliliğin fiziksel olarak tamamlanacağı düşüncesiyle katılımcı tarafından yapılan harcamalar, Üniversitenin KA103 bütçesi el veriyor ise ve aynı durumdaki tüm katılımcılar için eşit ve adil bir şekilde, karşılanır. </a:t>
            </a:r>
            <a:endParaRPr sz="1300">
              <a:solidFill>
                <a:srgbClr val="000000"/>
              </a:solidFill>
              <a:latin typeface="Comfortaa"/>
              <a:ea typeface="Comfortaa"/>
              <a:cs typeface="Comfortaa"/>
              <a:sym typeface="Comforta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SANAL PERSONEL HAREKETLİLİĞİ - YENİ!!!</a:t>
            </a:r>
            <a:endParaRPr/>
          </a:p>
        </p:txBody>
      </p:sp>
      <p:sp>
        <p:nvSpPr>
          <p:cNvPr id="214" name="Google Shape;214;p37"/>
          <p:cNvSpPr txBox="1">
            <a:spLocks noGrp="1"/>
          </p:cNvSpPr>
          <p:nvPr>
            <p:ph type="body" idx="1"/>
          </p:nvPr>
        </p:nvSpPr>
        <p:spPr>
          <a:xfrm>
            <a:off x="311700" y="1152425"/>
            <a:ext cx="8520600" cy="3716700"/>
          </a:xfrm>
          <a:prstGeom prst="rect">
            <a:avLst/>
          </a:prstGeom>
        </p:spPr>
        <p:txBody>
          <a:bodyPr spcFirstLastPara="1" wrap="square" lIns="91425" tIns="91425" rIns="91425" bIns="91425" anchor="t" anchorCtr="0">
            <a:noAutofit/>
          </a:bodyPr>
          <a:lstStyle/>
          <a:p>
            <a:pPr marL="0" lvl="0" indent="0" algn="l" rtl="0">
              <a:lnSpc>
                <a:spcPct val="150000"/>
              </a:lnSpc>
              <a:spcBef>
                <a:spcPts val="1200"/>
              </a:spcBef>
              <a:spcAft>
                <a:spcPts val="0"/>
              </a:spcAft>
              <a:buNone/>
            </a:pPr>
            <a:r>
              <a:rPr lang="tr" sz="1300" b="1">
                <a:solidFill>
                  <a:schemeClr val="accent1"/>
                </a:solidFill>
                <a:latin typeface="Comfortaa"/>
                <a:ea typeface="Comfortaa"/>
                <a:cs typeface="Comfortaa"/>
                <a:sym typeface="Comfortaa"/>
              </a:rPr>
              <a:t>3.  Fiziksel başlayıp salgının seyrine göre çevrimiçi tamamlanabilir. (Karma Hareketlilik) :  </a:t>
            </a:r>
            <a:r>
              <a:rPr lang="tr" sz="1300" b="1">
                <a:solidFill>
                  <a:srgbClr val="FF0000"/>
                </a:solidFill>
                <a:latin typeface="Comfortaa"/>
                <a:ea typeface="Comfortaa"/>
                <a:cs typeface="Comfortaa"/>
                <a:sym typeface="Comfortaa"/>
              </a:rPr>
              <a:t> </a:t>
            </a:r>
            <a:r>
              <a:rPr lang="tr" sz="1300">
                <a:solidFill>
                  <a:srgbClr val="FF0000"/>
                </a:solidFill>
                <a:latin typeface="Comfortaa"/>
                <a:ea typeface="Comfortaa"/>
                <a:cs typeface="Comfortaa"/>
                <a:sym typeface="Comfortaa"/>
              </a:rPr>
              <a:t>     </a:t>
            </a:r>
            <a:r>
              <a:rPr lang="tr" sz="1300">
                <a:solidFill>
                  <a:srgbClr val="000000"/>
                </a:solidFill>
                <a:latin typeface="Comfortaa"/>
                <a:ea typeface="Comfortaa"/>
                <a:cs typeface="Comfortaa"/>
                <a:sym typeface="Comfortaa"/>
              </a:rPr>
              <a:t>Covid-19 mücbir sebep yüzünden, hareketlilikle ilgili yapılmış olan her harcama; iptalden veya ötelemeden kaynaklı olarak, geri alınamayacak bir harcama niteliğine dönüşmüş ise; iade alınamadığının belgelenmesi koşulu ile ve  Üniversitenin KA103 bütçesi el veriyor ise, aynı durumdaki tüm katılımcılar için eşit ve adil bir şekilde, geri ödenebilir. Ayrıca, hareketliliğin fiziksel olarak gerçekleştirilen kısmı, olağan şekilde hibelendirilir.</a:t>
            </a: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ts val="0"/>
              </a:spcAft>
              <a:buNone/>
            </a:pPr>
            <a:r>
              <a:rPr lang="tr" sz="1300" b="1">
                <a:solidFill>
                  <a:schemeClr val="accent1"/>
                </a:solidFill>
                <a:latin typeface="Comfortaa"/>
                <a:ea typeface="Comfortaa"/>
                <a:cs typeface="Comfortaa"/>
                <a:sym typeface="Comfortaa"/>
              </a:rPr>
              <a:t>4. Fiziksel başlayıp fiziksel tamamlanır. (Olağan - Fiziksel - Hareketlilik) : </a:t>
            </a:r>
            <a:r>
              <a:rPr lang="tr" sz="1300">
                <a:solidFill>
                  <a:srgbClr val="000000"/>
                </a:solidFill>
                <a:latin typeface="Comfortaa"/>
                <a:ea typeface="Comfortaa"/>
                <a:cs typeface="Comfortaa"/>
                <a:sym typeface="Comfortaa"/>
              </a:rPr>
              <a:t>Olağan bireysel destek hibesi verilir. </a:t>
            </a:r>
            <a:endParaRPr sz="1300">
              <a:solidFill>
                <a:srgbClr val="FF0000"/>
              </a:solidFill>
              <a:latin typeface="Comfortaa"/>
              <a:ea typeface="Comfortaa"/>
              <a:cs typeface="Comfortaa"/>
              <a:sym typeface="Comfortaa"/>
            </a:endParaRPr>
          </a:p>
          <a:p>
            <a:pPr marL="0" lvl="0" indent="0" algn="l" rtl="0">
              <a:lnSpc>
                <a:spcPct val="150000"/>
              </a:lnSpc>
              <a:spcBef>
                <a:spcPts val="1200"/>
              </a:spcBef>
              <a:spcAft>
                <a:spcPts val="0"/>
              </a:spcAft>
              <a:buNone/>
            </a:pPr>
            <a:r>
              <a:rPr lang="tr" sz="1300" b="1">
                <a:solidFill>
                  <a:schemeClr val="accent1"/>
                </a:solidFill>
                <a:latin typeface="Comfortaa"/>
                <a:ea typeface="Comfortaa"/>
                <a:cs typeface="Comfortaa"/>
                <a:sym typeface="Comfortaa"/>
              </a:rPr>
              <a:t>5.Hareketlilik sanal olarak ev sahibi ülkede yapılır. (Sanal Hareketlilik - Yurtdışında) : </a:t>
            </a:r>
            <a:r>
              <a:rPr lang="tr" sz="1300">
                <a:solidFill>
                  <a:srgbClr val="000000"/>
                </a:solidFill>
                <a:latin typeface="Comfortaa"/>
                <a:ea typeface="Comfortaa"/>
                <a:cs typeface="Comfortaa"/>
                <a:sym typeface="Comfortaa"/>
              </a:rPr>
              <a:t>Olağan bireysel destek hibesi verilir. </a:t>
            </a: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ts val="0"/>
              </a:spcAft>
              <a:buNone/>
            </a:pPr>
            <a:endParaRPr sz="1300">
              <a:solidFill>
                <a:srgbClr val="000000"/>
              </a:solidFill>
              <a:latin typeface="Comfortaa"/>
              <a:ea typeface="Comfortaa"/>
              <a:cs typeface="Comfortaa"/>
              <a:sym typeface="Comfortaa"/>
            </a:endParaRPr>
          </a:p>
          <a:p>
            <a:pPr marL="0" lvl="0" indent="0" algn="l" rtl="0">
              <a:lnSpc>
                <a:spcPct val="150000"/>
              </a:lnSpc>
              <a:spcBef>
                <a:spcPts val="1200"/>
              </a:spcBef>
              <a:spcAft>
                <a:spcPts val="1200"/>
              </a:spcAft>
              <a:buNone/>
            </a:pPr>
            <a:endParaRPr sz="1300">
              <a:solidFill>
                <a:srgbClr val="000000"/>
              </a:solidFill>
              <a:latin typeface="Comfortaa"/>
              <a:ea typeface="Comfortaa"/>
              <a:cs typeface="Comfortaa"/>
              <a:sym typeface="Comforta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ÖZET</a:t>
            </a:r>
            <a:endParaRPr/>
          </a:p>
        </p:txBody>
      </p:sp>
      <p:sp>
        <p:nvSpPr>
          <p:cNvPr id="220" name="Google Shape;220;p38"/>
          <p:cNvSpPr txBox="1">
            <a:spLocks noGrp="1"/>
          </p:cNvSpPr>
          <p:nvPr>
            <p:ph type="body" idx="1"/>
          </p:nvPr>
        </p:nvSpPr>
        <p:spPr>
          <a:xfrm>
            <a:off x="311700" y="1266325"/>
            <a:ext cx="8520600" cy="3329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600">
                <a:solidFill>
                  <a:srgbClr val="000000"/>
                </a:solidFill>
              </a:rPr>
              <a:t>Sonuç olarak;</a:t>
            </a:r>
            <a:endParaRPr sz="1600">
              <a:solidFill>
                <a:srgbClr val="000000"/>
              </a:solidFill>
            </a:endParaRPr>
          </a:p>
          <a:p>
            <a:pPr marL="0" lvl="0" indent="0" algn="l" rtl="0">
              <a:spcBef>
                <a:spcPts val="1600"/>
              </a:spcBef>
              <a:spcAft>
                <a:spcPts val="0"/>
              </a:spcAft>
              <a:buNone/>
            </a:pPr>
            <a:r>
              <a:rPr lang="tr" sz="1600">
                <a:solidFill>
                  <a:srgbClr val="000000"/>
                </a:solidFill>
              </a:rPr>
              <a:t>Hareketlilik türü ister çevrimiçi, ister fiziksel olsun; eğer hareketlilik için misafir olunacak ülkeye seyahat ettiyseniz ve orada bir süre/sürenin tamamında kaldıysanız; sözkonusu ülkede geçirdiğiniz vakit, olağan şekilde </a:t>
            </a:r>
            <a:r>
              <a:rPr lang="tr" sz="1600" u="sng">
                <a:solidFill>
                  <a:srgbClr val="000000"/>
                </a:solidFill>
              </a:rPr>
              <a:t>hibelendirilir.</a:t>
            </a:r>
            <a:endParaRPr sz="1600" u="sng">
              <a:solidFill>
                <a:srgbClr val="000000"/>
              </a:solidFill>
            </a:endParaRPr>
          </a:p>
          <a:p>
            <a:pPr marL="0" lvl="0" indent="0" algn="l" rtl="0">
              <a:spcBef>
                <a:spcPts val="1600"/>
              </a:spcBef>
              <a:spcAft>
                <a:spcPts val="0"/>
              </a:spcAft>
              <a:buNone/>
            </a:pPr>
            <a:r>
              <a:rPr lang="tr" sz="1600">
                <a:solidFill>
                  <a:srgbClr val="000000"/>
                </a:solidFill>
              </a:rPr>
              <a:t>Eğer hareketlilik için misafir olunacak ülkeye seyahat etmediyseniz ve anlaşmalı yurtdışı üniversiteye Türkiye’ den çevrimiçi olarak ders verdiyseniz ya da Türkiye’ den çevrimiçi olarak eğitim aldıysanız; </a:t>
            </a:r>
            <a:r>
              <a:rPr lang="tr" sz="1600" u="sng">
                <a:solidFill>
                  <a:srgbClr val="000000"/>
                </a:solidFill>
              </a:rPr>
              <a:t>hibe verilmez.</a:t>
            </a:r>
            <a:endParaRPr sz="1600" u="sng">
              <a:solidFill>
                <a:srgbClr val="000000"/>
              </a:solidFill>
            </a:endParaRPr>
          </a:p>
          <a:p>
            <a:pPr marL="0" lvl="0" indent="0" algn="l" rtl="0">
              <a:spcBef>
                <a:spcPts val="1600"/>
              </a:spcBef>
              <a:spcAft>
                <a:spcPts val="0"/>
              </a:spcAft>
              <a:buNone/>
            </a:pPr>
            <a:r>
              <a:rPr lang="tr" sz="1600" u="sng">
                <a:solidFill>
                  <a:srgbClr val="000000"/>
                </a:solidFill>
              </a:rPr>
              <a:t>Yurtdışında geçen süre; ister fiziksel ister çevrimiçi hareketlilik olsun; hibelendirilir.</a:t>
            </a:r>
            <a:endParaRPr sz="1600" u="sng">
              <a:solidFill>
                <a:srgbClr val="000000"/>
              </a:solidFill>
            </a:endParaRPr>
          </a:p>
          <a:p>
            <a:pPr marL="0" lvl="0" indent="0" algn="l" rtl="0">
              <a:spcBef>
                <a:spcPts val="1600"/>
              </a:spcBef>
              <a:spcAft>
                <a:spcPts val="1600"/>
              </a:spcAft>
              <a:buNone/>
            </a:pPr>
            <a:endParaRPr sz="1600" u="sng">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9"/>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PEKİ NEDEN KATILAYIM?</a:t>
            </a:r>
            <a:endParaRPr/>
          </a:p>
        </p:txBody>
      </p:sp>
      <p:sp>
        <p:nvSpPr>
          <p:cNvPr id="226" name="Google Shape;226;p39"/>
          <p:cNvSpPr txBox="1">
            <a:spLocks noGrp="1"/>
          </p:cNvSpPr>
          <p:nvPr>
            <p:ph type="body" idx="1"/>
          </p:nvPr>
        </p:nvSpPr>
        <p:spPr>
          <a:xfrm>
            <a:off x="311700" y="1034800"/>
            <a:ext cx="8520600" cy="3886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tr" sz="1200">
                <a:solidFill>
                  <a:srgbClr val="000000"/>
                </a:solidFill>
                <a:latin typeface="Comfortaa"/>
                <a:ea typeface="Comfortaa"/>
                <a:cs typeface="Comfortaa"/>
                <a:sym typeface="Comfortaa"/>
              </a:rPr>
              <a:t>Seyahat edemeyecek, o ülkede yaşamak ve/veya gezmek tecrübesini edinemeyeceksem, üstelik seyahat etmediğimde ve o ülkede fiziksel olarak bulunmadığımda, hibe de verilmiyorsa; neden çevrimiçi hareketliliğe katılayım?</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ts val="0"/>
              </a:spcAft>
              <a:buNone/>
            </a:pPr>
            <a:r>
              <a:rPr lang="tr" sz="1200" b="1">
                <a:solidFill>
                  <a:schemeClr val="accent1"/>
                </a:solidFill>
                <a:latin typeface="Comfortaa"/>
                <a:ea typeface="Comfortaa"/>
                <a:cs typeface="Comfortaa"/>
                <a:sym typeface="Comfortaa"/>
              </a:rPr>
              <a:t>Öncelikle; çevrimiçi hareketliliği, sözkonusu ülkede konuk olarak da gerçekleştirebilirsiniz. Bu durumda, hem olağan bireysel destek hibesinden yararlanır, hem de o ülkede yaşamak/gezmek deneyimlerini tecrübe edebilirsiniz.</a:t>
            </a:r>
            <a:endParaRPr sz="1200" b="1">
              <a:solidFill>
                <a:schemeClr val="accent1"/>
              </a:solidFill>
              <a:latin typeface="Comfortaa"/>
              <a:ea typeface="Comfortaa"/>
              <a:cs typeface="Comfortaa"/>
              <a:sym typeface="Comfortaa"/>
            </a:endParaRPr>
          </a:p>
          <a:p>
            <a:pPr marL="0" lvl="0" indent="0" algn="l" rtl="0">
              <a:spcBef>
                <a:spcPts val="1200"/>
              </a:spcBef>
              <a:spcAft>
                <a:spcPts val="0"/>
              </a:spcAft>
              <a:buNone/>
            </a:pPr>
            <a:r>
              <a:rPr lang="tr" sz="1200">
                <a:solidFill>
                  <a:srgbClr val="000000"/>
                </a:solidFill>
                <a:latin typeface="Comfortaa"/>
                <a:ea typeface="Comfortaa"/>
                <a:cs typeface="Comfortaa"/>
                <a:sym typeface="Comfortaa"/>
              </a:rPr>
              <a:t>İkinci olarak; evet, eğer sözkonusu ülkeye misafir olarak gitmez ve hareketliliğinizi evinizden çevrimiçi olarak gerçekleştirirseniz, olağan bireysel hibe desteği verilmiyor ve Erasmus+ kazanımlarının çok değerli bir çıktısı olan; başka bir ülkede yaşamak ve kültürlerini tecrübe etmek deneyiminden mahrum kalıyorsunuz. </a:t>
            </a:r>
            <a:endParaRPr sz="1200">
              <a:solidFill>
                <a:srgbClr val="000000"/>
              </a:solidFill>
              <a:latin typeface="Comfortaa"/>
              <a:ea typeface="Comfortaa"/>
              <a:cs typeface="Comfortaa"/>
              <a:sym typeface="Comfortaa"/>
            </a:endParaRPr>
          </a:p>
          <a:p>
            <a:pPr marL="0" lvl="0" indent="0" algn="l" rtl="0">
              <a:spcBef>
                <a:spcPts val="1200"/>
              </a:spcBef>
              <a:spcAft>
                <a:spcPts val="0"/>
              </a:spcAft>
              <a:buNone/>
            </a:pPr>
            <a:r>
              <a:rPr lang="tr" sz="1200" b="1">
                <a:solidFill>
                  <a:schemeClr val="accent1"/>
                </a:solidFill>
                <a:latin typeface="Comfortaa"/>
                <a:ea typeface="Comfortaa"/>
                <a:cs typeface="Comfortaa"/>
                <a:sym typeface="Comfortaa"/>
              </a:rPr>
              <a:t>Ancak yine de; kendi evinizde gerçekleştirebileceğiniz hibesiz çevrimiçi hareketliliğin, local ve olağan bir üniversite yaşantısına kıyasla, birçok avantajlı yönü var.</a:t>
            </a:r>
            <a:endParaRPr sz="1200" b="1">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40"/>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PEKİ NEDEN KATILAYIM?</a:t>
            </a:r>
            <a:endParaRPr/>
          </a:p>
        </p:txBody>
      </p:sp>
      <p:sp>
        <p:nvSpPr>
          <p:cNvPr id="232" name="Google Shape;232;p40"/>
          <p:cNvSpPr txBox="1">
            <a:spLocks noGrp="1"/>
          </p:cNvSpPr>
          <p:nvPr>
            <p:ph type="body" idx="1"/>
          </p:nvPr>
        </p:nvSpPr>
        <p:spPr>
          <a:xfrm>
            <a:off x="311700" y="894200"/>
            <a:ext cx="8520600" cy="3886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tr" sz="1200" b="1">
                <a:solidFill>
                  <a:schemeClr val="accent1"/>
                </a:solidFill>
                <a:latin typeface="Comfortaa"/>
                <a:ea typeface="Comfortaa"/>
                <a:cs typeface="Comfortaa"/>
                <a:sym typeface="Comfortaa"/>
              </a:rPr>
              <a:t>Öğrencilerimiz, kendi evlerinizden ve hibesiz bile olsa, çevrimiçi hareketliliğe katıldığınızda;</a:t>
            </a:r>
            <a:endParaRPr sz="1200" b="1">
              <a:solidFill>
                <a:schemeClr val="accent1"/>
              </a:solidFill>
              <a:latin typeface="Comfortaa"/>
              <a:ea typeface="Comfortaa"/>
              <a:cs typeface="Comfortaa"/>
              <a:sym typeface="Comfortaa"/>
            </a:endParaRPr>
          </a:p>
          <a:p>
            <a:pPr marL="457200" lvl="0" indent="-304800" algn="l" rtl="0">
              <a:spcBef>
                <a:spcPts val="120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CV’nize yazabileceğiniz bir Avrupa Üniversitesi deneyiminiz oluyor, </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Yabancı uyruklu hocalardan ders almış oluyorsunuz, </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Kendinizi yabancı dil ve uluslararası akademik yeterlilik konusunda geliştirmiş oluyorsunuz, </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Çokuluslu sınıflarda bulunmuş oluyorsunuz ve uluslararası projelerde yer alma şansınız oluyor,</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Uluslararası Networking şansı edinmiş oluyorsunuz, ve</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Yükseklisans / iş hayatınız için önemli tecrübeler etmiş oluyorsunuz. </a:t>
            </a:r>
            <a:endParaRPr sz="1200">
              <a:solidFill>
                <a:srgbClr val="000000"/>
              </a:solidFill>
              <a:latin typeface="Comfortaa"/>
              <a:ea typeface="Comfortaa"/>
              <a:cs typeface="Comfortaa"/>
              <a:sym typeface="Comfortaa"/>
            </a:endParaRPr>
          </a:p>
          <a:p>
            <a:pPr marL="0" lvl="0" indent="0" algn="l" rtl="0">
              <a:spcBef>
                <a:spcPts val="1200"/>
              </a:spcBef>
              <a:spcAft>
                <a:spcPts val="0"/>
              </a:spcAft>
              <a:buNone/>
            </a:pPr>
            <a:endParaRPr sz="1200">
              <a:solidFill>
                <a:srgbClr val="000000"/>
              </a:solidFill>
              <a:latin typeface="Comfortaa"/>
              <a:ea typeface="Comfortaa"/>
              <a:cs typeface="Comfortaa"/>
              <a:sym typeface="Comfortaa"/>
            </a:endParaRPr>
          </a:p>
          <a:p>
            <a:pPr marL="0" lvl="0" indent="0" algn="l" rtl="0">
              <a:spcBef>
                <a:spcPts val="1200"/>
              </a:spcBef>
              <a:spcAft>
                <a:spcPts val="0"/>
              </a:spcAft>
              <a:buNone/>
            </a:pPr>
            <a:r>
              <a:rPr lang="tr" sz="1200" b="1">
                <a:solidFill>
                  <a:schemeClr val="accent1"/>
                </a:solidFill>
                <a:latin typeface="Comfortaa"/>
                <a:ea typeface="Comfortaa"/>
                <a:cs typeface="Comfortaa"/>
                <a:sym typeface="Comfortaa"/>
              </a:rPr>
              <a:t>Personelimiz, kendi evlerinden ve hibesiz bile olsa, çevrimiçi hareketliliğe katıldığında;</a:t>
            </a:r>
            <a:endParaRPr sz="1200">
              <a:solidFill>
                <a:srgbClr val="000000"/>
              </a:solidFill>
              <a:latin typeface="Comfortaa"/>
              <a:ea typeface="Comfortaa"/>
              <a:cs typeface="Comfortaa"/>
              <a:sym typeface="Comfortaa"/>
            </a:endParaRPr>
          </a:p>
          <a:p>
            <a:pPr marL="457200" lvl="0" indent="-304800" algn="l" rtl="0">
              <a:spcBef>
                <a:spcPts val="120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Akademisyenlerimiz, sanal da olsa, uluslararası bir sınıfa ders vermek deneyimini tecrübe ediyor,</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İdari personelimiz, yabancı uyruklu bir uluslararası üniversitenin ofis işlerinin nasıl yürüdüğünü yaşayarak görüp, önemli profesyonel kazanımlar elde edebiliyor.</a:t>
            </a:r>
            <a:endParaRPr sz="1200">
              <a:solidFill>
                <a:srgbClr val="000000"/>
              </a:solidFill>
              <a:latin typeface="Comfortaa"/>
              <a:ea typeface="Comfortaa"/>
              <a:cs typeface="Comfortaa"/>
              <a:sym typeface="Comfortaa"/>
            </a:endParaRPr>
          </a:p>
          <a:p>
            <a:pPr marL="457200" lvl="0" indent="-304800" algn="l" rtl="0">
              <a:spcBef>
                <a:spcPts val="0"/>
              </a:spcBef>
              <a:spcAft>
                <a:spcPts val="0"/>
              </a:spcAft>
              <a:buClr>
                <a:srgbClr val="000000"/>
              </a:buClr>
              <a:buSzPts val="1200"/>
              <a:buFont typeface="Comfortaa"/>
              <a:buChar char="●"/>
            </a:pPr>
            <a:r>
              <a:rPr lang="tr" sz="1200">
                <a:solidFill>
                  <a:srgbClr val="000000"/>
                </a:solidFill>
                <a:latin typeface="Comfortaa"/>
                <a:ea typeface="Comfortaa"/>
                <a:cs typeface="Comfortaa"/>
                <a:sym typeface="Comfortaa"/>
              </a:rPr>
              <a:t>Her şekilde, uluslararası Networking ve araştırma / profesyonel işbirlikleri fırsatları ortaya çıkabiliyor.</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1"/>
          <p:cNvSpPr txBox="1">
            <a:spLocks noGrp="1"/>
          </p:cNvSpPr>
          <p:nvPr>
            <p:ph type="title"/>
          </p:nvPr>
        </p:nvSpPr>
        <p:spPr>
          <a:xfrm>
            <a:off x="311700" y="1135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PEKİ NEDEN KATILAYIM?</a:t>
            </a:r>
            <a:endParaRPr/>
          </a:p>
        </p:txBody>
      </p:sp>
      <p:sp>
        <p:nvSpPr>
          <p:cNvPr id="238" name="Google Shape;238;p41"/>
          <p:cNvSpPr txBox="1">
            <a:spLocks noGrp="1"/>
          </p:cNvSpPr>
          <p:nvPr>
            <p:ph type="body" idx="1"/>
          </p:nvPr>
        </p:nvSpPr>
        <p:spPr>
          <a:xfrm>
            <a:off x="311700" y="630975"/>
            <a:ext cx="8520600" cy="40980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endParaRPr sz="1400">
              <a:solidFill>
                <a:srgbClr val="000000"/>
              </a:solidFill>
              <a:latin typeface="Comfortaa"/>
              <a:ea typeface="Comfortaa"/>
              <a:cs typeface="Comfortaa"/>
              <a:sym typeface="Comfortaa"/>
            </a:endParaRPr>
          </a:p>
          <a:p>
            <a:pPr marL="0" lvl="0" indent="0" algn="l" rtl="0">
              <a:lnSpc>
                <a:spcPct val="115000"/>
              </a:lnSpc>
              <a:spcBef>
                <a:spcPts val="1200"/>
              </a:spcBef>
              <a:spcAft>
                <a:spcPts val="0"/>
              </a:spcAft>
              <a:buNone/>
            </a:pPr>
            <a:endParaRPr sz="1400">
              <a:solidFill>
                <a:srgbClr val="000000"/>
              </a:solidFill>
              <a:latin typeface="Comfortaa"/>
              <a:ea typeface="Comfortaa"/>
              <a:cs typeface="Comfortaa"/>
              <a:sym typeface="Comfortaa"/>
            </a:endParaRPr>
          </a:p>
          <a:p>
            <a:pPr marL="0" lvl="0" indent="0" algn="l" rtl="0">
              <a:lnSpc>
                <a:spcPct val="115000"/>
              </a:lnSpc>
              <a:spcBef>
                <a:spcPts val="1200"/>
              </a:spcBef>
              <a:spcAft>
                <a:spcPts val="0"/>
              </a:spcAft>
              <a:buNone/>
            </a:pPr>
            <a:r>
              <a:rPr lang="tr" sz="1400">
                <a:solidFill>
                  <a:srgbClr val="000000"/>
                </a:solidFill>
                <a:latin typeface="Comfortaa"/>
                <a:ea typeface="Comfortaa"/>
                <a:cs typeface="Comfortaa"/>
                <a:sym typeface="Comfortaa"/>
              </a:rPr>
              <a:t>Bütün bu kişisel, interkültürel, akademik ve profesyonel olası kazanımlar dolayısı ile; Erasmus+ ve Yurtdışı Programlar Koordinatörlüğü olarak, pandeminin seyrine göre şekillenebilecek, hertürlü çevrimiçi hareketliliği destekliyor ve siz değerli öğrencilerimizi / üyelerimizi;</a:t>
            </a:r>
            <a:r>
              <a:rPr lang="tr" sz="1400" b="1">
                <a:solidFill>
                  <a:schemeClr val="accent1"/>
                </a:solidFill>
                <a:latin typeface="Comfortaa"/>
                <a:ea typeface="Comfortaa"/>
                <a:cs typeface="Comfortaa"/>
                <a:sym typeface="Comfortaa"/>
              </a:rPr>
              <a:t> kendi evinizden veya misafir olunacak ülkede;</a:t>
            </a:r>
            <a:r>
              <a:rPr lang="tr" sz="1400">
                <a:solidFill>
                  <a:srgbClr val="000000"/>
                </a:solidFill>
                <a:latin typeface="Comfortaa"/>
                <a:ea typeface="Comfortaa"/>
                <a:cs typeface="Comfortaa"/>
                <a:sym typeface="Comfortaa"/>
              </a:rPr>
              <a:t> </a:t>
            </a:r>
            <a:endParaRPr sz="1700" b="1">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r>
              <a:rPr lang="tr" sz="1700" b="1">
                <a:solidFill>
                  <a:schemeClr val="accent1"/>
                </a:solidFill>
                <a:latin typeface="Comfortaa"/>
                <a:ea typeface="Comfortaa"/>
                <a:cs typeface="Comfortaa"/>
                <a:sym typeface="Comfortaa"/>
              </a:rPr>
              <a:t>Sanal ve karma çevrimiçi hareketliliklere katılmaya teşvik ediyoruz.</a:t>
            </a:r>
            <a:endParaRPr sz="1700" b="1">
              <a:solidFill>
                <a:schemeClr val="accent1"/>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Erasmus+ Programı Nedir?</a:t>
            </a:r>
            <a:endParaRPr/>
          </a:p>
        </p:txBody>
      </p:sp>
      <p:sp>
        <p:nvSpPr>
          <p:cNvPr id="80" name="Google Shape;80;p15"/>
          <p:cNvSpPr txBox="1">
            <a:spLocks noGrp="1"/>
          </p:cNvSpPr>
          <p:nvPr>
            <p:ph type="body" idx="1"/>
          </p:nvPr>
        </p:nvSpPr>
        <p:spPr>
          <a:xfrm>
            <a:off x="311700" y="1266325"/>
            <a:ext cx="8520600" cy="320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a:solidFill>
                  <a:srgbClr val="000000"/>
                </a:solidFill>
              </a:rPr>
              <a:t>Avrupa Komisyonu merkezli, ülke Ulusal Ajansları tarafından yürütülen; Avrupa Birliği üye ve aday üye ülkeleri ile, AB dışı Program ve Partner ülkelerini kapsayan; katılımcılarının “Öğrenci Öğrenim Hareketliliği”, “Öğrenci Staj Hareketliliği”, </a:t>
            </a:r>
            <a:r>
              <a:rPr lang="tr" sz="1300" b="1">
                <a:solidFill>
                  <a:schemeClr val="accent1"/>
                </a:solidFill>
              </a:rPr>
              <a:t>“Akademisyen Ders Verme Hareketliliği” </a:t>
            </a:r>
            <a:r>
              <a:rPr lang="tr" sz="1300">
                <a:solidFill>
                  <a:srgbClr val="000000"/>
                </a:solidFill>
              </a:rPr>
              <a:t>ve </a:t>
            </a:r>
            <a:r>
              <a:rPr lang="tr" sz="1300" b="1">
                <a:solidFill>
                  <a:schemeClr val="accent1"/>
                </a:solidFill>
              </a:rPr>
              <a:t>“İdari Çalışan Eğitim Alma Hareketliliği”</a:t>
            </a:r>
            <a:r>
              <a:rPr lang="tr" sz="1300">
                <a:solidFill>
                  <a:srgbClr val="000000"/>
                </a:solidFill>
              </a:rPr>
              <a:t> gibi farklı “Hareketliliklere”, yani söz konusu ülkelerde eğitim, öğrenim/öğretim ve staj faaliyetlerine katılmasına olanak sağlayan, uluslararası Programın genel adıdır. </a:t>
            </a:r>
            <a:endParaRPr sz="1300">
              <a:solidFill>
                <a:srgbClr val="000000"/>
              </a:solidFill>
            </a:endParaRPr>
          </a:p>
          <a:p>
            <a:pPr marL="0" lvl="0" indent="0" algn="l" rtl="0">
              <a:spcBef>
                <a:spcPts val="1600"/>
              </a:spcBef>
              <a:spcAft>
                <a:spcPts val="0"/>
              </a:spcAft>
              <a:buNone/>
            </a:pPr>
            <a:r>
              <a:rPr lang="tr" sz="1300">
                <a:solidFill>
                  <a:srgbClr val="000000"/>
                </a:solidFill>
              </a:rPr>
              <a:t>Erasmus+ Programının içeriğinde; yukarıda betimlenmiş olan, Yükseköğretimde Bireylerin Hareketliliği (KA103), ve Gençlik Değişimleri (KA105) gibi çok çeşitli ve bol imkanlı projeler bulunmaktadır.</a:t>
            </a:r>
            <a:endParaRPr sz="1300">
              <a:solidFill>
                <a:srgbClr val="000000"/>
              </a:solidFill>
            </a:endParaRPr>
          </a:p>
          <a:p>
            <a:pPr marL="0" lvl="0" indent="0" algn="l" rtl="0">
              <a:spcBef>
                <a:spcPts val="1600"/>
              </a:spcBef>
              <a:spcAft>
                <a:spcPts val="1600"/>
              </a:spcAft>
              <a:buNone/>
            </a:pPr>
            <a:r>
              <a:rPr lang="tr" sz="1300">
                <a:solidFill>
                  <a:srgbClr val="000000"/>
                </a:solidFill>
              </a:rPr>
              <a:t>Erasmus+ Programı aynı zamanda; üniversiteler arası Stratejik Ortaklıklar ve Kapasite Artırma Çalışmaları (KA2) gibi, uluslararası akademik gelişim ve bilimsel inovasyon odaklı projelere de olanak sağlamaktadır. </a:t>
            </a:r>
            <a:endParaRPr sz="1300">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DAHA FAZLA BİLGİ için...</a:t>
            </a:r>
            <a:endParaRPr/>
          </a:p>
        </p:txBody>
      </p:sp>
      <p:sp>
        <p:nvSpPr>
          <p:cNvPr id="244" name="Google Shape;244;p4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600">
                <a:solidFill>
                  <a:srgbClr val="000000"/>
                </a:solidFill>
              </a:rPr>
              <a:t>Erasmus+ Programına dair her türlü sorunuz ve bilgi ihtiyacınız için lütfen;</a:t>
            </a:r>
            <a:endParaRPr sz="1600">
              <a:solidFill>
                <a:srgbClr val="000000"/>
              </a:solidFill>
            </a:endParaRPr>
          </a:p>
          <a:p>
            <a:pPr marL="0" lvl="0" indent="0" algn="l" rtl="0">
              <a:spcBef>
                <a:spcPts val="1600"/>
              </a:spcBef>
              <a:spcAft>
                <a:spcPts val="0"/>
              </a:spcAft>
              <a:buNone/>
            </a:pPr>
            <a:r>
              <a:rPr lang="tr" sz="1600" u="sng">
                <a:solidFill>
                  <a:schemeClr val="hlink"/>
                </a:solidFill>
                <a:hlinkClick r:id="rId3"/>
              </a:rPr>
              <a:t>erasmus@kent.edu.tr</a:t>
            </a:r>
            <a:r>
              <a:rPr lang="tr" sz="1600"/>
              <a:t> </a:t>
            </a:r>
            <a:r>
              <a:rPr lang="tr" sz="1600">
                <a:solidFill>
                  <a:srgbClr val="000000"/>
                </a:solidFill>
              </a:rPr>
              <a:t>adresi üzerinden randevu oluşturarak Ofisimizi ziyaret ediniz.</a:t>
            </a:r>
            <a:endParaRPr sz="1600">
              <a:solidFill>
                <a:srgbClr val="000000"/>
              </a:solidFill>
            </a:endParaRPr>
          </a:p>
          <a:p>
            <a:pPr marL="457200" lvl="0" indent="-330200" algn="l" rtl="0">
              <a:spcBef>
                <a:spcPts val="1600"/>
              </a:spcBef>
              <a:spcAft>
                <a:spcPts val="0"/>
              </a:spcAft>
              <a:buClr>
                <a:schemeClr val="accent1"/>
              </a:buClr>
              <a:buSzPts val="1600"/>
              <a:buChar char="●"/>
            </a:pPr>
            <a:r>
              <a:rPr lang="tr" sz="1600" b="1">
                <a:solidFill>
                  <a:schemeClr val="accent1"/>
                </a:solidFill>
              </a:rPr>
              <a:t>Görüşmeler covid-19 ile mücadele önlemleri çerçevesinde, online olarak da yapılabilmektedir.</a:t>
            </a:r>
            <a:endParaRPr sz="1600" b="1">
              <a:solidFill>
                <a:schemeClr val="accent1"/>
              </a:solidFill>
            </a:endParaRPr>
          </a:p>
          <a:p>
            <a:pPr marL="457200" lvl="0" indent="0" algn="l" rtl="0">
              <a:spcBef>
                <a:spcPts val="1600"/>
              </a:spcBef>
              <a:spcAft>
                <a:spcPts val="1600"/>
              </a:spcAft>
              <a:buNone/>
            </a:pPr>
            <a:r>
              <a:rPr lang="tr" sz="1600">
                <a:solidFill>
                  <a:srgbClr val="000000"/>
                </a:solidFill>
              </a:rPr>
              <a:t>Siz değerli üyelerimiz için her zaman buradayız.</a:t>
            </a:r>
            <a:endParaRPr sz="16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i="1"/>
              <a:t>Dinlediğiniz için teşekkür ederiz...</a:t>
            </a:r>
            <a:endParaRPr i="1"/>
          </a:p>
        </p:txBody>
      </p:sp>
      <p:sp>
        <p:nvSpPr>
          <p:cNvPr id="250" name="Google Shape;250;p43"/>
          <p:cNvSpPr txBox="1"/>
          <p:nvPr/>
        </p:nvSpPr>
        <p:spPr>
          <a:xfrm>
            <a:off x="444075" y="1517150"/>
            <a:ext cx="4262700" cy="497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tr">
                <a:latin typeface="Open Sans"/>
                <a:ea typeface="Open Sans"/>
                <a:cs typeface="Open Sans"/>
                <a:sym typeface="Open Sans"/>
              </a:rPr>
              <a:t>Soru-Cevap kısmına geçebiliriz.</a:t>
            </a:r>
            <a:endParaRPr>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Ek bilgi: Katılımcı Ülkeler</a:t>
            </a:r>
            <a:endParaRPr/>
          </a:p>
        </p:txBody>
      </p:sp>
      <p:sp>
        <p:nvSpPr>
          <p:cNvPr id="86" name="Google Shape;86;p16"/>
          <p:cNvSpPr txBox="1">
            <a:spLocks noGrp="1"/>
          </p:cNvSpPr>
          <p:nvPr>
            <p:ph type="body" idx="1"/>
          </p:nvPr>
        </p:nvSpPr>
        <p:spPr>
          <a:xfrm>
            <a:off x="311700" y="1266325"/>
            <a:ext cx="8520600" cy="367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a:solidFill>
                  <a:srgbClr val="000000"/>
                </a:solidFill>
                <a:latin typeface="Comfortaa"/>
                <a:ea typeface="Comfortaa"/>
                <a:cs typeface="Comfortaa"/>
                <a:sym typeface="Comfortaa"/>
              </a:rPr>
              <a:t>KA103 Yükseköğretimde Bireylerin hareketlilikleri faaliyetleri için (Öğrenci-Öğrenim ve Staj hareketlilikleri, Personel-Ders Verme ve Eğitim Alma hareketlilikleri) ülkelere </a:t>
            </a:r>
            <a:r>
              <a:rPr lang="tr" sz="1600" b="1">
                <a:solidFill>
                  <a:schemeClr val="accent1"/>
                </a:solidFill>
                <a:latin typeface="Comfortaa"/>
                <a:ea typeface="Comfortaa"/>
                <a:cs typeface="Comfortaa"/>
                <a:sym typeface="Comfortaa"/>
              </a:rPr>
              <a:t>PROGRAM ÜLKELERİ</a:t>
            </a:r>
            <a:r>
              <a:rPr lang="tr" sz="1600" b="1">
                <a:solidFill>
                  <a:srgbClr val="000000"/>
                </a:solidFill>
                <a:latin typeface="Comfortaa"/>
                <a:ea typeface="Comfortaa"/>
                <a:cs typeface="Comfortaa"/>
                <a:sym typeface="Comfortaa"/>
              </a:rPr>
              <a:t> </a:t>
            </a:r>
            <a:r>
              <a:rPr lang="tr" sz="1300">
                <a:solidFill>
                  <a:srgbClr val="000000"/>
                </a:solidFill>
                <a:latin typeface="Comfortaa"/>
                <a:ea typeface="Comfortaa"/>
                <a:cs typeface="Comfortaa"/>
                <a:sym typeface="Comfortaa"/>
              </a:rPr>
              <a:t>denir ve güncel listesi aşağıdaki gibidir:</a:t>
            </a:r>
            <a:endParaRPr sz="1300">
              <a:solidFill>
                <a:srgbClr val="000000"/>
              </a:solidFill>
              <a:latin typeface="Comfortaa"/>
              <a:ea typeface="Comfortaa"/>
              <a:cs typeface="Comfortaa"/>
              <a:sym typeface="Comfortaa"/>
            </a:endParaRPr>
          </a:p>
          <a:p>
            <a:pPr marL="0" lvl="0" indent="0" algn="l" rtl="0">
              <a:spcBef>
                <a:spcPts val="1600"/>
              </a:spcBef>
              <a:spcAft>
                <a:spcPts val="0"/>
              </a:spcAft>
              <a:buNone/>
            </a:pPr>
            <a:r>
              <a:rPr lang="tr" sz="1300">
                <a:solidFill>
                  <a:srgbClr val="000000"/>
                </a:solidFill>
                <a:latin typeface="Comfortaa"/>
                <a:ea typeface="Comfortaa"/>
                <a:cs typeface="Comfortaa"/>
                <a:sym typeface="Comfortaa"/>
              </a:rPr>
              <a:t>(AB ÜYE)</a:t>
            </a:r>
            <a:endParaRPr sz="1300">
              <a:solidFill>
                <a:srgbClr val="000000"/>
              </a:solidFill>
              <a:latin typeface="Comfortaa"/>
              <a:ea typeface="Comfortaa"/>
              <a:cs typeface="Comfortaa"/>
              <a:sym typeface="Comfortaa"/>
            </a:endParaRPr>
          </a:p>
          <a:p>
            <a:pPr marL="0" lvl="0" indent="0" algn="l" rtl="0">
              <a:spcBef>
                <a:spcPts val="1600"/>
              </a:spcBef>
              <a:spcAft>
                <a:spcPts val="0"/>
              </a:spcAft>
              <a:buNone/>
            </a:pPr>
            <a:r>
              <a:rPr lang="tr" sz="1300">
                <a:solidFill>
                  <a:srgbClr val="000000"/>
                </a:solidFill>
                <a:highlight>
                  <a:srgbClr val="FFFFFF"/>
                </a:highlight>
                <a:latin typeface="Comfortaa"/>
                <a:ea typeface="Comfortaa"/>
                <a:cs typeface="Comfortaa"/>
                <a:sym typeface="Comfortaa"/>
              </a:rPr>
              <a:t>Austria, Belgium, Bulgaria, Cyprus, Croatia, Czech Republic, Denmark, Estonia, Finland, France, Germany, Greece, Hungary, Ireland, Italy, Latvia, Lithuania, Luxembourg, Malta, Netherlands, Poland, Portugal, Romania, Slovakia, Slovenia, Spain, Sweden.</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300">
                <a:solidFill>
                  <a:srgbClr val="000000"/>
                </a:solidFill>
                <a:highlight>
                  <a:srgbClr val="FFFFFF"/>
                </a:highlight>
                <a:latin typeface="Comfortaa"/>
                <a:ea typeface="Comfortaa"/>
                <a:cs typeface="Comfortaa"/>
                <a:sym typeface="Comfortaa"/>
              </a:rPr>
              <a:t>(AB ÜYE OLMAYAN)</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0"/>
              </a:spcAft>
              <a:buNone/>
            </a:pPr>
            <a:r>
              <a:rPr lang="tr" sz="1300">
                <a:solidFill>
                  <a:srgbClr val="000000"/>
                </a:solidFill>
                <a:highlight>
                  <a:srgbClr val="FFFFFF"/>
                </a:highlight>
                <a:latin typeface="Comfortaa"/>
                <a:ea typeface="Comfortaa"/>
                <a:cs typeface="Comfortaa"/>
                <a:sym typeface="Comfortaa"/>
              </a:rPr>
              <a:t>North Macedonia, Iceland, Liechtenstein, Norway, Serbia, Turkey.</a:t>
            </a:r>
            <a:endParaRPr sz="1300">
              <a:solidFill>
                <a:srgbClr val="000000"/>
              </a:solidFill>
              <a:highlight>
                <a:srgbClr val="FFFFFF"/>
              </a:highlight>
              <a:latin typeface="Comfortaa"/>
              <a:ea typeface="Comfortaa"/>
              <a:cs typeface="Comfortaa"/>
              <a:sym typeface="Comfortaa"/>
            </a:endParaRPr>
          </a:p>
          <a:p>
            <a:pPr marL="0" lvl="0" indent="0" algn="l" rtl="0">
              <a:spcBef>
                <a:spcPts val="1600"/>
              </a:spcBef>
              <a:spcAft>
                <a:spcPts val="1600"/>
              </a:spcAft>
              <a:buNone/>
            </a:pPr>
            <a:r>
              <a:rPr lang="tr" sz="900">
                <a:solidFill>
                  <a:srgbClr val="000000"/>
                </a:solidFill>
                <a:highlight>
                  <a:srgbClr val="FFFFFF"/>
                </a:highlight>
                <a:latin typeface="Comfortaa"/>
                <a:ea typeface="Comfortaa"/>
                <a:cs typeface="Comfortaa"/>
                <a:sym typeface="Comfortaa"/>
              </a:rPr>
              <a:t>Kaynak: </a:t>
            </a:r>
            <a:r>
              <a:rPr lang="tr" sz="900" u="sng">
                <a:solidFill>
                  <a:schemeClr val="hlink"/>
                </a:solidFill>
                <a:highlight>
                  <a:srgbClr val="FFFFFF"/>
                </a:highlight>
                <a:latin typeface="Comfortaa"/>
                <a:ea typeface="Comfortaa"/>
                <a:cs typeface="Comfortaa"/>
                <a:sym typeface="Comfortaa"/>
                <a:hlinkClick r:id="rId3"/>
              </a:rPr>
              <a:t>https://ec.europa.eu/programmes/erasmus-plus/about/who-can-take-part_en</a:t>
            </a:r>
            <a:r>
              <a:rPr lang="tr" sz="1300">
                <a:solidFill>
                  <a:srgbClr val="404040"/>
                </a:solidFill>
                <a:highlight>
                  <a:srgbClr val="FFFFFF"/>
                </a:highlight>
                <a:latin typeface="Comfortaa"/>
                <a:ea typeface="Comfortaa"/>
                <a:cs typeface="Comfortaa"/>
                <a:sym typeface="Comfortaa"/>
              </a:rPr>
              <a:t> </a:t>
            </a:r>
            <a:endParaRPr sz="1300">
              <a:solidFill>
                <a:srgbClr val="404040"/>
              </a:solidFill>
              <a:highlight>
                <a:srgbClr val="FFFFFF"/>
              </a:highlight>
              <a:latin typeface="Comfortaa"/>
              <a:ea typeface="Comfortaa"/>
              <a:cs typeface="Comfortaa"/>
              <a:sym typeface="Comforta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311700" y="2526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PERSONEL hareketliliği (KA103) nedir?</a:t>
            </a:r>
            <a:endParaRPr/>
          </a:p>
        </p:txBody>
      </p:sp>
      <p:sp>
        <p:nvSpPr>
          <p:cNvPr id="92" name="Google Shape;92;p17"/>
          <p:cNvSpPr txBox="1">
            <a:spLocks noGrp="1"/>
          </p:cNvSpPr>
          <p:nvPr>
            <p:ph type="body" idx="1"/>
          </p:nvPr>
        </p:nvSpPr>
        <p:spPr>
          <a:xfrm>
            <a:off x="166350" y="1036900"/>
            <a:ext cx="8811300" cy="372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a:solidFill>
                  <a:srgbClr val="000000"/>
                </a:solidFill>
              </a:rPr>
              <a:t>KA103 Yükseköğretimde bireylerin hareketliliği projesi kapsamındaki </a:t>
            </a:r>
            <a:r>
              <a:rPr lang="tr" sz="1300" b="1">
                <a:solidFill>
                  <a:srgbClr val="000000"/>
                </a:solidFill>
              </a:rPr>
              <a:t>Personel Hareketliliği;</a:t>
            </a:r>
            <a:r>
              <a:rPr lang="tr" sz="1300">
                <a:solidFill>
                  <a:srgbClr val="000000"/>
                </a:solidFill>
              </a:rPr>
              <a:t> </a:t>
            </a:r>
            <a:r>
              <a:rPr lang="tr" sz="1300" b="1" u="sng">
                <a:solidFill>
                  <a:schemeClr val="accent1"/>
                </a:solidFill>
              </a:rPr>
              <a:t>Akademik Personel Ders Verme Hareketliliği</a:t>
            </a:r>
            <a:r>
              <a:rPr lang="tr" sz="1300">
                <a:solidFill>
                  <a:srgbClr val="000000"/>
                </a:solidFill>
              </a:rPr>
              <a:t> ve </a:t>
            </a:r>
            <a:r>
              <a:rPr lang="tr" sz="1300" b="1" u="sng">
                <a:solidFill>
                  <a:schemeClr val="accent1"/>
                </a:solidFill>
              </a:rPr>
              <a:t>İdari Personel Eğitim Alma Hareketliliği</a:t>
            </a:r>
            <a:r>
              <a:rPr lang="tr" sz="1300">
                <a:solidFill>
                  <a:srgbClr val="000000"/>
                </a:solidFill>
              </a:rPr>
              <a:t> olmak üzere ikiye ayrılır.</a:t>
            </a:r>
            <a:endParaRPr sz="1300">
              <a:solidFill>
                <a:srgbClr val="000000"/>
              </a:solidFill>
            </a:endParaRPr>
          </a:p>
          <a:p>
            <a:pPr marL="0" lvl="0" indent="0" algn="l" rtl="0">
              <a:spcBef>
                <a:spcPts val="1600"/>
              </a:spcBef>
              <a:spcAft>
                <a:spcPts val="0"/>
              </a:spcAft>
              <a:buNone/>
            </a:pPr>
            <a:r>
              <a:rPr lang="tr" sz="1300">
                <a:solidFill>
                  <a:srgbClr val="000000"/>
                </a:solidFill>
              </a:rPr>
              <a:t>KA103 Yükseköğretimde bireylerin hareketliliği projesi kapsamında; Akademik ve İdari personelimiz, </a:t>
            </a:r>
            <a:r>
              <a:rPr lang="tr" sz="1300" b="1">
                <a:solidFill>
                  <a:schemeClr val="accent1"/>
                </a:solidFill>
              </a:rPr>
              <a:t>ikili anlaşma sağlamış olduğumuz yurtdışı üniversitelerde</a:t>
            </a:r>
            <a:r>
              <a:rPr lang="tr" sz="1300">
                <a:solidFill>
                  <a:srgbClr val="000000"/>
                </a:solidFill>
              </a:rPr>
              <a:t>, (anlaşma şartlarına göre değişiklik gösterebilen; fakat herkes için adil olması adına belirlediğimiz) </a:t>
            </a:r>
            <a:r>
              <a:rPr lang="tr" sz="1300">
                <a:solidFill>
                  <a:schemeClr val="accent1"/>
                </a:solidFill>
              </a:rPr>
              <a:t>seyahat hariç en az iki gün, en fazla bir hafta süresince*; </a:t>
            </a:r>
            <a:r>
              <a:rPr lang="tr" sz="1300" b="1">
                <a:solidFill>
                  <a:schemeClr val="accent1"/>
                </a:solidFill>
              </a:rPr>
              <a:t>çevrimiçi, fiziksel ya da karma hareketlilik gerçekleştirebilirler.</a:t>
            </a:r>
            <a:endParaRPr sz="1300" b="1">
              <a:solidFill>
                <a:schemeClr val="accent1"/>
              </a:solidFill>
            </a:endParaRPr>
          </a:p>
          <a:p>
            <a:pPr marL="0" lvl="0" indent="0" algn="l" rtl="0">
              <a:spcBef>
                <a:spcPts val="1600"/>
              </a:spcBef>
              <a:spcAft>
                <a:spcPts val="0"/>
              </a:spcAft>
              <a:buNone/>
            </a:pPr>
            <a:r>
              <a:rPr lang="tr" sz="1300" b="1">
                <a:solidFill>
                  <a:schemeClr val="accent1"/>
                </a:solidFill>
              </a:rPr>
              <a:t>Güncel ikili anlaşma, akademisyen hareketliliği için bölüm bilgisi ve her iki hareketlilik türü için kontenjan bilgisine, aşağıdaki linke tıklayarak ulaşabilirsiniz;</a:t>
            </a:r>
            <a:endParaRPr sz="1300" b="1">
              <a:solidFill>
                <a:schemeClr val="accent1"/>
              </a:solidFill>
            </a:endParaRPr>
          </a:p>
          <a:p>
            <a:pPr marL="0" lvl="0" indent="0" algn="l" rtl="0">
              <a:spcBef>
                <a:spcPts val="1600"/>
              </a:spcBef>
              <a:spcAft>
                <a:spcPts val="0"/>
              </a:spcAft>
              <a:buNone/>
            </a:pPr>
            <a:r>
              <a:rPr lang="tr" sz="1400" u="sng">
                <a:solidFill>
                  <a:schemeClr val="hlink"/>
                </a:solidFill>
                <a:latin typeface="Comfortaa"/>
                <a:ea typeface="Comfortaa"/>
                <a:cs typeface="Comfortaa"/>
                <a:sym typeface="Comfortaa"/>
                <a:hlinkClick r:id="rId3"/>
              </a:rPr>
              <a:t>http://kent.edu.tr/guncel-anlasmalar-001485</a:t>
            </a:r>
            <a:r>
              <a:rPr lang="tr" sz="1400" b="1">
                <a:solidFill>
                  <a:schemeClr val="accent1"/>
                </a:solidFill>
                <a:latin typeface="Comfortaa"/>
                <a:ea typeface="Comfortaa"/>
                <a:cs typeface="Comfortaa"/>
                <a:sym typeface="Comfortaa"/>
              </a:rPr>
              <a:t> </a:t>
            </a:r>
            <a:endParaRPr sz="1000" b="1">
              <a:solidFill>
                <a:schemeClr val="accent1"/>
              </a:solidFill>
              <a:latin typeface="Comfortaa"/>
              <a:ea typeface="Comfortaa"/>
              <a:cs typeface="Comfortaa"/>
              <a:sym typeface="Comfortaa"/>
            </a:endParaRPr>
          </a:p>
          <a:p>
            <a:pPr marL="0" lvl="0" indent="0" algn="l" rtl="0">
              <a:spcBef>
                <a:spcPts val="1600"/>
              </a:spcBef>
              <a:spcAft>
                <a:spcPts val="0"/>
              </a:spcAft>
              <a:buNone/>
            </a:pPr>
            <a:r>
              <a:rPr lang="tr" sz="1000" b="1">
                <a:solidFill>
                  <a:schemeClr val="accent1"/>
                </a:solidFill>
                <a:latin typeface="Comfortaa"/>
                <a:ea typeface="Comfortaa"/>
                <a:cs typeface="Comfortaa"/>
                <a:sym typeface="Comfortaa"/>
              </a:rPr>
              <a:t>*Ulusal Ajans Uygulama El Kitabı kuralları, Personel hareketliliği için; en az iki gün, en fazla 2 ay süreli hareketliliğe izin vermiştir. Nitekim, hibe dağıtımının tüm faydalanıcılarımız için adil olması adına, hareketlilik sürelerinin en az iki gün ve en fazla bir hafta olacak şekilde düzenlenmesine, Koordinatörlüğümüzce karar verilmiştir.</a:t>
            </a:r>
            <a:endParaRPr sz="1000" b="1">
              <a:solidFill>
                <a:schemeClr val="accent1"/>
              </a:solidFill>
              <a:latin typeface="Comfortaa"/>
              <a:ea typeface="Comfortaa"/>
              <a:cs typeface="Comfortaa"/>
              <a:sym typeface="Comfortaa"/>
            </a:endParaRPr>
          </a:p>
          <a:p>
            <a:pPr marL="0" lvl="0" indent="0" algn="l" rtl="0">
              <a:spcBef>
                <a:spcPts val="1600"/>
              </a:spcBef>
              <a:spcAft>
                <a:spcPts val="0"/>
              </a:spcAft>
              <a:buNone/>
            </a:pPr>
            <a:endParaRPr sz="1300" b="1">
              <a:solidFill>
                <a:schemeClr val="accent1"/>
              </a:solidFill>
            </a:endParaRPr>
          </a:p>
          <a:p>
            <a:pPr marL="457200" lvl="0" indent="0" algn="l" rtl="0">
              <a:spcBef>
                <a:spcPts val="1600"/>
              </a:spcBef>
              <a:spcAft>
                <a:spcPts val="0"/>
              </a:spcAft>
              <a:buNone/>
            </a:pPr>
            <a:endParaRPr sz="1400">
              <a:solidFill>
                <a:srgbClr val="000000"/>
              </a:solidFill>
            </a:endParaRPr>
          </a:p>
          <a:p>
            <a:pPr marL="0" lvl="0" indent="0" algn="l" rtl="0">
              <a:spcBef>
                <a:spcPts val="1600"/>
              </a:spcBef>
              <a:spcAft>
                <a:spcPts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11700" y="2378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PERSONEL hareketliliği (KA103) devam...</a:t>
            </a:r>
            <a:endParaRPr/>
          </a:p>
        </p:txBody>
      </p:sp>
      <p:sp>
        <p:nvSpPr>
          <p:cNvPr id="98" name="Google Shape;98;p18"/>
          <p:cNvSpPr txBox="1">
            <a:spLocks noGrp="1"/>
          </p:cNvSpPr>
          <p:nvPr>
            <p:ph type="body" idx="1"/>
          </p:nvPr>
        </p:nvSpPr>
        <p:spPr>
          <a:xfrm>
            <a:off x="166350" y="945200"/>
            <a:ext cx="8811300" cy="403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b="1">
                <a:solidFill>
                  <a:schemeClr val="accent1"/>
                </a:solidFill>
                <a:latin typeface="Comfortaa"/>
                <a:ea typeface="Comfortaa"/>
                <a:cs typeface="Comfortaa"/>
                <a:sym typeface="Comfortaa"/>
              </a:rPr>
              <a:t>Hareketlilikler; Ulusal Ajans El Kitabı, İstanbul Kent Üniversitesi Erasmus+ Programı Görevlendirme ve Uygulama Yönergesi ve faaliyet öncesi imzalanan Ders Verme-Eğitim Alma Anlaşması ile aşağıdaki garantileri sağlar;</a:t>
            </a:r>
            <a:endParaRPr sz="1300" b="1">
              <a:solidFill>
                <a:schemeClr val="accent1"/>
              </a:solidFill>
              <a:latin typeface="Comfortaa"/>
              <a:ea typeface="Comfortaa"/>
              <a:cs typeface="Comfortaa"/>
              <a:sym typeface="Comfortaa"/>
            </a:endParaRPr>
          </a:p>
          <a:p>
            <a:pPr marL="457200" lvl="0" indent="-311150" algn="l" rtl="0">
              <a:spcBef>
                <a:spcPts val="1600"/>
              </a:spcBef>
              <a:spcAft>
                <a:spcPts val="0"/>
              </a:spcAft>
              <a:buClr>
                <a:srgbClr val="000000"/>
              </a:buClr>
              <a:buSzPts val="1300"/>
              <a:buFont typeface="Comfortaa"/>
              <a:buChar char="●"/>
            </a:pPr>
            <a:r>
              <a:rPr lang="tr" sz="1300">
                <a:solidFill>
                  <a:srgbClr val="000000"/>
                </a:solidFill>
                <a:highlight>
                  <a:srgbClr val="FFFFFF"/>
                </a:highlight>
                <a:latin typeface="Comfortaa"/>
                <a:ea typeface="Comfortaa"/>
                <a:cs typeface="Comfortaa"/>
                <a:sym typeface="Comfortaa"/>
              </a:rPr>
              <a:t>Hareketlilik kapsamında geçen süre </a:t>
            </a:r>
            <a:r>
              <a:rPr lang="tr" sz="1300">
                <a:solidFill>
                  <a:schemeClr val="accent1"/>
                </a:solidFill>
                <a:highlight>
                  <a:srgbClr val="FFFFFF"/>
                </a:highlight>
                <a:latin typeface="Comfortaa"/>
                <a:ea typeface="Comfortaa"/>
                <a:cs typeface="Comfortaa"/>
                <a:sym typeface="Comfortaa"/>
              </a:rPr>
              <a:t>yıllık izin yerine sayılmaz. </a:t>
            </a:r>
            <a:endParaRPr sz="1300">
              <a:solidFill>
                <a:schemeClr val="accent1"/>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highlight>
                  <a:srgbClr val="FFFFFF"/>
                </a:highlight>
                <a:latin typeface="Comfortaa"/>
                <a:ea typeface="Comfortaa"/>
                <a:cs typeface="Comfortaa"/>
                <a:sym typeface="Comfortaa"/>
              </a:rPr>
              <a:t>Hareketlilik kapsamında geçen süre için </a:t>
            </a:r>
            <a:r>
              <a:rPr lang="tr" sz="1300">
                <a:solidFill>
                  <a:schemeClr val="accent1"/>
                </a:solidFill>
                <a:highlight>
                  <a:srgbClr val="FFFFFF"/>
                </a:highlight>
                <a:latin typeface="Comfortaa"/>
                <a:ea typeface="Comfortaa"/>
                <a:cs typeface="Comfortaa"/>
                <a:sym typeface="Comfortaa"/>
              </a:rPr>
              <a:t>maaş kesintisi yapılmaz.</a:t>
            </a:r>
            <a:endParaRPr sz="1300">
              <a:solidFill>
                <a:schemeClr val="accent1"/>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latin typeface="Comfortaa"/>
                <a:ea typeface="Comfortaa"/>
                <a:cs typeface="Comfortaa"/>
                <a:sym typeface="Comfortaa"/>
              </a:rPr>
              <a:t>Hareketlilik süresince; Ulusal Ajans tarafından verilen bireysel destek hibesi ve seyahat hibesi (ek olarak gerektiği takdirde; özel ihtiyaç hibesi) haricinde, faydalanıcıya üniversite tarafından ek bir ödeme yapılmaz. </a:t>
            </a:r>
            <a:r>
              <a:rPr lang="tr" sz="1300">
                <a:solidFill>
                  <a:srgbClr val="000000"/>
                </a:solidFill>
                <a:highlight>
                  <a:srgbClr val="FFFFFF"/>
                </a:highlight>
                <a:latin typeface="Comfortaa"/>
                <a:ea typeface="Comfortaa"/>
                <a:cs typeface="Comfortaa"/>
                <a:sym typeface="Comfortaa"/>
              </a:rPr>
              <a:t>Hareketlilik kapsamında geçen süre için </a:t>
            </a:r>
            <a:r>
              <a:rPr lang="tr" sz="1300">
                <a:solidFill>
                  <a:schemeClr val="accent1"/>
                </a:solidFill>
                <a:highlight>
                  <a:srgbClr val="FFFFFF"/>
                </a:highlight>
                <a:latin typeface="Comfortaa"/>
                <a:ea typeface="Comfortaa"/>
                <a:cs typeface="Comfortaa"/>
                <a:sym typeface="Comfortaa"/>
              </a:rPr>
              <a:t>ilave maaş alınmaz.</a:t>
            </a:r>
            <a:endParaRPr sz="1300">
              <a:solidFill>
                <a:schemeClr val="accent1"/>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highlight>
                  <a:srgbClr val="FFFFFF"/>
                </a:highlight>
                <a:latin typeface="Comfortaa"/>
                <a:ea typeface="Comfortaa"/>
                <a:cs typeface="Comfortaa"/>
                <a:sym typeface="Comfortaa"/>
              </a:rPr>
              <a:t>Hareketlilik </a:t>
            </a:r>
            <a:r>
              <a:rPr lang="tr" sz="1300">
                <a:solidFill>
                  <a:schemeClr val="accent1"/>
                </a:solidFill>
                <a:highlight>
                  <a:srgbClr val="FFFFFF"/>
                </a:highlight>
                <a:latin typeface="Comfortaa"/>
                <a:ea typeface="Comfortaa"/>
                <a:cs typeface="Comfortaa"/>
                <a:sym typeface="Comfortaa"/>
              </a:rPr>
              <a:t>seyahat hariç</a:t>
            </a:r>
            <a:r>
              <a:rPr lang="tr" sz="1300">
                <a:solidFill>
                  <a:srgbClr val="000000"/>
                </a:solidFill>
                <a:highlight>
                  <a:srgbClr val="FFFFFF"/>
                </a:highlight>
                <a:latin typeface="Comfortaa"/>
                <a:ea typeface="Comfortaa"/>
                <a:cs typeface="Comfortaa"/>
                <a:sym typeface="Comfortaa"/>
              </a:rPr>
              <a:t> </a:t>
            </a:r>
            <a:r>
              <a:rPr lang="tr" sz="1300">
                <a:solidFill>
                  <a:schemeClr val="accent1"/>
                </a:solidFill>
                <a:highlight>
                  <a:srgbClr val="FFFFFF"/>
                </a:highlight>
                <a:latin typeface="Comfortaa"/>
                <a:ea typeface="Comfortaa"/>
                <a:cs typeface="Comfortaa"/>
                <a:sym typeface="Comfortaa"/>
              </a:rPr>
              <a:t>en az 2 en fazla 7 gün gerçekleştirilebilir. </a:t>
            </a:r>
            <a:endParaRPr sz="1300">
              <a:solidFill>
                <a:schemeClr val="accent1"/>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highlight>
                  <a:srgbClr val="FFFFFF"/>
                </a:highlight>
                <a:latin typeface="Comfortaa"/>
                <a:ea typeface="Comfortaa"/>
                <a:cs typeface="Comfortaa"/>
                <a:sym typeface="Comfortaa"/>
              </a:rPr>
              <a:t>Faaliyetin geçerli bir faaliyet olarak değerlendirilebilmesi için,</a:t>
            </a:r>
            <a:r>
              <a:rPr lang="tr" sz="1300">
                <a:solidFill>
                  <a:schemeClr val="accent1"/>
                </a:solidFill>
                <a:highlight>
                  <a:srgbClr val="FFFFFF"/>
                </a:highlight>
                <a:latin typeface="Comfortaa"/>
                <a:ea typeface="Comfortaa"/>
                <a:cs typeface="Comfortaa"/>
                <a:sym typeface="Comfortaa"/>
              </a:rPr>
              <a:t> </a:t>
            </a:r>
            <a:r>
              <a:rPr lang="tr" sz="1300">
                <a:solidFill>
                  <a:srgbClr val="000000"/>
                </a:solidFill>
                <a:highlight>
                  <a:srgbClr val="FFFFFF"/>
                </a:highlight>
                <a:latin typeface="Comfortaa"/>
                <a:ea typeface="Comfortaa"/>
                <a:cs typeface="Comfortaa"/>
                <a:sym typeface="Comfortaa"/>
              </a:rPr>
              <a:t>Hareketlilik kapsamında Ders Veren </a:t>
            </a:r>
            <a:r>
              <a:rPr lang="tr" sz="1300">
                <a:solidFill>
                  <a:schemeClr val="accent1"/>
                </a:solidFill>
                <a:highlight>
                  <a:srgbClr val="FFFFFF"/>
                </a:highlight>
                <a:latin typeface="Comfortaa"/>
                <a:ea typeface="Comfortaa"/>
                <a:cs typeface="Comfortaa"/>
                <a:sym typeface="Comfortaa"/>
              </a:rPr>
              <a:t>Akademik Personel,  en az 8 ders saati ders vermek zorundadır.</a:t>
            </a:r>
            <a:endParaRPr sz="1300">
              <a:solidFill>
                <a:schemeClr val="accent1"/>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highlight>
                  <a:srgbClr val="FFFFFF"/>
                </a:highlight>
                <a:latin typeface="Comfortaa"/>
                <a:ea typeface="Comfortaa"/>
                <a:cs typeface="Comfortaa"/>
                <a:sym typeface="Comfortaa"/>
              </a:rPr>
              <a:t>Eğitim alma faaliyetine katılan </a:t>
            </a:r>
            <a:r>
              <a:rPr lang="tr" sz="1300">
                <a:solidFill>
                  <a:schemeClr val="accent1"/>
                </a:solidFill>
                <a:highlight>
                  <a:srgbClr val="FFFFFF"/>
                </a:highlight>
                <a:latin typeface="Comfortaa"/>
                <a:ea typeface="Comfortaa"/>
                <a:cs typeface="Comfortaa"/>
                <a:sym typeface="Comfortaa"/>
              </a:rPr>
              <a:t>İdari Personel;</a:t>
            </a:r>
            <a:r>
              <a:rPr lang="tr" sz="1300">
                <a:solidFill>
                  <a:srgbClr val="000000"/>
                </a:solidFill>
                <a:highlight>
                  <a:srgbClr val="FFFFFF"/>
                </a:highlight>
                <a:latin typeface="Comfortaa"/>
                <a:ea typeface="Comfortaa"/>
                <a:cs typeface="Comfortaa"/>
                <a:sym typeface="Comfortaa"/>
              </a:rPr>
              <a:t>  mevcut işi ile ilgili konularda sahip olduğu becerileri geliştirmek üzere çeşitli eğitimler </a:t>
            </a:r>
            <a:r>
              <a:rPr lang="tr" sz="1300">
                <a:solidFill>
                  <a:schemeClr val="accent1"/>
                </a:solidFill>
                <a:highlight>
                  <a:srgbClr val="FFFFFF"/>
                </a:highlight>
                <a:latin typeface="Comfortaa"/>
                <a:ea typeface="Comfortaa"/>
                <a:cs typeface="Comfortaa"/>
                <a:sym typeface="Comfortaa"/>
              </a:rPr>
              <a:t>(işbaşı eğitimleri, gözlem süreçleri gibi)</a:t>
            </a:r>
            <a:r>
              <a:rPr lang="tr" sz="1300">
                <a:solidFill>
                  <a:srgbClr val="000000"/>
                </a:solidFill>
                <a:highlight>
                  <a:srgbClr val="FFFFFF"/>
                </a:highlight>
                <a:latin typeface="Comfortaa"/>
                <a:ea typeface="Comfortaa"/>
                <a:cs typeface="Comfortaa"/>
                <a:sym typeface="Comfortaa"/>
              </a:rPr>
              <a:t> alabilir. Konferans katılımları personel eğitim alma faaliyeti kapsamında uygun faaliyet olarak değerlendirilmemektedir. </a:t>
            </a:r>
            <a:endParaRPr sz="1300">
              <a:solidFill>
                <a:srgbClr val="000000"/>
              </a:solidFill>
              <a:highlight>
                <a:srgbClr val="FFFFFF"/>
              </a:highlight>
              <a:latin typeface="Comfortaa"/>
              <a:ea typeface="Comfortaa"/>
              <a:cs typeface="Comfortaa"/>
              <a:sym typeface="Comfortaa"/>
            </a:endParaRPr>
          </a:p>
          <a:p>
            <a:pPr marL="457200" lvl="0" indent="-311150" algn="l" rtl="0">
              <a:spcBef>
                <a:spcPts val="0"/>
              </a:spcBef>
              <a:spcAft>
                <a:spcPts val="0"/>
              </a:spcAft>
              <a:buClr>
                <a:srgbClr val="000000"/>
              </a:buClr>
              <a:buSzPts val="1300"/>
              <a:buFont typeface="Comfortaa"/>
              <a:buChar char="●"/>
            </a:pPr>
            <a:r>
              <a:rPr lang="tr" sz="1300">
                <a:solidFill>
                  <a:srgbClr val="000000"/>
                </a:solidFill>
                <a:latin typeface="Comfortaa"/>
                <a:ea typeface="Comfortaa"/>
                <a:cs typeface="Comfortaa"/>
                <a:sym typeface="Comfortaa"/>
              </a:rPr>
              <a:t>Başarı ile tamamlanan uygun faaliyetler; </a:t>
            </a:r>
            <a:r>
              <a:rPr lang="tr" sz="1300">
                <a:solidFill>
                  <a:schemeClr val="accent1"/>
                </a:solidFill>
                <a:latin typeface="Comfortaa"/>
                <a:ea typeface="Comfortaa"/>
                <a:cs typeface="Comfortaa"/>
                <a:sym typeface="Comfortaa"/>
              </a:rPr>
              <a:t>eve dönüşte Üniversitemiz tarafından tanınır.</a:t>
            </a:r>
            <a:endParaRPr sz="1300">
              <a:solidFill>
                <a:schemeClr val="accent1"/>
              </a:solidFill>
              <a:latin typeface="Comfortaa"/>
              <a:ea typeface="Comfortaa"/>
              <a:cs typeface="Comfortaa"/>
              <a:sym typeface="Comfortaa"/>
            </a:endParaRPr>
          </a:p>
          <a:p>
            <a:pPr marL="0" lvl="0" indent="0" algn="l" rtl="0">
              <a:spcBef>
                <a:spcPts val="1600"/>
              </a:spcBef>
              <a:spcAft>
                <a:spcPts val="0"/>
              </a:spcAft>
              <a:buNone/>
            </a:pPr>
            <a:endParaRPr sz="1100">
              <a:solidFill>
                <a:srgbClr val="000000"/>
              </a:solidFill>
              <a:latin typeface="Comfortaa"/>
              <a:ea typeface="Comfortaa"/>
              <a:cs typeface="Comfortaa"/>
              <a:sym typeface="Comfortaa"/>
            </a:endParaRPr>
          </a:p>
          <a:p>
            <a:pPr marL="0" lvl="0" indent="0" algn="l" rtl="0">
              <a:spcBef>
                <a:spcPts val="1600"/>
              </a:spcBef>
              <a:spcAft>
                <a:spcPts val="1600"/>
              </a:spcAft>
              <a:buNone/>
            </a:pPr>
            <a:endParaRPr sz="1100" i="1">
              <a:solidFill>
                <a:srgbClr val="FF9900"/>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128325" y="1416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DERS VERME - KONTENJANLAR</a:t>
            </a:r>
            <a:endParaRPr/>
          </a:p>
        </p:txBody>
      </p:sp>
      <p:sp>
        <p:nvSpPr>
          <p:cNvPr id="104" name="Google Shape;104;p19"/>
          <p:cNvSpPr txBox="1">
            <a:spLocks noGrp="1"/>
          </p:cNvSpPr>
          <p:nvPr>
            <p:ph type="body" idx="1"/>
          </p:nvPr>
        </p:nvSpPr>
        <p:spPr>
          <a:xfrm>
            <a:off x="128325" y="1081300"/>
            <a:ext cx="8811300" cy="406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000">
                <a:solidFill>
                  <a:schemeClr val="accent1"/>
                </a:solidFill>
                <a:latin typeface="Comfortaa"/>
                <a:ea typeface="Comfortaa"/>
                <a:cs typeface="Comfortaa"/>
                <a:sym typeface="Comfortaa"/>
              </a:rPr>
              <a:t>Akademisyen Ders Verme</a:t>
            </a:r>
            <a:r>
              <a:rPr lang="tr" sz="1000">
                <a:solidFill>
                  <a:srgbClr val="000000"/>
                </a:solidFill>
                <a:latin typeface="Comfortaa"/>
                <a:ea typeface="Comfortaa"/>
                <a:cs typeface="Comfortaa"/>
                <a:sym typeface="Comfortaa"/>
              </a:rPr>
              <a:t> Hareketliliği - </a:t>
            </a:r>
            <a:r>
              <a:rPr lang="tr" sz="1000">
                <a:solidFill>
                  <a:schemeClr val="accent1"/>
                </a:solidFill>
                <a:latin typeface="Comfortaa"/>
                <a:ea typeface="Comfortaa"/>
                <a:cs typeface="Comfortaa"/>
                <a:sym typeface="Comfortaa"/>
              </a:rPr>
              <a:t>1.09.2020 </a:t>
            </a:r>
            <a:r>
              <a:rPr lang="tr" sz="1000">
                <a:solidFill>
                  <a:srgbClr val="000000"/>
                </a:solidFill>
                <a:latin typeface="Comfortaa"/>
                <a:ea typeface="Comfortaa"/>
                <a:cs typeface="Comfortaa"/>
                <a:sym typeface="Comfortaa"/>
              </a:rPr>
              <a:t>itibariyle;  </a:t>
            </a:r>
            <a:r>
              <a:rPr lang="tr" sz="1200" b="1" u="sng">
                <a:solidFill>
                  <a:schemeClr val="accent1"/>
                </a:solidFill>
                <a:latin typeface="Comfortaa"/>
                <a:ea typeface="Comfortaa"/>
                <a:cs typeface="Comfortaa"/>
                <a:sym typeface="Comfortaa"/>
              </a:rPr>
              <a:t>Bir akademik sene için giden faydalanıcı kontenjanları:</a:t>
            </a:r>
            <a:endParaRPr sz="1200" b="1" u="sng">
              <a:solidFill>
                <a:schemeClr val="accent1"/>
              </a:solidFill>
              <a:latin typeface="Comfortaa"/>
              <a:ea typeface="Comfortaa"/>
              <a:cs typeface="Comfortaa"/>
              <a:sym typeface="Comfortaa"/>
            </a:endParaRPr>
          </a:p>
          <a:p>
            <a:pPr marL="0" lvl="0" indent="0" algn="l" rtl="0">
              <a:spcBef>
                <a:spcPts val="0"/>
              </a:spcBef>
              <a:spcAft>
                <a:spcPts val="0"/>
              </a:spcAft>
              <a:buNone/>
            </a:pPr>
            <a:endParaRPr sz="1000">
              <a:solidFill>
                <a:schemeClr val="accent1"/>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chemeClr val="accent1"/>
                </a:solidFill>
                <a:latin typeface="Comfortaa"/>
                <a:ea typeface="Comfortaa"/>
                <a:cs typeface="Comfortaa"/>
                <a:sym typeface="Comfortaa"/>
              </a:rPr>
              <a:t>Sosyal Hizmet: Toplam 6 Kontenjan</a:t>
            </a:r>
            <a:endParaRPr sz="1000">
              <a:solidFill>
                <a:schemeClr val="accent1"/>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rgbClr val="000000"/>
                </a:solidFill>
                <a:latin typeface="Comfortaa"/>
                <a:ea typeface="Comfortaa"/>
                <a:cs typeface="Comfortaa"/>
                <a:sym typeface="Comfortaa"/>
              </a:rPr>
              <a:t>2şer kontenjan - FH Bielefeld Almanya, TH Köln Almanya, FOM Üniversitesi Almanya.</a:t>
            </a:r>
            <a:endParaRPr sz="1000">
              <a:solidFill>
                <a:srgbClr val="000000"/>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chemeClr val="accent1"/>
                </a:solidFill>
                <a:latin typeface="Comfortaa"/>
                <a:ea typeface="Comfortaa"/>
                <a:cs typeface="Comfortaa"/>
                <a:sym typeface="Comfortaa"/>
              </a:rPr>
              <a:t>İşletme: Toplam 3 kontenjan</a:t>
            </a:r>
            <a:endParaRPr sz="1000">
              <a:solidFill>
                <a:schemeClr val="accent1"/>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rgbClr val="000000"/>
                </a:solidFill>
                <a:latin typeface="Comfortaa"/>
                <a:ea typeface="Comfortaa"/>
                <a:cs typeface="Comfortaa"/>
                <a:sym typeface="Comfortaa"/>
              </a:rPr>
              <a:t>2 kontenjan - FOM Üniversitesi Almanya, 1 Kontenjan - Obuda Üniversitesi Macaristan</a:t>
            </a:r>
            <a:endParaRPr sz="1000">
              <a:solidFill>
                <a:srgbClr val="000000"/>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chemeClr val="accent1"/>
                </a:solidFill>
                <a:latin typeface="Comfortaa"/>
                <a:ea typeface="Comfortaa"/>
                <a:cs typeface="Comfortaa"/>
                <a:sym typeface="Comfortaa"/>
              </a:rPr>
              <a:t>Psikoloji: Toplam 2 kontenjan</a:t>
            </a:r>
            <a:r>
              <a:rPr lang="tr" sz="1000">
                <a:solidFill>
                  <a:srgbClr val="000000"/>
                </a:solidFill>
                <a:latin typeface="Comfortaa"/>
                <a:ea typeface="Comfortaa"/>
                <a:cs typeface="Comfortaa"/>
                <a:sym typeface="Comfortaa"/>
              </a:rPr>
              <a:t>; FOM Üniversitesi Almanya</a:t>
            </a:r>
            <a:endParaRPr sz="1000">
              <a:solidFill>
                <a:srgbClr val="000000"/>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chemeClr val="accent1"/>
                </a:solidFill>
                <a:latin typeface="Comfortaa"/>
                <a:ea typeface="Comfortaa"/>
                <a:cs typeface="Comfortaa"/>
                <a:sym typeface="Comfortaa"/>
              </a:rPr>
              <a:t>Uluslararası Ticaret ve Lojistik</a:t>
            </a:r>
            <a:r>
              <a:rPr lang="tr" sz="1000">
                <a:solidFill>
                  <a:srgbClr val="000000"/>
                </a:solidFill>
                <a:latin typeface="Comfortaa"/>
                <a:ea typeface="Comfortaa"/>
                <a:cs typeface="Comfortaa"/>
                <a:sym typeface="Comfortaa"/>
              </a:rPr>
              <a:t>: </a:t>
            </a:r>
            <a:r>
              <a:rPr lang="tr" sz="1000">
                <a:solidFill>
                  <a:schemeClr val="accent1"/>
                </a:solidFill>
                <a:latin typeface="Comfortaa"/>
                <a:ea typeface="Comfortaa"/>
                <a:cs typeface="Comfortaa"/>
                <a:sym typeface="Comfortaa"/>
              </a:rPr>
              <a:t>Toplam 1 Kontenjan</a:t>
            </a:r>
            <a:r>
              <a:rPr lang="tr" sz="1000">
                <a:solidFill>
                  <a:srgbClr val="000000"/>
                </a:solidFill>
                <a:latin typeface="Comfortaa"/>
                <a:ea typeface="Comfortaa"/>
                <a:cs typeface="Comfortaa"/>
                <a:sym typeface="Comfortaa"/>
              </a:rPr>
              <a:t>; Obuda Üniversitesi Macaristan</a:t>
            </a:r>
            <a:endParaRPr sz="1000">
              <a:solidFill>
                <a:srgbClr val="000000"/>
              </a:solidFill>
              <a:latin typeface="Comfortaa"/>
              <a:ea typeface="Comfortaa"/>
              <a:cs typeface="Comfortaa"/>
              <a:sym typeface="Comfortaa"/>
            </a:endParaRPr>
          </a:p>
          <a:p>
            <a:pPr marL="0" lvl="0" indent="0" algn="l" rtl="0">
              <a:lnSpc>
                <a:spcPct val="115000"/>
              </a:lnSpc>
              <a:spcBef>
                <a:spcPts val="0"/>
              </a:spcBef>
              <a:spcAft>
                <a:spcPts val="0"/>
              </a:spcAft>
              <a:buNone/>
            </a:pPr>
            <a:r>
              <a:rPr lang="tr" sz="1000">
                <a:solidFill>
                  <a:schemeClr val="accent1"/>
                </a:solidFill>
                <a:latin typeface="Comfortaa"/>
                <a:ea typeface="Comfortaa"/>
                <a:cs typeface="Comfortaa"/>
                <a:sym typeface="Comfortaa"/>
              </a:rPr>
              <a:t>Fizyoterapi ve Rehabilitasyon: Toplam 6 Kontenjan</a:t>
            </a:r>
            <a:endParaRPr sz="1000">
              <a:solidFill>
                <a:schemeClr val="accent1"/>
              </a:solidFill>
              <a:latin typeface="Comfortaa"/>
              <a:ea typeface="Comfortaa"/>
              <a:cs typeface="Comfortaa"/>
              <a:sym typeface="Comfortaa"/>
            </a:endParaRPr>
          </a:p>
          <a:p>
            <a:pPr marL="0" lvl="0" indent="0" algn="l" rtl="0">
              <a:spcBef>
                <a:spcPts val="0"/>
              </a:spcBef>
              <a:spcAft>
                <a:spcPts val="0"/>
              </a:spcAft>
              <a:buNone/>
            </a:pPr>
            <a:r>
              <a:rPr lang="tr" sz="1000">
                <a:solidFill>
                  <a:srgbClr val="000000"/>
                </a:solidFill>
                <a:latin typeface="Comfortaa"/>
                <a:ea typeface="Comfortaa"/>
                <a:cs typeface="Comfortaa"/>
                <a:sym typeface="Comfortaa"/>
              </a:rPr>
              <a:t>2şer kontenjan - </a:t>
            </a:r>
            <a:r>
              <a:rPr lang="tr" sz="1000">
                <a:solidFill>
                  <a:srgbClr val="000000"/>
                </a:solidFill>
                <a:highlight>
                  <a:srgbClr val="F9F9F9"/>
                </a:highlight>
                <a:latin typeface="Comfortaa"/>
                <a:ea typeface="Comfortaa"/>
                <a:cs typeface="Comfortaa"/>
                <a:sym typeface="Comfortaa"/>
              </a:rPr>
              <a:t>Latvian Academy of Sport Education – Letonya, </a:t>
            </a:r>
            <a:r>
              <a:rPr lang="tr" sz="1000">
                <a:solidFill>
                  <a:srgbClr val="000000"/>
                </a:solidFill>
                <a:highlight>
                  <a:srgbClr val="FFFFFF"/>
                </a:highlight>
                <a:latin typeface="Comfortaa"/>
                <a:ea typeface="Comfortaa"/>
                <a:cs typeface="Comfortaa"/>
                <a:sym typeface="Comfortaa"/>
              </a:rPr>
              <a:t>National Sports Academy Vassil Levski - Bulgaristan, Haaga Helia</a:t>
            </a:r>
            <a:r>
              <a:rPr lang="tr" sz="1000">
                <a:solidFill>
                  <a:srgbClr val="000000"/>
                </a:solidFill>
                <a:highlight>
                  <a:srgbClr val="F9F9F9"/>
                </a:highlight>
                <a:latin typeface="Comfortaa"/>
                <a:ea typeface="Comfortaa"/>
                <a:cs typeface="Comfortaa"/>
                <a:sym typeface="Comfortaa"/>
              </a:rPr>
              <a:t> University of Applied Sciences - Finlandiya</a:t>
            </a:r>
            <a:endParaRPr sz="1000">
              <a:solidFill>
                <a:srgbClr val="000000"/>
              </a:solidFill>
              <a:highlight>
                <a:srgbClr val="F9F9F9"/>
              </a:highlight>
              <a:latin typeface="Comfortaa"/>
              <a:ea typeface="Comfortaa"/>
              <a:cs typeface="Comfortaa"/>
              <a:sym typeface="Comfortaa"/>
            </a:endParaRPr>
          </a:p>
          <a:p>
            <a:pPr marL="0" lvl="0" indent="0" algn="l" rtl="0">
              <a:spcBef>
                <a:spcPts val="0"/>
              </a:spcBef>
              <a:spcAft>
                <a:spcPts val="0"/>
              </a:spcAft>
              <a:buNone/>
            </a:pPr>
            <a:r>
              <a:rPr lang="tr" sz="1000">
                <a:solidFill>
                  <a:schemeClr val="accent1"/>
                </a:solidFill>
                <a:latin typeface="Comfortaa"/>
                <a:ea typeface="Comfortaa"/>
                <a:cs typeface="Comfortaa"/>
                <a:sym typeface="Comfortaa"/>
              </a:rPr>
              <a:t>Hemşirelik: Toplam 4 kontenjan</a:t>
            </a:r>
            <a:r>
              <a:rPr lang="tr" sz="1000">
                <a:solidFill>
                  <a:srgbClr val="000000"/>
                </a:solidFill>
                <a:latin typeface="Comfortaa"/>
                <a:ea typeface="Comfortaa"/>
                <a:cs typeface="Comfortaa"/>
                <a:sym typeface="Comfortaa"/>
              </a:rPr>
              <a:t>; Instituto Politecnico de Portalegre - Portekiz</a:t>
            </a:r>
            <a:endParaRPr sz="1000">
              <a:solidFill>
                <a:srgbClr val="000000"/>
              </a:solidFill>
              <a:highlight>
                <a:srgbClr val="F9F9F9"/>
              </a:highlight>
              <a:latin typeface="Comfortaa"/>
              <a:ea typeface="Comfortaa"/>
              <a:cs typeface="Comfortaa"/>
              <a:sym typeface="Comfortaa"/>
            </a:endParaRPr>
          </a:p>
          <a:p>
            <a:pPr marL="0" lvl="0" indent="0" algn="l" rtl="0">
              <a:spcBef>
                <a:spcPts val="0"/>
              </a:spcBef>
              <a:spcAft>
                <a:spcPts val="0"/>
              </a:spcAft>
              <a:buNone/>
            </a:pPr>
            <a:r>
              <a:rPr lang="tr" sz="1000">
                <a:solidFill>
                  <a:schemeClr val="accent1"/>
                </a:solidFill>
                <a:latin typeface="Comfortaa"/>
                <a:ea typeface="Comfortaa"/>
                <a:cs typeface="Comfortaa"/>
                <a:sym typeface="Comfortaa"/>
              </a:rPr>
              <a:t>Çocuk gelişimi: Toplam 3 kontenjan</a:t>
            </a:r>
            <a:r>
              <a:rPr lang="tr" sz="1000">
                <a:solidFill>
                  <a:srgbClr val="000000"/>
                </a:solidFill>
                <a:latin typeface="Comfortaa"/>
                <a:ea typeface="Comfortaa"/>
                <a:cs typeface="Comfortaa"/>
                <a:sym typeface="Comfortaa"/>
              </a:rPr>
              <a:t>; University of Patras - Yunanistan</a:t>
            </a:r>
            <a:endParaRPr sz="1000">
              <a:solidFill>
                <a:srgbClr val="000000"/>
              </a:solidFill>
              <a:latin typeface="Comfortaa"/>
              <a:ea typeface="Comfortaa"/>
              <a:cs typeface="Comfortaa"/>
              <a:sym typeface="Comfortaa"/>
            </a:endParaRPr>
          </a:p>
          <a:p>
            <a:pPr marL="0" lvl="0" indent="0" algn="l" rtl="0">
              <a:lnSpc>
                <a:spcPct val="150000"/>
              </a:lnSpc>
              <a:spcBef>
                <a:spcPts val="0"/>
              </a:spcBef>
              <a:spcAft>
                <a:spcPts val="0"/>
              </a:spcAft>
              <a:buNone/>
            </a:pPr>
            <a:r>
              <a:rPr lang="tr" sz="1000">
                <a:solidFill>
                  <a:schemeClr val="accent1"/>
                </a:solidFill>
                <a:latin typeface="Comfortaa"/>
                <a:ea typeface="Comfortaa"/>
                <a:cs typeface="Comfortaa"/>
                <a:sym typeface="Comfortaa"/>
              </a:rPr>
              <a:t>Diş Hekimliği: Toplam 4 kontenjan</a:t>
            </a:r>
            <a:r>
              <a:rPr lang="tr" sz="1000">
                <a:solidFill>
                  <a:srgbClr val="000000"/>
                </a:solidFill>
                <a:latin typeface="Comfortaa"/>
                <a:ea typeface="Comfortaa"/>
                <a:cs typeface="Comfortaa"/>
                <a:sym typeface="Comfortaa"/>
              </a:rPr>
              <a:t>; Apollonia din Laşi Üniversitesi - Romanya</a:t>
            </a:r>
            <a:endParaRPr sz="1000">
              <a:solidFill>
                <a:srgbClr val="000000"/>
              </a:solidFill>
              <a:latin typeface="Comfortaa"/>
              <a:ea typeface="Comfortaa"/>
              <a:cs typeface="Comfortaa"/>
              <a:sym typeface="Comfortaa"/>
            </a:endParaRPr>
          </a:p>
          <a:p>
            <a:pPr marL="0" lvl="0" indent="0" algn="l" rtl="0">
              <a:lnSpc>
                <a:spcPct val="100000"/>
              </a:lnSpc>
              <a:spcBef>
                <a:spcPts val="0"/>
              </a:spcBef>
              <a:spcAft>
                <a:spcPts val="0"/>
              </a:spcAft>
              <a:buNone/>
            </a:pPr>
            <a:r>
              <a:rPr lang="tr" sz="1100" b="1">
                <a:solidFill>
                  <a:schemeClr val="accent1"/>
                </a:solidFill>
                <a:latin typeface="Comfortaa"/>
                <a:ea typeface="Comfortaa"/>
                <a:cs typeface="Comfortaa"/>
                <a:sym typeface="Comfortaa"/>
              </a:rPr>
              <a:t>1.09.2020 itibariyle; Toplam 29 akademik personel kontenjanımız ve 2022 Mayıs sonuna kadar geçerli olan, </a:t>
            </a:r>
            <a:r>
              <a:rPr lang="tr" sz="1100" b="1" u="sng">
                <a:solidFill>
                  <a:schemeClr val="accent1"/>
                </a:solidFill>
                <a:latin typeface="Comfortaa"/>
                <a:ea typeface="Comfortaa"/>
                <a:cs typeface="Comfortaa"/>
                <a:sym typeface="Comfortaa"/>
              </a:rPr>
              <a:t>Ulusal Ajans tarafından öngörülmüş</a:t>
            </a:r>
            <a:r>
              <a:rPr lang="tr" sz="1100" b="1">
                <a:solidFill>
                  <a:schemeClr val="accent1"/>
                </a:solidFill>
                <a:latin typeface="Comfortaa"/>
                <a:ea typeface="Comfortaa"/>
                <a:cs typeface="Comfortaa"/>
                <a:sym typeface="Comfortaa"/>
              </a:rPr>
              <a:t> toplam </a:t>
            </a:r>
            <a:r>
              <a:rPr lang="tr" sz="1100" b="1" u="sng">
                <a:solidFill>
                  <a:schemeClr val="accent1"/>
                </a:solidFill>
                <a:latin typeface="Comfortaa"/>
                <a:ea typeface="Comfortaa"/>
                <a:cs typeface="Comfortaa"/>
                <a:sym typeface="Comfortaa"/>
              </a:rPr>
              <a:t>4 akademik personel hibemiz bulunmaktadır.</a:t>
            </a:r>
            <a:r>
              <a:rPr lang="tr" sz="1100" b="1">
                <a:solidFill>
                  <a:schemeClr val="accent1"/>
                </a:solidFill>
                <a:latin typeface="Comfortaa"/>
                <a:ea typeface="Comfortaa"/>
                <a:cs typeface="Comfortaa"/>
                <a:sym typeface="Comfortaa"/>
              </a:rPr>
              <a:t> (4 akademik personel, birer hafta için; kişi başı ortalama 1300 Euro - seyahat ve konaklama- hibe).</a:t>
            </a:r>
            <a:endParaRPr sz="1100" b="1">
              <a:solidFill>
                <a:schemeClr val="accent1"/>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Seyahat mesafesi ve konaklama sürelerine göre; kişi başı hibe miktarı daha az olabilmektedir.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Bu durumda; daha az hibe ile, daha fazla personel hareketliliğe katılabilmektedir.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Öğrenci öğrenim ve staj hareketlilikleri hibe kalemlerinden ve/veya kurumsal hibemizden artan miktar olur ise; personel hibesi kalemine aktarılabilmektedir.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Birer hafta için kişi başı ortalama 1300 Euro hibe; Ulusal Ajans tarafından uygun görülen toplam 4 akademik personel kontenjanı ve toplam 5.200 Euro akademik personel ders verme hibesi gözetilerek hesaplanmıştır.</a:t>
            </a:r>
            <a:endParaRPr sz="900" b="1">
              <a:solidFill>
                <a:srgbClr val="000000"/>
              </a:solidFill>
              <a:latin typeface="Comfortaa"/>
              <a:ea typeface="Comfortaa"/>
              <a:cs typeface="Comfortaa"/>
              <a:sym typeface="Comfortaa"/>
            </a:endParaRPr>
          </a:p>
          <a:p>
            <a:pPr marL="0" lvl="0" indent="0" algn="l" rtl="0">
              <a:spcBef>
                <a:spcPts val="0"/>
              </a:spcBef>
              <a:spcAft>
                <a:spcPts val="0"/>
              </a:spcAft>
              <a:buNone/>
            </a:pPr>
            <a:endParaRPr sz="1300">
              <a:solidFill>
                <a:srgbClr val="000000"/>
              </a:solidFill>
            </a:endParaRPr>
          </a:p>
          <a:p>
            <a:pPr marL="0" lvl="0" indent="0" algn="l" rtl="0">
              <a:spcBef>
                <a:spcPts val="1600"/>
              </a:spcBef>
              <a:spcAft>
                <a:spcPts val="0"/>
              </a:spcAft>
              <a:buNone/>
            </a:pPr>
            <a:endParaRPr sz="1300">
              <a:solidFill>
                <a:srgbClr val="000000"/>
              </a:solidFill>
            </a:endParaRPr>
          </a:p>
          <a:p>
            <a:pPr marL="0" lvl="0" indent="0" algn="l" rtl="0">
              <a:spcBef>
                <a:spcPts val="1600"/>
              </a:spcBef>
              <a:spcAft>
                <a:spcPts val="0"/>
              </a:spcAft>
              <a:buNone/>
            </a:pPr>
            <a:endParaRPr sz="1300" b="1">
              <a:solidFill>
                <a:schemeClr val="accent1"/>
              </a:solidFill>
            </a:endParaRPr>
          </a:p>
          <a:p>
            <a:pPr marL="457200" lvl="0" indent="0" algn="l" rtl="0">
              <a:spcBef>
                <a:spcPts val="1600"/>
              </a:spcBef>
              <a:spcAft>
                <a:spcPts val="0"/>
              </a:spcAft>
              <a:buNone/>
            </a:pPr>
            <a:endParaRPr sz="1400">
              <a:solidFill>
                <a:srgbClr val="000000"/>
              </a:solidFill>
            </a:endParaRPr>
          </a:p>
          <a:p>
            <a:pPr marL="0" lvl="0" indent="0" algn="l" rtl="0">
              <a:spcBef>
                <a:spcPts val="1600"/>
              </a:spcBef>
              <a:spcAft>
                <a:spcPts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208075" y="1564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EĞİTİM ALMA - KONTENJANLAR</a:t>
            </a:r>
            <a:endParaRPr/>
          </a:p>
        </p:txBody>
      </p:sp>
      <p:sp>
        <p:nvSpPr>
          <p:cNvPr id="110" name="Google Shape;110;p20"/>
          <p:cNvSpPr txBox="1">
            <a:spLocks noGrp="1"/>
          </p:cNvSpPr>
          <p:nvPr>
            <p:ph type="body" idx="1"/>
          </p:nvPr>
        </p:nvSpPr>
        <p:spPr>
          <a:xfrm>
            <a:off x="166350" y="797100"/>
            <a:ext cx="8811300" cy="434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1300">
                <a:solidFill>
                  <a:schemeClr val="accent1"/>
                </a:solidFill>
                <a:latin typeface="Comfortaa"/>
                <a:ea typeface="Comfortaa"/>
                <a:cs typeface="Comfortaa"/>
                <a:sym typeface="Comfortaa"/>
              </a:rPr>
              <a:t>İdari Personel Eğitim Alma </a:t>
            </a:r>
            <a:r>
              <a:rPr lang="tr" sz="1100">
                <a:solidFill>
                  <a:srgbClr val="000000"/>
                </a:solidFill>
                <a:latin typeface="Comfortaa"/>
                <a:ea typeface="Comfortaa"/>
                <a:cs typeface="Comfortaa"/>
                <a:sym typeface="Comfortaa"/>
              </a:rPr>
              <a:t>Hareketliliği - </a:t>
            </a:r>
            <a:r>
              <a:rPr lang="tr" sz="1300">
                <a:solidFill>
                  <a:schemeClr val="accent1"/>
                </a:solidFill>
                <a:latin typeface="Comfortaa"/>
                <a:ea typeface="Comfortaa"/>
                <a:cs typeface="Comfortaa"/>
                <a:sym typeface="Comfortaa"/>
              </a:rPr>
              <a:t>1.09.2020 </a:t>
            </a:r>
            <a:r>
              <a:rPr lang="tr" sz="1100">
                <a:solidFill>
                  <a:srgbClr val="000000"/>
                </a:solidFill>
                <a:latin typeface="Comfortaa"/>
                <a:ea typeface="Comfortaa"/>
                <a:cs typeface="Comfortaa"/>
                <a:sym typeface="Comfortaa"/>
              </a:rPr>
              <a:t>itibariyle; </a:t>
            </a:r>
            <a:endParaRPr sz="1100">
              <a:solidFill>
                <a:srgbClr val="000000"/>
              </a:solidFill>
              <a:latin typeface="Comfortaa"/>
              <a:ea typeface="Comfortaa"/>
              <a:cs typeface="Comfortaa"/>
              <a:sym typeface="Comfortaa"/>
            </a:endParaRPr>
          </a:p>
          <a:p>
            <a:pPr marL="0" lvl="0" indent="0" algn="l" rtl="0">
              <a:lnSpc>
                <a:spcPct val="150000"/>
              </a:lnSpc>
              <a:spcBef>
                <a:spcPts val="0"/>
              </a:spcBef>
              <a:spcAft>
                <a:spcPts val="0"/>
              </a:spcAft>
              <a:buNone/>
            </a:pPr>
            <a:r>
              <a:rPr lang="tr" sz="1100">
                <a:solidFill>
                  <a:srgbClr val="000000"/>
                </a:solidFill>
                <a:latin typeface="Comfortaa"/>
                <a:ea typeface="Comfortaa"/>
                <a:cs typeface="Comfortaa"/>
                <a:sym typeface="Comfortaa"/>
              </a:rPr>
              <a:t>Bir akademik sene için giden faydalanıcı kontenjanları:</a:t>
            </a:r>
            <a:endParaRPr sz="1100">
              <a:solidFill>
                <a:srgbClr val="000000"/>
              </a:solidFill>
              <a:latin typeface="Comfortaa"/>
              <a:ea typeface="Comfortaa"/>
              <a:cs typeface="Comfortaa"/>
              <a:sym typeface="Comfortaa"/>
            </a:endParaRPr>
          </a:p>
          <a:p>
            <a:pPr marL="0" lvl="0" indent="0" algn="l" rtl="0">
              <a:lnSpc>
                <a:spcPct val="100000"/>
              </a:lnSpc>
              <a:spcBef>
                <a:spcPts val="0"/>
              </a:spcBef>
              <a:spcAft>
                <a:spcPts val="0"/>
              </a:spcAft>
              <a:buNone/>
            </a:pPr>
            <a:r>
              <a:rPr lang="tr" sz="1100">
                <a:solidFill>
                  <a:srgbClr val="000000"/>
                </a:solidFill>
                <a:latin typeface="Comfortaa"/>
                <a:ea typeface="Comfortaa"/>
                <a:cs typeface="Comfortaa"/>
                <a:sym typeface="Comfortaa"/>
              </a:rPr>
              <a:t>FH Bielefeld </a:t>
            </a:r>
            <a:r>
              <a:rPr lang="tr" sz="1100">
                <a:solidFill>
                  <a:schemeClr val="accent1"/>
                </a:solidFill>
                <a:latin typeface="Comfortaa"/>
                <a:ea typeface="Comfortaa"/>
                <a:cs typeface="Comfortaa"/>
                <a:sym typeface="Comfortaa"/>
              </a:rPr>
              <a:t>Almanya: </a:t>
            </a:r>
            <a:r>
              <a:rPr lang="tr" sz="1100">
                <a:solidFill>
                  <a:srgbClr val="000000"/>
                </a:solidFill>
                <a:latin typeface="Comfortaa"/>
                <a:ea typeface="Comfortaa"/>
                <a:cs typeface="Comfortaa"/>
                <a:sym typeface="Comfortaa"/>
              </a:rPr>
              <a:t>2 kişi</a:t>
            </a:r>
            <a:endParaRPr sz="1100">
              <a:solidFill>
                <a:srgbClr val="000000"/>
              </a:solidFill>
              <a:latin typeface="Comfortaa"/>
              <a:ea typeface="Comfortaa"/>
              <a:cs typeface="Comfortaa"/>
              <a:sym typeface="Comfortaa"/>
            </a:endParaRPr>
          </a:p>
          <a:p>
            <a:pPr marL="0" lvl="0" indent="0" algn="l" rtl="0">
              <a:lnSpc>
                <a:spcPct val="100000"/>
              </a:lnSpc>
              <a:spcBef>
                <a:spcPts val="0"/>
              </a:spcBef>
              <a:spcAft>
                <a:spcPts val="0"/>
              </a:spcAft>
              <a:buNone/>
            </a:pPr>
            <a:r>
              <a:rPr lang="tr" sz="1100">
                <a:solidFill>
                  <a:srgbClr val="000000"/>
                </a:solidFill>
                <a:latin typeface="Comfortaa"/>
                <a:ea typeface="Comfortaa"/>
                <a:cs typeface="Comfortaa"/>
                <a:sym typeface="Comfortaa"/>
              </a:rPr>
              <a:t>TH Köln </a:t>
            </a:r>
            <a:r>
              <a:rPr lang="tr" sz="1100">
                <a:solidFill>
                  <a:schemeClr val="accent1"/>
                </a:solidFill>
                <a:latin typeface="Comfortaa"/>
                <a:ea typeface="Comfortaa"/>
                <a:cs typeface="Comfortaa"/>
                <a:sym typeface="Comfortaa"/>
              </a:rPr>
              <a:t>Almanya: </a:t>
            </a:r>
            <a:r>
              <a:rPr lang="tr" sz="1100">
                <a:solidFill>
                  <a:srgbClr val="000000"/>
                </a:solidFill>
                <a:latin typeface="Comfortaa"/>
                <a:ea typeface="Comfortaa"/>
                <a:cs typeface="Comfortaa"/>
                <a:sym typeface="Comfortaa"/>
              </a:rPr>
              <a:t>2 kişi</a:t>
            </a:r>
            <a:endParaRPr sz="1100">
              <a:solidFill>
                <a:schemeClr val="accent1"/>
              </a:solidFill>
              <a:latin typeface="Comfortaa"/>
              <a:ea typeface="Comfortaa"/>
              <a:cs typeface="Comfortaa"/>
              <a:sym typeface="Comfortaa"/>
            </a:endParaRPr>
          </a:p>
          <a:p>
            <a:pPr marL="0" lvl="0" indent="0" algn="l" rtl="0">
              <a:lnSpc>
                <a:spcPct val="115000"/>
              </a:lnSpc>
              <a:spcBef>
                <a:spcPts val="0"/>
              </a:spcBef>
              <a:spcAft>
                <a:spcPts val="0"/>
              </a:spcAft>
              <a:buNone/>
            </a:pPr>
            <a:r>
              <a:rPr lang="tr" sz="1100">
                <a:solidFill>
                  <a:srgbClr val="000000"/>
                </a:solidFill>
                <a:latin typeface="Comfortaa"/>
                <a:ea typeface="Comfortaa"/>
                <a:cs typeface="Comfortaa"/>
                <a:sym typeface="Comfortaa"/>
              </a:rPr>
              <a:t>FOM Üniversitesi </a:t>
            </a:r>
            <a:r>
              <a:rPr lang="tr" sz="1100">
                <a:solidFill>
                  <a:schemeClr val="accent1"/>
                </a:solidFill>
                <a:latin typeface="Comfortaa"/>
                <a:ea typeface="Comfortaa"/>
                <a:cs typeface="Comfortaa"/>
                <a:sym typeface="Comfortaa"/>
              </a:rPr>
              <a:t>Almanya: </a:t>
            </a:r>
            <a:r>
              <a:rPr lang="tr" sz="1100">
                <a:solidFill>
                  <a:srgbClr val="000000"/>
                </a:solidFill>
                <a:latin typeface="Comfortaa"/>
                <a:ea typeface="Comfortaa"/>
                <a:cs typeface="Comfortaa"/>
                <a:sym typeface="Comfortaa"/>
              </a:rPr>
              <a:t>1 kişi</a:t>
            </a:r>
            <a:endParaRPr sz="1100">
              <a:solidFill>
                <a:schemeClr val="accent1"/>
              </a:solidFill>
              <a:latin typeface="Comfortaa"/>
              <a:ea typeface="Comfortaa"/>
              <a:cs typeface="Comfortaa"/>
              <a:sym typeface="Comfortaa"/>
            </a:endParaRPr>
          </a:p>
          <a:p>
            <a:pPr marL="0" lvl="0" indent="0" algn="l" rtl="0">
              <a:lnSpc>
                <a:spcPct val="115000"/>
              </a:lnSpc>
              <a:spcBef>
                <a:spcPts val="0"/>
              </a:spcBef>
              <a:spcAft>
                <a:spcPts val="0"/>
              </a:spcAft>
              <a:buNone/>
            </a:pPr>
            <a:r>
              <a:rPr lang="tr" sz="1100">
                <a:solidFill>
                  <a:srgbClr val="000000"/>
                </a:solidFill>
                <a:latin typeface="Comfortaa"/>
                <a:ea typeface="Comfortaa"/>
                <a:cs typeface="Comfortaa"/>
                <a:sym typeface="Comfortaa"/>
              </a:rPr>
              <a:t>Obuda Üniversitesi </a:t>
            </a:r>
            <a:r>
              <a:rPr lang="tr" sz="1100">
                <a:solidFill>
                  <a:schemeClr val="accent1"/>
                </a:solidFill>
                <a:latin typeface="Comfortaa"/>
                <a:ea typeface="Comfortaa"/>
                <a:cs typeface="Comfortaa"/>
                <a:sym typeface="Comfortaa"/>
              </a:rPr>
              <a:t>Macaristan: </a:t>
            </a:r>
            <a:r>
              <a:rPr lang="tr" sz="1100">
                <a:solidFill>
                  <a:srgbClr val="000000"/>
                </a:solidFill>
                <a:latin typeface="Comfortaa"/>
                <a:ea typeface="Comfortaa"/>
                <a:cs typeface="Comfortaa"/>
                <a:sym typeface="Comfortaa"/>
              </a:rPr>
              <a:t>2 kişi</a:t>
            </a:r>
            <a:endParaRPr sz="1100">
              <a:solidFill>
                <a:schemeClr val="accent1"/>
              </a:solidFill>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highlight>
                  <a:srgbClr val="F9F9F9"/>
                </a:highlight>
                <a:latin typeface="Comfortaa"/>
                <a:ea typeface="Comfortaa"/>
                <a:cs typeface="Comfortaa"/>
                <a:sym typeface="Comfortaa"/>
              </a:rPr>
              <a:t>Latvian Academy of Sport Education – </a:t>
            </a:r>
            <a:r>
              <a:rPr lang="tr" sz="1100">
                <a:solidFill>
                  <a:schemeClr val="accent1"/>
                </a:solidFill>
                <a:highlight>
                  <a:srgbClr val="F9F9F9"/>
                </a:highlight>
                <a:latin typeface="Comfortaa"/>
                <a:ea typeface="Comfortaa"/>
                <a:cs typeface="Comfortaa"/>
                <a:sym typeface="Comfortaa"/>
              </a:rPr>
              <a:t>Letonya: </a:t>
            </a:r>
            <a:r>
              <a:rPr lang="tr" sz="1100">
                <a:solidFill>
                  <a:srgbClr val="000000"/>
                </a:solidFill>
                <a:latin typeface="Comfortaa"/>
                <a:ea typeface="Comfortaa"/>
                <a:cs typeface="Comfortaa"/>
                <a:sym typeface="Comfortaa"/>
              </a:rPr>
              <a:t>1 kişi</a:t>
            </a:r>
            <a:endParaRPr sz="1100">
              <a:solidFill>
                <a:schemeClr val="accent1"/>
              </a:solidFill>
              <a:highlight>
                <a:srgbClr val="F9F9F9"/>
              </a:highlight>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highlight>
                  <a:srgbClr val="FFFFFF"/>
                </a:highlight>
                <a:latin typeface="Comfortaa"/>
                <a:ea typeface="Comfortaa"/>
                <a:cs typeface="Comfortaa"/>
                <a:sym typeface="Comfortaa"/>
              </a:rPr>
              <a:t>National Sports Academy Vassil Levski - </a:t>
            </a:r>
            <a:r>
              <a:rPr lang="tr" sz="1100">
                <a:solidFill>
                  <a:schemeClr val="accent1"/>
                </a:solidFill>
                <a:highlight>
                  <a:srgbClr val="FFFFFF"/>
                </a:highlight>
                <a:latin typeface="Comfortaa"/>
                <a:ea typeface="Comfortaa"/>
                <a:cs typeface="Comfortaa"/>
                <a:sym typeface="Comfortaa"/>
              </a:rPr>
              <a:t>Bulgaristan: </a:t>
            </a:r>
            <a:r>
              <a:rPr lang="tr" sz="1100">
                <a:solidFill>
                  <a:srgbClr val="000000"/>
                </a:solidFill>
                <a:latin typeface="Comfortaa"/>
                <a:ea typeface="Comfortaa"/>
                <a:cs typeface="Comfortaa"/>
                <a:sym typeface="Comfortaa"/>
              </a:rPr>
              <a:t>2 kişi</a:t>
            </a:r>
            <a:endParaRPr sz="1100">
              <a:solidFill>
                <a:schemeClr val="accent1"/>
              </a:solidFill>
              <a:highlight>
                <a:srgbClr val="FFFFFF"/>
              </a:highlight>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highlight>
                  <a:srgbClr val="FFFFFF"/>
                </a:highlight>
                <a:latin typeface="Comfortaa"/>
                <a:ea typeface="Comfortaa"/>
                <a:cs typeface="Comfortaa"/>
                <a:sym typeface="Comfortaa"/>
              </a:rPr>
              <a:t>Haaga Helia</a:t>
            </a:r>
            <a:r>
              <a:rPr lang="tr" sz="1100">
                <a:solidFill>
                  <a:srgbClr val="000000"/>
                </a:solidFill>
                <a:highlight>
                  <a:srgbClr val="F9F9F9"/>
                </a:highlight>
                <a:latin typeface="Comfortaa"/>
                <a:ea typeface="Comfortaa"/>
                <a:cs typeface="Comfortaa"/>
                <a:sym typeface="Comfortaa"/>
              </a:rPr>
              <a:t> University of Applied Sciences - </a:t>
            </a:r>
            <a:r>
              <a:rPr lang="tr" sz="1100">
                <a:solidFill>
                  <a:schemeClr val="accent1"/>
                </a:solidFill>
                <a:highlight>
                  <a:srgbClr val="F9F9F9"/>
                </a:highlight>
                <a:latin typeface="Comfortaa"/>
                <a:ea typeface="Comfortaa"/>
                <a:cs typeface="Comfortaa"/>
                <a:sym typeface="Comfortaa"/>
              </a:rPr>
              <a:t>Finlandiya: </a:t>
            </a:r>
            <a:r>
              <a:rPr lang="tr" sz="1100">
                <a:solidFill>
                  <a:srgbClr val="000000"/>
                </a:solidFill>
                <a:latin typeface="Comfortaa"/>
                <a:ea typeface="Comfortaa"/>
                <a:cs typeface="Comfortaa"/>
                <a:sym typeface="Comfortaa"/>
              </a:rPr>
              <a:t>2 kişi</a:t>
            </a:r>
            <a:endParaRPr sz="1100">
              <a:solidFill>
                <a:schemeClr val="accent1"/>
              </a:solidFill>
              <a:highlight>
                <a:srgbClr val="F9F9F9"/>
              </a:highlight>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latin typeface="Comfortaa"/>
                <a:ea typeface="Comfortaa"/>
                <a:cs typeface="Comfortaa"/>
                <a:sym typeface="Comfortaa"/>
              </a:rPr>
              <a:t>Instituto Politecnico de Portalegre - </a:t>
            </a:r>
            <a:r>
              <a:rPr lang="tr" sz="1100">
                <a:solidFill>
                  <a:schemeClr val="accent1"/>
                </a:solidFill>
                <a:latin typeface="Comfortaa"/>
                <a:ea typeface="Comfortaa"/>
                <a:cs typeface="Comfortaa"/>
                <a:sym typeface="Comfortaa"/>
              </a:rPr>
              <a:t>Portekiz: </a:t>
            </a:r>
            <a:r>
              <a:rPr lang="tr" sz="1100">
                <a:solidFill>
                  <a:srgbClr val="000000"/>
                </a:solidFill>
                <a:latin typeface="Comfortaa"/>
                <a:ea typeface="Comfortaa"/>
                <a:cs typeface="Comfortaa"/>
                <a:sym typeface="Comfortaa"/>
              </a:rPr>
              <a:t>2 kişi</a:t>
            </a:r>
            <a:endParaRPr sz="1100">
              <a:solidFill>
                <a:schemeClr val="accent1"/>
              </a:solidFill>
              <a:highlight>
                <a:srgbClr val="F9F9F9"/>
              </a:highlight>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latin typeface="Comfortaa"/>
                <a:ea typeface="Comfortaa"/>
                <a:cs typeface="Comfortaa"/>
                <a:sym typeface="Comfortaa"/>
              </a:rPr>
              <a:t>University of Patras - </a:t>
            </a:r>
            <a:r>
              <a:rPr lang="tr" sz="1100">
                <a:solidFill>
                  <a:schemeClr val="accent1"/>
                </a:solidFill>
                <a:latin typeface="Comfortaa"/>
                <a:ea typeface="Comfortaa"/>
                <a:cs typeface="Comfortaa"/>
                <a:sym typeface="Comfortaa"/>
              </a:rPr>
              <a:t>Yunanistan: </a:t>
            </a:r>
            <a:r>
              <a:rPr lang="tr" sz="1100">
                <a:solidFill>
                  <a:srgbClr val="000000"/>
                </a:solidFill>
                <a:latin typeface="Comfortaa"/>
                <a:ea typeface="Comfortaa"/>
                <a:cs typeface="Comfortaa"/>
                <a:sym typeface="Comfortaa"/>
              </a:rPr>
              <a:t>2 kişi</a:t>
            </a:r>
            <a:endParaRPr sz="1100">
              <a:solidFill>
                <a:schemeClr val="accent1"/>
              </a:solidFill>
              <a:latin typeface="Comfortaa"/>
              <a:ea typeface="Comfortaa"/>
              <a:cs typeface="Comfortaa"/>
              <a:sym typeface="Comfortaa"/>
            </a:endParaRPr>
          </a:p>
          <a:p>
            <a:pPr marL="0" lvl="0" indent="0" algn="l" rtl="0">
              <a:spcBef>
                <a:spcPts val="0"/>
              </a:spcBef>
              <a:spcAft>
                <a:spcPts val="0"/>
              </a:spcAft>
              <a:buNone/>
            </a:pPr>
            <a:r>
              <a:rPr lang="tr" sz="1100">
                <a:solidFill>
                  <a:srgbClr val="000000"/>
                </a:solidFill>
                <a:latin typeface="Comfortaa"/>
                <a:ea typeface="Comfortaa"/>
                <a:cs typeface="Comfortaa"/>
                <a:sym typeface="Comfortaa"/>
              </a:rPr>
              <a:t>Apollonia din Laşi Üniversitesi - </a:t>
            </a:r>
            <a:r>
              <a:rPr lang="tr" sz="1100">
                <a:solidFill>
                  <a:schemeClr val="accent1"/>
                </a:solidFill>
                <a:latin typeface="Comfortaa"/>
                <a:ea typeface="Comfortaa"/>
                <a:cs typeface="Comfortaa"/>
                <a:sym typeface="Comfortaa"/>
              </a:rPr>
              <a:t>Romanya: </a:t>
            </a:r>
            <a:r>
              <a:rPr lang="tr" sz="1100">
                <a:solidFill>
                  <a:srgbClr val="000000"/>
                </a:solidFill>
                <a:latin typeface="Comfortaa"/>
                <a:ea typeface="Comfortaa"/>
                <a:cs typeface="Comfortaa"/>
                <a:sym typeface="Comfortaa"/>
              </a:rPr>
              <a:t>4 kişi</a:t>
            </a:r>
            <a:endParaRPr sz="1100">
              <a:solidFill>
                <a:srgbClr val="000000"/>
              </a:solidFill>
              <a:latin typeface="Comfortaa"/>
              <a:ea typeface="Comfortaa"/>
              <a:cs typeface="Comfortaa"/>
              <a:sym typeface="Comfortaa"/>
            </a:endParaRPr>
          </a:p>
          <a:p>
            <a:pPr marL="0" lvl="0" indent="0" algn="l" rtl="0">
              <a:spcBef>
                <a:spcPts val="0"/>
              </a:spcBef>
              <a:spcAft>
                <a:spcPts val="0"/>
              </a:spcAft>
              <a:buNone/>
            </a:pPr>
            <a:endParaRPr sz="1100">
              <a:solidFill>
                <a:srgbClr val="000000"/>
              </a:solidFill>
              <a:latin typeface="Comfortaa"/>
              <a:ea typeface="Comfortaa"/>
              <a:cs typeface="Comfortaa"/>
              <a:sym typeface="Comfortaa"/>
            </a:endParaRPr>
          </a:p>
          <a:p>
            <a:pPr marL="0" lvl="0" indent="0" algn="l" rtl="0">
              <a:spcBef>
                <a:spcPts val="0"/>
              </a:spcBef>
              <a:spcAft>
                <a:spcPts val="0"/>
              </a:spcAft>
              <a:buNone/>
            </a:pPr>
            <a:r>
              <a:rPr lang="tr" sz="1100" b="1">
                <a:solidFill>
                  <a:schemeClr val="accent1"/>
                </a:solidFill>
                <a:latin typeface="Comfortaa"/>
                <a:ea typeface="Comfortaa"/>
                <a:cs typeface="Comfortaa"/>
                <a:sym typeface="Comfortaa"/>
              </a:rPr>
              <a:t>1.09.2020 itibariyle; Toplam 20 idari personel kontenjanımız ve 2022 Mayıs sonuna kadar geçerli olan, </a:t>
            </a:r>
            <a:r>
              <a:rPr lang="tr" sz="1100" b="1" u="sng">
                <a:solidFill>
                  <a:schemeClr val="accent1"/>
                </a:solidFill>
                <a:latin typeface="Comfortaa"/>
                <a:ea typeface="Comfortaa"/>
                <a:cs typeface="Comfortaa"/>
                <a:sym typeface="Comfortaa"/>
              </a:rPr>
              <a:t>Ulusal Ajans tarafından öngörülmüş</a:t>
            </a:r>
            <a:r>
              <a:rPr lang="tr" sz="1100" b="1">
                <a:solidFill>
                  <a:schemeClr val="accent1"/>
                </a:solidFill>
                <a:latin typeface="Comfortaa"/>
                <a:ea typeface="Comfortaa"/>
                <a:cs typeface="Comfortaa"/>
                <a:sym typeface="Comfortaa"/>
              </a:rPr>
              <a:t> toplam </a:t>
            </a:r>
            <a:r>
              <a:rPr lang="tr" sz="1100" b="1" u="sng">
                <a:solidFill>
                  <a:schemeClr val="accent1"/>
                </a:solidFill>
                <a:latin typeface="Comfortaa"/>
                <a:ea typeface="Comfortaa"/>
                <a:cs typeface="Comfortaa"/>
                <a:sym typeface="Comfortaa"/>
              </a:rPr>
              <a:t>5 idari personel hibemiz bulunmaktadır</a:t>
            </a:r>
            <a:r>
              <a:rPr lang="tr" sz="1100" b="1">
                <a:solidFill>
                  <a:schemeClr val="accent1"/>
                </a:solidFill>
                <a:latin typeface="Comfortaa"/>
                <a:ea typeface="Comfortaa"/>
                <a:cs typeface="Comfortaa"/>
                <a:sym typeface="Comfortaa"/>
              </a:rPr>
              <a:t> (5 idari personel, birer hafta için; kişi başı ortalama 1070 Euro - seyahat ve konaklama- hibe).</a:t>
            </a:r>
            <a:endParaRPr sz="1100" b="1">
              <a:solidFill>
                <a:schemeClr val="accent1"/>
              </a:solidFill>
              <a:latin typeface="Comfortaa"/>
              <a:ea typeface="Comfortaa"/>
              <a:cs typeface="Comfortaa"/>
              <a:sym typeface="Comfortaa"/>
            </a:endParaRPr>
          </a:p>
          <a:p>
            <a:pPr marL="0" lvl="0" indent="0" algn="l" rtl="0">
              <a:spcBef>
                <a:spcPts val="0"/>
              </a:spcBef>
              <a:spcAft>
                <a:spcPts val="0"/>
              </a:spcAft>
              <a:buNone/>
            </a:pPr>
            <a:endParaRPr sz="1100" b="1">
              <a:solidFill>
                <a:schemeClr val="accent1"/>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Seyahat mesafesi ve konaklama sürelerine göre; kişi başı hibe miktarı daha az olabilmektedir.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Bu durumda; daha az hibe ile, daha fazla personel hareketliliğe katılabilmektedir.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Öğrenci öğrenim ve staj hareketlilikleri hibe kalemlerinden ve/veya kurumsal hibemizden artan miktar olur ise; personel hibesi kalemine aktarılabilmektedir.</a:t>
            </a:r>
            <a:endParaRPr sz="900" b="1">
              <a:solidFill>
                <a:srgbClr val="000000"/>
              </a:solidFill>
              <a:latin typeface="Comfortaa"/>
              <a:ea typeface="Comfortaa"/>
              <a:cs typeface="Comfortaa"/>
              <a:sym typeface="Comfortaa"/>
            </a:endParaRPr>
          </a:p>
          <a:p>
            <a:pPr marL="457200" lvl="0" indent="-285750" algn="l" rtl="0">
              <a:lnSpc>
                <a:spcPct val="100000"/>
              </a:lnSpc>
              <a:spcBef>
                <a:spcPts val="0"/>
              </a:spcBef>
              <a:spcAft>
                <a:spcPts val="0"/>
              </a:spcAft>
              <a:buClr>
                <a:srgbClr val="000000"/>
              </a:buClr>
              <a:buSzPts val="900"/>
              <a:buFont typeface="Comfortaa"/>
              <a:buChar char="●"/>
            </a:pPr>
            <a:r>
              <a:rPr lang="tr" sz="900" b="1">
                <a:solidFill>
                  <a:srgbClr val="000000"/>
                </a:solidFill>
                <a:latin typeface="Comfortaa"/>
                <a:ea typeface="Comfortaa"/>
                <a:cs typeface="Comfortaa"/>
                <a:sym typeface="Comfortaa"/>
              </a:rPr>
              <a:t>Birer hafta için kişi başı ortalama 1070 Euro hibe; Ulusal Ajans tarafından uygun görülen toplam 5 idari personel kontenjanı ve toplam 5.350 Euro idari personel eğitim alma hibesi gözetilerek hesaplanmıştır.</a:t>
            </a:r>
            <a:endParaRPr sz="900" b="1">
              <a:solidFill>
                <a:srgbClr val="000000"/>
              </a:solidFill>
              <a:latin typeface="Comfortaa"/>
              <a:ea typeface="Comfortaa"/>
              <a:cs typeface="Comfortaa"/>
              <a:sym typeface="Comfortaa"/>
            </a:endParaRPr>
          </a:p>
          <a:p>
            <a:pPr marL="0" lvl="0" indent="0" algn="l" rtl="0">
              <a:spcBef>
                <a:spcPts val="0"/>
              </a:spcBef>
              <a:spcAft>
                <a:spcPts val="0"/>
              </a:spcAft>
              <a:buNone/>
            </a:pPr>
            <a:endParaRPr sz="1300">
              <a:solidFill>
                <a:srgbClr val="000000"/>
              </a:solidFill>
            </a:endParaRPr>
          </a:p>
          <a:p>
            <a:pPr marL="0" lvl="0" indent="0" algn="l" rtl="0">
              <a:spcBef>
                <a:spcPts val="1600"/>
              </a:spcBef>
              <a:spcAft>
                <a:spcPts val="0"/>
              </a:spcAft>
              <a:buNone/>
            </a:pPr>
            <a:endParaRPr sz="1300">
              <a:solidFill>
                <a:srgbClr val="000000"/>
              </a:solidFill>
            </a:endParaRPr>
          </a:p>
          <a:p>
            <a:pPr marL="0" lvl="0" indent="0" algn="l" rtl="0">
              <a:spcBef>
                <a:spcPts val="1600"/>
              </a:spcBef>
              <a:spcAft>
                <a:spcPts val="0"/>
              </a:spcAft>
              <a:buNone/>
            </a:pPr>
            <a:endParaRPr sz="1300" b="1">
              <a:solidFill>
                <a:schemeClr val="accent1"/>
              </a:solidFill>
            </a:endParaRPr>
          </a:p>
          <a:p>
            <a:pPr marL="457200" lvl="0" indent="0" algn="l" rtl="0">
              <a:spcBef>
                <a:spcPts val="1600"/>
              </a:spcBef>
              <a:spcAft>
                <a:spcPts val="0"/>
              </a:spcAft>
              <a:buNone/>
            </a:pPr>
            <a:endParaRPr sz="1400">
              <a:solidFill>
                <a:srgbClr val="000000"/>
              </a:solidFill>
            </a:endParaRPr>
          </a:p>
          <a:p>
            <a:pPr marL="0" lvl="0" indent="0" algn="l" rtl="0">
              <a:spcBef>
                <a:spcPts val="1600"/>
              </a:spcBef>
              <a:spcAft>
                <a:spcPts val="0"/>
              </a:spcAft>
              <a:buNone/>
            </a:pPr>
            <a:endParaRPr sz="1300">
              <a:solidFill>
                <a:srgbClr val="000000"/>
              </a:solidFill>
            </a:endParaRPr>
          </a:p>
          <a:p>
            <a:pPr marL="0" lvl="0" indent="0" algn="l" rtl="0">
              <a:spcBef>
                <a:spcPts val="1600"/>
              </a:spcBef>
              <a:spcAft>
                <a:spcPts val="1600"/>
              </a:spcAft>
              <a:buNone/>
            </a:pPr>
            <a:endParaRPr sz="1300" i="1">
              <a:solidFill>
                <a:srgbClr val="FF99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a:t>Ek Bilgi</a:t>
            </a:r>
            <a:endParaRPr/>
          </a:p>
        </p:txBody>
      </p:sp>
      <p:sp>
        <p:nvSpPr>
          <p:cNvPr id="116" name="Google Shape;116;p21"/>
          <p:cNvSpPr txBox="1">
            <a:spLocks noGrp="1"/>
          </p:cNvSpPr>
          <p:nvPr>
            <p:ph type="body" idx="1"/>
          </p:nvPr>
        </p:nvSpPr>
        <p:spPr>
          <a:xfrm>
            <a:off x="311700" y="1266325"/>
            <a:ext cx="8520600" cy="364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 sz="900">
                <a:solidFill>
                  <a:srgbClr val="000000"/>
                </a:solidFill>
                <a:latin typeface="Comfortaa"/>
                <a:ea typeface="Comfortaa"/>
                <a:cs typeface="Comfortaa"/>
                <a:sym typeface="Comfortaa"/>
              </a:rPr>
              <a:t>1 Haziran 2020 - 31 Mayıs 2022 arası geçerli olan; hak edilmiş toplam hibemiz 47.500 Euro olup; Türkiye Ulusal Ajansı tarafından öngörülen hareketlilik kalemleri aşağıdaki gibidir:</a:t>
            </a:r>
            <a:endParaRPr sz="900">
              <a:solidFill>
                <a:srgbClr val="000000"/>
              </a:solidFill>
              <a:latin typeface="Comfortaa"/>
              <a:ea typeface="Comfortaa"/>
              <a:cs typeface="Comfortaa"/>
              <a:sym typeface="Comfortaa"/>
            </a:endParaRPr>
          </a:p>
          <a:p>
            <a:pPr marL="685800" lvl="0" indent="-228600" algn="l" rtl="0">
              <a:spcBef>
                <a:spcPts val="1600"/>
              </a:spcBef>
              <a:spcAft>
                <a:spcPts val="0"/>
              </a:spcAft>
              <a:buNone/>
            </a:pPr>
            <a:r>
              <a:rPr lang="tr" sz="900">
                <a:solidFill>
                  <a:srgbClr val="000000"/>
                </a:solidFill>
                <a:latin typeface="Comfortaa"/>
                <a:ea typeface="Comfortaa"/>
                <a:cs typeface="Comfortaa"/>
                <a:sym typeface="Comfortaa"/>
              </a:rPr>
              <a:t>·         Öğrenci Öğrenim Hareketliliği için: 16.750 Euro (Yaklaşık 9 öğrenci, kişi başına 5er ay için ortalama 1.800er Euro hibe)</a:t>
            </a:r>
            <a:endParaRPr sz="900">
              <a:solidFill>
                <a:srgbClr val="000000"/>
              </a:solidFill>
              <a:latin typeface="Comfortaa"/>
              <a:ea typeface="Comfortaa"/>
              <a:cs typeface="Comfortaa"/>
              <a:sym typeface="Comfortaa"/>
            </a:endParaRPr>
          </a:p>
          <a:p>
            <a:pPr marL="685800" lvl="0" indent="-228600" algn="l" rtl="0">
              <a:spcBef>
                <a:spcPts val="1200"/>
              </a:spcBef>
              <a:spcAft>
                <a:spcPts val="0"/>
              </a:spcAft>
              <a:buNone/>
            </a:pPr>
            <a:r>
              <a:rPr lang="tr" sz="900">
                <a:solidFill>
                  <a:srgbClr val="000000"/>
                </a:solidFill>
                <a:latin typeface="Comfortaa"/>
                <a:ea typeface="Comfortaa"/>
                <a:cs typeface="Comfortaa"/>
                <a:sym typeface="Comfortaa"/>
              </a:rPr>
              <a:t>·         Öğrenci Staj Hareketliliği için: 11.450 Euro (Yaklaşık 7 öğrenci, kişi başına 3er ay için ortalama 1600ar Euro hibe)</a:t>
            </a:r>
            <a:endParaRPr sz="900">
              <a:solidFill>
                <a:srgbClr val="000000"/>
              </a:solidFill>
              <a:latin typeface="Comfortaa"/>
              <a:ea typeface="Comfortaa"/>
              <a:cs typeface="Comfortaa"/>
              <a:sym typeface="Comfortaa"/>
            </a:endParaRPr>
          </a:p>
          <a:p>
            <a:pPr marL="685800" lvl="0" indent="-228600" algn="l" rtl="0">
              <a:spcBef>
                <a:spcPts val="1200"/>
              </a:spcBef>
              <a:spcAft>
                <a:spcPts val="0"/>
              </a:spcAft>
              <a:buNone/>
            </a:pPr>
            <a:r>
              <a:rPr lang="tr" sz="900">
                <a:solidFill>
                  <a:srgbClr val="000000"/>
                </a:solidFill>
                <a:latin typeface="Comfortaa"/>
                <a:ea typeface="Comfortaa"/>
                <a:cs typeface="Comfortaa"/>
                <a:sym typeface="Comfortaa"/>
              </a:rPr>
              <a:t>·         Akademik Personel Ders Verme Hareketliliği için: 5.200 Euro (Yaklaşık 4 akademisyen – birer hafta, kişi başı ortalama 1300er Euro hibe)</a:t>
            </a:r>
            <a:endParaRPr sz="900">
              <a:solidFill>
                <a:srgbClr val="000000"/>
              </a:solidFill>
              <a:latin typeface="Comfortaa"/>
              <a:ea typeface="Comfortaa"/>
              <a:cs typeface="Comfortaa"/>
              <a:sym typeface="Comfortaa"/>
            </a:endParaRPr>
          </a:p>
          <a:p>
            <a:pPr marL="685800" lvl="0" indent="-228600" algn="l" rtl="0">
              <a:spcBef>
                <a:spcPts val="1200"/>
              </a:spcBef>
              <a:spcAft>
                <a:spcPts val="0"/>
              </a:spcAft>
              <a:buNone/>
            </a:pPr>
            <a:r>
              <a:rPr lang="tr" sz="900">
                <a:solidFill>
                  <a:srgbClr val="000000"/>
                </a:solidFill>
                <a:latin typeface="Comfortaa"/>
                <a:ea typeface="Comfortaa"/>
                <a:cs typeface="Comfortaa"/>
                <a:sym typeface="Comfortaa"/>
              </a:rPr>
              <a:t>·         İdari Personel Eğitim Alma Hareketliliği için: 5.350 Euro (Yaklaşık 5 idari personel – birer hafta, kişi başı ortalama 1070er Euro hibe)</a:t>
            </a:r>
            <a:endParaRPr sz="900">
              <a:solidFill>
                <a:srgbClr val="000000"/>
              </a:solidFill>
              <a:latin typeface="Comfortaa"/>
              <a:ea typeface="Comfortaa"/>
              <a:cs typeface="Comfortaa"/>
              <a:sym typeface="Comfortaa"/>
            </a:endParaRPr>
          </a:p>
          <a:p>
            <a:pPr marL="685800" lvl="0" indent="-228600" algn="l" rtl="0">
              <a:spcBef>
                <a:spcPts val="1200"/>
              </a:spcBef>
              <a:spcAft>
                <a:spcPts val="0"/>
              </a:spcAft>
              <a:buNone/>
            </a:pPr>
            <a:r>
              <a:rPr lang="tr" sz="900">
                <a:solidFill>
                  <a:srgbClr val="000000"/>
                </a:solidFill>
                <a:latin typeface="Comfortaa"/>
                <a:ea typeface="Comfortaa"/>
                <a:cs typeface="Comfortaa"/>
                <a:sym typeface="Comfortaa"/>
              </a:rPr>
              <a:t>·         Kurumsal Hibe (Öngörülen hareketlilik için hibe verilen kişi başına 350 Euro olarak hesaplanan; Erasmus+ ofisinin, konferanslara katılım ve seyahat harcamaları, dil geliştirme politikaları, ofis ekipmanı ve teknolojik altyapı gereksinimleri gibi; Programın işleyişine dair kendi harcamaları için kullanabileceği bir hibe): 8.750 Euro (Toplam 25 kişi (9+7 = 16 öğrenci ve 4+5=9 personel) için* 350 Euro şeklinde hesaplanmış)</a:t>
            </a:r>
            <a:endParaRPr sz="900">
              <a:solidFill>
                <a:srgbClr val="000000"/>
              </a:solidFill>
              <a:latin typeface="Comfortaa"/>
              <a:ea typeface="Comfortaa"/>
              <a:cs typeface="Comfortaa"/>
              <a:sym typeface="Comfortaa"/>
            </a:endParaRPr>
          </a:p>
          <a:p>
            <a:pPr marL="457200" lvl="0" indent="0" algn="l" rtl="0">
              <a:spcBef>
                <a:spcPts val="1200"/>
              </a:spcBef>
              <a:spcAft>
                <a:spcPts val="0"/>
              </a:spcAft>
              <a:buNone/>
            </a:pPr>
            <a:r>
              <a:rPr lang="tr" sz="900">
                <a:solidFill>
                  <a:srgbClr val="000000"/>
                </a:solidFill>
                <a:latin typeface="Comfortaa"/>
                <a:ea typeface="Comfortaa"/>
                <a:cs typeface="Comfortaa"/>
                <a:sym typeface="Comfortaa"/>
              </a:rPr>
              <a:t>30 Ocak 2020 tarihine kadar; kurumsal Euro hesabımıza uygun görülmüş 47.500 Euro hibenin, %80’i olan 38.000 Euro’luk kısmının yatırılması beklenmekte olup; 15 Nisan 2021 tarihine kadar sözkonusu 38.000 Euro’nun %70’lik kısmının harcanabilmesi durumunda; kalan %20’lik bakiyemiz olan 9.500 Euro’luk miktarı da talep edebilme ve 2022 Mayıs sonuna kadar kullanabilme şansımız olacaktır.</a:t>
            </a:r>
            <a:endParaRPr sz="900">
              <a:solidFill>
                <a:srgbClr val="000000"/>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3860</Words>
  <Application>Microsoft Office PowerPoint</Application>
  <PresentationFormat>On-screen Show (16:9)</PresentationFormat>
  <Paragraphs>240</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Open Sans</vt:lpstr>
      <vt:lpstr>Lobster</vt:lpstr>
      <vt:lpstr>PT Sans Narrow</vt:lpstr>
      <vt:lpstr>Comfortaa</vt:lpstr>
      <vt:lpstr>Arial</vt:lpstr>
      <vt:lpstr>Tropic</vt:lpstr>
      <vt:lpstr>Erasmus+ Programı ve</vt:lpstr>
      <vt:lpstr>Toplantı Programı</vt:lpstr>
      <vt:lpstr>Erasmus+ Programı Nedir?</vt:lpstr>
      <vt:lpstr>Ek bilgi: Katılımcı Ülkeler</vt:lpstr>
      <vt:lpstr>PERSONEL hareketliliği (KA103) nedir?</vt:lpstr>
      <vt:lpstr>PERSONEL hareketliliği (KA103) devam...</vt:lpstr>
      <vt:lpstr>DERS VERME - KONTENJANLAR</vt:lpstr>
      <vt:lpstr>EĞİTİM ALMA - KONTENJANLAR</vt:lpstr>
      <vt:lpstr>Ek Bilgi</vt:lpstr>
      <vt:lpstr>HİBE MİKTARLARI - GÜNLÜK HİBE</vt:lpstr>
      <vt:lpstr>HİBE MİKTARLARI - SEYAHAT GİDERLERİ</vt:lpstr>
      <vt:lpstr>Hibe 1</vt:lpstr>
      <vt:lpstr>Hibe 2</vt:lpstr>
      <vt:lpstr>Hibe 3</vt:lpstr>
      <vt:lpstr>ÖZEL İHTİYAÇ DESTEĞİ</vt:lpstr>
      <vt:lpstr>NASIL KATILIRIM?</vt:lpstr>
      <vt:lpstr>NASIL KATILIRIM? devam</vt:lpstr>
      <vt:lpstr>SEÇİLDİM; ŞİMDİ NE YAPACAĞIM?</vt:lpstr>
      <vt:lpstr>SEÇİLDİM; ŞİMDİ NE YAPACAĞIM devam...</vt:lpstr>
      <vt:lpstr>Hareketliliğe Başladıktan Sonra</vt:lpstr>
      <vt:lpstr>Hareketlilik Bittikten Sonra:</vt:lpstr>
      <vt:lpstr>DAHA DETAYLI BİLGİ İÇİN;</vt:lpstr>
      <vt:lpstr>SANAL PERSONEL HAREKETLİLİĞİ - YENİ!!!</vt:lpstr>
      <vt:lpstr>SANAL PERSONEL HAREKETLİLİĞİ - YENİ!!!</vt:lpstr>
      <vt:lpstr>SANAL PERSONEL HAREKETLİLİĞİ - YENİ!!!</vt:lpstr>
      <vt:lpstr>ÖZET</vt:lpstr>
      <vt:lpstr>PEKİ NEDEN KATILAYIM?</vt:lpstr>
      <vt:lpstr>PEKİ NEDEN KATILAYIM?</vt:lpstr>
      <vt:lpstr>PEKİ NEDEN KATILAYIM?</vt:lpstr>
      <vt:lpstr>DAHA FAZLA BİLGİ için...</vt:lpstr>
      <vt:lpstr>Dinlediğiniz için teşekkür ederiz...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Programı ve</dc:title>
  <dc:creator>Elif Karagöz</dc:creator>
  <cp:lastModifiedBy>Elif Karagöz</cp:lastModifiedBy>
  <cp:revision>2</cp:revision>
  <dcterms:modified xsi:type="dcterms:W3CDTF">2020-10-12T08:55:06Z</dcterms:modified>
</cp:coreProperties>
</file>