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5143500" type="screen16x9"/>
  <p:notesSz cx="6858000" cy="9144000"/>
  <p:embeddedFontLst>
    <p:embeddedFont>
      <p:font typeface="Comfortaa" panose="020B0604020202020204" charset="0"/>
      <p:regular r:id="rId34"/>
      <p:bold r:id="rId35"/>
    </p:embeddedFont>
    <p:embeddedFont>
      <p:font typeface="Lobster" panose="020B0604020202020204" charset="0"/>
      <p:regular r:id="rId36"/>
    </p:embeddedFont>
    <p:embeddedFont>
      <p:font typeface="Open Sans" panose="020B0604020202020204" charset="0"/>
      <p:regular r:id="rId37"/>
      <p:bold r:id="rId38"/>
      <p:italic r:id="rId39"/>
      <p:boldItalic r:id="rId40"/>
    </p:embeddedFont>
    <p:embeddedFont>
      <p:font typeface="PT Sans Narrow" panose="020B0604020202020204" charset="0"/>
      <p:regular r:id="rId41"/>
      <p:bold r:id="rId42"/>
    </p:embeddedFont>
  </p:embeddedFontLst>
  <p:custDataLst>
    <p:tags r:id="rId43"/>
  </p:custDataLst>
  <p:defaultText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0400"/>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81F5702-DF90-488F-B53B-6B1D51F798A6}">
  <a:tblStyle styleId="{E81F5702-DF90-488F-B53B-6B1D51F798A6}"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3" d="100"/>
          <a:sy n="123" d="100"/>
        </p:scale>
        <p:origin x="298" y="96"/>
      </p:cViewPr>
      <p:guideLst>
        <p:guide orient="horz" pos="1620"/>
        <p:guide pos="288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1.fntdata"/><Relationship Id="rId42" Type="http://schemas.openxmlformats.org/officeDocument/2006/relationships/font" Target="fonts/font9.fntdata"/><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font" Target="fonts/font5.fntdata"/><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4.fntdata"/><Relationship Id="rId40" Type="http://schemas.openxmlformats.org/officeDocument/2006/relationships/font" Target="fonts/font7.fntdata"/><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2.fntdata"/><Relationship Id="rId43"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19999" h="119999"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ct val="0"/>
              </a:spcBef>
              <a:spcAft>
                <a:spcPct val="0"/>
              </a:spcAft>
              <a:buSzPts val="1100"/>
              <a:buChar char="●"/>
              <a:defRPr sz="1100"/>
            </a:lvl1pPr>
            <a:lvl2pPr marL="914400" lvl="1" indent="-298450">
              <a:spcBef>
                <a:spcPct val="0"/>
              </a:spcBef>
              <a:spcAft>
                <a:spcPct val="0"/>
              </a:spcAft>
              <a:buSzPts val="1100"/>
              <a:buChar char="○"/>
              <a:defRPr sz="1100"/>
            </a:lvl2pPr>
            <a:lvl3pPr marL="1371600" lvl="2" indent="-298450">
              <a:spcBef>
                <a:spcPct val="0"/>
              </a:spcBef>
              <a:spcAft>
                <a:spcPct val="0"/>
              </a:spcAft>
              <a:buSzPts val="1100"/>
              <a:buChar char="■"/>
              <a:defRPr sz="1100"/>
            </a:lvl3pPr>
            <a:lvl4pPr marL="1828800" lvl="3" indent="-298450">
              <a:spcBef>
                <a:spcPct val="0"/>
              </a:spcBef>
              <a:spcAft>
                <a:spcPct val="0"/>
              </a:spcAft>
              <a:buSzPts val="1100"/>
              <a:buChar char="●"/>
              <a:defRPr sz="1100"/>
            </a:lvl4pPr>
            <a:lvl5pPr marL="2286000" lvl="4" indent="-298450">
              <a:spcBef>
                <a:spcPct val="0"/>
              </a:spcBef>
              <a:spcAft>
                <a:spcPct val="0"/>
              </a:spcAft>
              <a:buSzPts val="1100"/>
              <a:buChar char="○"/>
              <a:defRPr sz="1100"/>
            </a:lvl5pPr>
            <a:lvl6pPr marL="2743200" lvl="5" indent="-298450">
              <a:spcBef>
                <a:spcPct val="0"/>
              </a:spcBef>
              <a:spcAft>
                <a:spcPct val="0"/>
              </a:spcAft>
              <a:buSzPts val="1100"/>
              <a:buChar char="■"/>
              <a:defRPr sz="1100"/>
            </a:lvl6pPr>
            <a:lvl7pPr marL="3200400" lvl="6" indent="-298450">
              <a:spcBef>
                <a:spcPct val="0"/>
              </a:spcBef>
              <a:spcAft>
                <a:spcPct val="0"/>
              </a:spcAft>
              <a:buSzPts val="1100"/>
              <a:buChar char="●"/>
              <a:defRPr sz="1100"/>
            </a:lvl7pPr>
            <a:lvl8pPr marL="3657600" lvl="7" indent="-298450">
              <a:spcBef>
                <a:spcPct val="0"/>
              </a:spcBef>
              <a:spcAft>
                <a:spcPct val="0"/>
              </a:spcAft>
              <a:buSzPts val="1100"/>
              <a:buChar char="○"/>
              <a:defRPr sz="1100"/>
            </a:lvl8pPr>
            <a:lvl9pPr marL="4114800" lvl="8" indent="-298450">
              <a:spcBef>
                <a:spcPct val="0"/>
              </a:spcBef>
              <a:spcAft>
                <a:spcPct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9490c33c6b_0_57: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64" name="Google Shape;64;g9490c33c6b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962265058b_0_185: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19" name="Google Shape;119;g962265058b_0_1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962265058b_0_203: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25" name="Google Shape;125;g962265058b_0_2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962265058b_0_222: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33" name="Google Shape;133;g962265058b_0_2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962265058b_0_521: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39" name="Google Shape;139;g962265058b_0_5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962265058b_0_453: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45" name="Google Shape;145;g962265058b_0_4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962265058b_0_227: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51" name="Google Shape;151;g962265058b_0_2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962265058b_0_289: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57" name="Google Shape;157;g962265058b_0_2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962265058b_0_461: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63" name="Google Shape;163;g962265058b_0_4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962265058b_0_467: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69" name="Google Shape;169;g962265058b_0_4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962265058b_0_476: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75" name="Google Shape;175;g962265058b_0_4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962265058b_0_0: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70" name="Google Shape;70;g962265058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962265058b_0_490: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81" name="Google Shape;181;g962265058b_0_4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962265058b_0_496: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87" name="Google Shape;187;g962265058b_0_4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962265058b_0_507: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93" name="Google Shape;193;g962265058b_0_5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962265058b_0_294: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99" name="Google Shape;199;g962265058b_0_2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962265058b_0_299: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205" name="Google Shape;205;g962265058b_0_2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g962265058b_0_304: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211" name="Google Shape;211;g962265058b_0_3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g962265058b_0_309: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217" name="Google Shape;217;g962265058b_0_3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962265058b_0_314: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223" name="Google Shape;223;g962265058b_0_3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g962265058b_0_319: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229" name="Google Shape;229;g962265058b_0_3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g962265058b_0_324: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235" name="Google Shape;235;g962265058b_0_3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962265058b_0_6: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77" name="Google Shape;77;g962265058b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962265058b_0_386: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241" name="Google Shape;241;g962265058b_0_3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g962265058b_0_391: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247" name="Google Shape;247;g962265058b_0_3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962265058b_0_11: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83" name="Google Shape;83;g962265058b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962265058b_0_73: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89" name="Google Shape;89;g962265058b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962265058b_0_165: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95" name="Google Shape;95;g962265058b_0_1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962265058b_0_171: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01" name="Google Shape;101;g962265058b_0_1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962265058b_0_180: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07" name="Google Shape;107;g962265058b_0_1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962265058b_0_515: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13" name="Google Shape;113;g962265058b_0_5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w="76200" cap="flat" cmpd="sng">
            <a:solidFill>
              <a:schemeClr val="lt2"/>
            </a:solidFill>
            <a:prstDash val="solid"/>
            <a:round/>
            <a:headEnd type="none" w="sm" len="sm"/>
            <a:tailEnd type="none" w="sm" len="sm"/>
          </a:ln>
        </p:spPr>
      </p:cxnSp>
      <p:cxnSp>
        <p:nvCxnSpPr>
          <p:cNvPr id="11" name="Google Shape;11;p2"/>
          <p:cNvCxnSpPr/>
          <p:nvPr/>
        </p:nvCxnSpPr>
        <p:spPr>
          <a:xfrm>
            <a:off x="1575035" y="3158252"/>
            <a:ext cx="562200" cy="0"/>
          </a:xfrm>
          <a:prstGeom prst="straightConnector1">
            <a:avLst/>
          </a:prstGeom>
          <a:noFill/>
          <a:ln w="76200" cap="flat" cmpd="sng">
            <a:solidFill>
              <a:schemeClr val="lt2"/>
            </a:solidFill>
            <a:prstDash val="solid"/>
            <a:round/>
            <a:headEnd type="none" w="sm" len="sm"/>
            <a:tailEnd type="none" w="sm" len="sm"/>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4" name="Google Shape;14;p2"/>
            <p:cNvCxnSpPr/>
            <p:nvPr/>
          </p:nvCxnSpPr>
          <p:spPr>
            <a:xfrm rot="10800000">
              <a:off x="1346429" y="1163700"/>
              <a:ext cx="6452100" cy="0"/>
            </a:xfrm>
            <a:prstGeom prst="straightConnector1">
              <a:avLst/>
            </a:prstGeom>
            <a:noFill/>
            <a:ln w="9525" cap="flat" cmpd="sng">
              <a:solidFill>
                <a:schemeClr val="accent3"/>
              </a:solidFill>
              <a:prstDash val="solid"/>
              <a:round/>
              <a:headEnd type="none" w="sm" len="sm"/>
              <a:tailEnd type="none" w="sm" len="sm"/>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7" name="Google Shape;17;p2"/>
            <p:cNvCxnSpPr/>
            <p:nvPr/>
          </p:nvCxnSpPr>
          <p:spPr>
            <a:xfrm>
              <a:off x="1346435" y="3969088"/>
              <a:ext cx="6452100" cy="0"/>
            </a:xfrm>
            <a:prstGeom prst="straightConnector1">
              <a:avLst/>
            </a:prstGeom>
            <a:noFill/>
            <a:ln w="9525" cap="flat" cmpd="sng">
              <a:solidFill>
                <a:schemeClr val="accent3"/>
              </a:solidFill>
              <a:prstDash val="solid"/>
              <a:round/>
              <a:headEnd type="none" w="sm" len="sm"/>
              <a:tailEnd type="none" w="sm" len="sm"/>
            </a:ln>
          </p:spPr>
        </p:cxnSp>
      </p:grpSp>
      <p:sp>
        <p:nvSpPr>
          <p:cNvPr id="18" name="Google Shape;18;p2"/>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Autofit/>
          </a:bodyPr>
          <a:lstStyle>
            <a:lvl1pPr lvl="0" algn="ctr">
              <a:spcBef>
                <a:spcPct val="0"/>
              </a:spcBef>
              <a:spcAft>
                <a:spcPct val="0"/>
              </a:spcAft>
              <a:buSzPts val="5400"/>
              <a:buNone/>
              <a:defRPr sz="5400"/>
            </a:lvl1pPr>
            <a:lvl2pPr lvl="1" algn="ctr">
              <a:spcBef>
                <a:spcPct val="0"/>
              </a:spcBef>
              <a:spcAft>
                <a:spcPct val="0"/>
              </a:spcAft>
              <a:buSzPts val="5400"/>
              <a:buNone/>
              <a:defRPr sz="5400"/>
            </a:lvl2pPr>
            <a:lvl3pPr lvl="2" algn="ctr">
              <a:spcBef>
                <a:spcPct val="0"/>
              </a:spcBef>
              <a:spcAft>
                <a:spcPct val="0"/>
              </a:spcAft>
              <a:buSzPts val="5400"/>
              <a:buNone/>
              <a:defRPr sz="5400"/>
            </a:lvl3pPr>
            <a:lvl4pPr lvl="3" algn="ctr">
              <a:spcBef>
                <a:spcPct val="0"/>
              </a:spcBef>
              <a:spcAft>
                <a:spcPct val="0"/>
              </a:spcAft>
              <a:buSzPts val="5400"/>
              <a:buNone/>
              <a:defRPr sz="5400"/>
            </a:lvl4pPr>
            <a:lvl5pPr lvl="4" algn="ctr">
              <a:spcBef>
                <a:spcPct val="0"/>
              </a:spcBef>
              <a:spcAft>
                <a:spcPct val="0"/>
              </a:spcAft>
              <a:buSzPts val="5400"/>
              <a:buNone/>
              <a:defRPr sz="5400"/>
            </a:lvl5pPr>
            <a:lvl6pPr lvl="5" algn="ctr">
              <a:spcBef>
                <a:spcPct val="0"/>
              </a:spcBef>
              <a:spcAft>
                <a:spcPct val="0"/>
              </a:spcAft>
              <a:buSzPts val="5400"/>
              <a:buNone/>
              <a:defRPr sz="5400"/>
            </a:lvl6pPr>
            <a:lvl7pPr lvl="6" algn="ctr">
              <a:spcBef>
                <a:spcPct val="0"/>
              </a:spcBef>
              <a:spcAft>
                <a:spcPct val="0"/>
              </a:spcAft>
              <a:buSzPts val="5400"/>
              <a:buNone/>
              <a:defRPr sz="5400"/>
            </a:lvl7pPr>
            <a:lvl8pPr lvl="7" algn="ctr">
              <a:spcBef>
                <a:spcPct val="0"/>
              </a:spcBef>
              <a:spcAft>
                <a:spcPct val="0"/>
              </a:spcAft>
              <a:buSzPts val="5400"/>
              <a:buNone/>
              <a:defRPr sz="5400"/>
            </a:lvl8pPr>
            <a:lvl9pPr lvl="8" algn="ctr">
              <a:spcBef>
                <a:spcPct val="0"/>
              </a:spcBef>
              <a:spcAft>
                <a:spcPct val="0"/>
              </a:spcAft>
              <a:buSzPts val="5400"/>
              <a:buNone/>
              <a:defRPr sz="5400"/>
            </a:lvl9pPr>
          </a:lstStyle>
          <a:p>
            <a:endParaRPr/>
          </a:p>
        </p:txBody>
      </p:sp>
      <p:sp>
        <p:nvSpPr>
          <p:cNvPr id="19" name="Google Shape;19;p2"/>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Autofit/>
          </a:bodyPr>
          <a:lstStyle>
            <a:lvl1pPr lvl="0" algn="ctr">
              <a:lnSpc>
                <a:spcPct val="100000"/>
              </a:lnSpc>
              <a:spcBef>
                <a:spcPct val="0"/>
              </a:spcBef>
              <a:spcAft>
                <a:spcPct val="0"/>
              </a:spcAft>
              <a:buSzPts val="2400"/>
              <a:buNone/>
              <a:defRPr sz="2400"/>
            </a:lvl1pPr>
            <a:lvl2pPr lvl="1" algn="ctr">
              <a:lnSpc>
                <a:spcPct val="100000"/>
              </a:lnSpc>
              <a:spcBef>
                <a:spcPct val="0"/>
              </a:spcBef>
              <a:spcAft>
                <a:spcPct val="0"/>
              </a:spcAft>
              <a:buSzPts val="2400"/>
              <a:buNone/>
              <a:defRPr sz="2400"/>
            </a:lvl2pPr>
            <a:lvl3pPr lvl="2" algn="ctr">
              <a:lnSpc>
                <a:spcPct val="100000"/>
              </a:lnSpc>
              <a:spcBef>
                <a:spcPct val="0"/>
              </a:spcBef>
              <a:spcAft>
                <a:spcPct val="0"/>
              </a:spcAft>
              <a:buSzPts val="2400"/>
              <a:buNone/>
              <a:defRPr sz="2400"/>
            </a:lvl3pPr>
            <a:lvl4pPr lvl="3" algn="ctr">
              <a:lnSpc>
                <a:spcPct val="100000"/>
              </a:lnSpc>
              <a:spcBef>
                <a:spcPct val="0"/>
              </a:spcBef>
              <a:spcAft>
                <a:spcPct val="0"/>
              </a:spcAft>
              <a:buSzPts val="2400"/>
              <a:buNone/>
              <a:defRPr sz="2400"/>
            </a:lvl4pPr>
            <a:lvl5pPr lvl="4" algn="ctr">
              <a:lnSpc>
                <a:spcPct val="100000"/>
              </a:lnSpc>
              <a:spcBef>
                <a:spcPct val="0"/>
              </a:spcBef>
              <a:spcAft>
                <a:spcPct val="0"/>
              </a:spcAft>
              <a:buSzPts val="2400"/>
              <a:buNone/>
              <a:defRPr sz="2400"/>
            </a:lvl5pPr>
            <a:lvl6pPr lvl="5" algn="ctr">
              <a:lnSpc>
                <a:spcPct val="100000"/>
              </a:lnSpc>
              <a:spcBef>
                <a:spcPct val="0"/>
              </a:spcBef>
              <a:spcAft>
                <a:spcPct val="0"/>
              </a:spcAft>
              <a:buSzPts val="2400"/>
              <a:buNone/>
              <a:defRPr sz="2400"/>
            </a:lvl6pPr>
            <a:lvl7pPr lvl="6" algn="ctr">
              <a:lnSpc>
                <a:spcPct val="100000"/>
              </a:lnSpc>
              <a:spcBef>
                <a:spcPct val="0"/>
              </a:spcBef>
              <a:spcAft>
                <a:spcPct val="0"/>
              </a:spcAft>
              <a:buSzPts val="2400"/>
              <a:buNone/>
              <a:defRPr sz="2400"/>
            </a:lvl7pPr>
            <a:lvl8pPr lvl="7" algn="ctr">
              <a:lnSpc>
                <a:spcPct val="100000"/>
              </a:lnSpc>
              <a:spcBef>
                <a:spcPct val="0"/>
              </a:spcBef>
              <a:spcAft>
                <a:spcPct val="0"/>
              </a:spcAft>
              <a:buSzPts val="2400"/>
              <a:buNone/>
              <a:defRPr sz="2400"/>
            </a:lvl8pPr>
            <a:lvl9pPr lvl="8" algn="ctr">
              <a:lnSpc>
                <a:spcPct val="100000"/>
              </a:lnSpc>
              <a:spcBef>
                <a:spcPct val="0"/>
              </a:spcBef>
              <a:spcAft>
                <a:spcPct val="0"/>
              </a:spcAft>
              <a:buSzPts val="2400"/>
              <a:buNone/>
              <a:defRPr sz="2400"/>
            </a:lvl9pPr>
          </a:lstStyle>
          <a:p>
            <a:endParaRPr/>
          </a:p>
        </p:txBody>
      </p:sp>
      <p:sp>
        <p:nvSpPr>
          <p:cNvPr id="20" name="Google Shape;20;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ct val="0"/>
              </a:spcBef>
              <a:spcAft>
                <a:spcPct val="0"/>
              </a:spcAft>
              <a:buNone/>
            </a:pPr>
            <a:fld id="{00000000-1234-1234-1234-123412341234}" type="slidenum">
              <a:rPr lang="tr"/>
              <a:t>‹#›</a:t>
            </a:fld>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sp>
        <p:nvSpPr>
          <p:cNvPr id="57" name="Google Shape;57;p11"/>
          <p:cNvSpPr txBox="1">
            <a:spLocks noGrp="1"/>
          </p:cNvSpPr>
          <p:nvPr>
            <p:ph type="title" hasCustomPrompt="1"/>
          </p:nvPr>
        </p:nvSpPr>
        <p:spPr>
          <a:xfrm>
            <a:off x="311700" y="1304850"/>
            <a:ext cx="8520600" cy="1538400"/>
          </a:xfrm>
          <a:prstGeom prst="rect">
            <a:avLst/>
          </a:prstGeom>
        </p:spPr>
        <p:txBody>
          <a:bodyPr spcFirstLastPara="1" wrap="square" lIns="91425" tIns="91425" rIns="91425" bIns="91425" anchor="ctr" anchorCtr="0">
            <a:noAutofit/>
          </a:bodyPr>
          <a:lstStyle>
            <a:lvl1pPr lvl="0" algn="ctr">
              <a:spcBef>
                <a:spcPct val="0"/>
              </a:spcBef>
              <a:spcAft>
                <a:spcPct val="0"/>
              </a:spcAft>
              <a:buClr>
                <a:schemeClr val="accent3"/>
              </a:buClr>
              <a:buSzPts val="13000"/>
              <a:buNone/>
              <a:defRPr sz="13000">
                <a:solidFill>
                  <a:schemeClr val="accent3"/>
                </a:solidFill>
              </a:defRPr>
            </a:lvl1pPr>
            <a:lvl2pPr lvl="1" algn="ctr">
              <a:spcBef>
                <a:spcPct val="0"/>
              </a:spcBef>
              <a:spcAft>
                <a:spcPct val="0"/>
              </a:spcAft>
              <a:buClr>
                <a:schemeClr val="accent3"/>
              </a:buClr>
              <a:buSzPts val="13000"/>
              <a:buNone/>
              <a:defRPr sz="13000">
                <a:solidFill>
                  <a:schemeClr val="accent3"/>
                </a:solidFill>
              </a:defRPr>
            </a:lvl2pPr>
            <a:lvl3pPr lvl="2" algn="ctr">
              <a:spcBef>
                <a:spcPct val="0"/>
              </a:spcBef>
              <a:spcAft>
                <a:spcPct val="0"/>
              </a:spcAft>
              <a:buClr>
                <a:schemeClr val="accent3"/>
              </a:buClr>
              <a:buSzPts val="13000"/>
              <a:buNone/>
              <a:defRPr sz="13000">
                <a:solidFill>
                  <a:schemeClr val="accent3"/>
                </a:solidFill>
              </a:defRPr>
            </a:lvl3pPr>
            <a:lvl4pPr lvl="3" algn="ctr">
              <a:spcBef>
                <a:spcPct val="0"/>
              </a:spcBef>
              <a:spcAft>
                <a:spcPct val="0"/>
              </a:spcAft>
              <a:buClr>
                <a:schemeClr val="accent3"/>
              </a:buClr>
              <a:buSzPts val="13000"/>
              <a:buNone/>
              <a:defRPr sz="13000">
                <a:solidFill>
                  <a:schemeClr val="accent3"/>
                </a:solidFill>
              </a:defRPr>
            </a:lvl4pPr>
            <a:lvl5pPr lvl="4" algn="ctr">
              <a:spcBef>
                <a:spcPct val="0"/>
              </a:spcBef>
              <a:spcAft>
                <a:spcPct val="0"/>
              </a:spcAft>
              <a:buClr>
                <a:schemeClr val="accent3"/>
              </a:buClr>
              <a:buSzPts val="13000"/>
              <a:buNone/>
              <a:defRPr sz="13000">
                <a:solidFill>
                  <a:schemeClr val="accent3"/>
                </a:solidFill>
              </a:defRPr>
            </a:lvl5pPr>
            <a:lvl6pPr lvl="5" algn="ctr">
              <a:spcBef>
                <a:spcPct val="0"/>
              </a:spcBef>
              <a:spcAft>
                <a:spcPct val="0"/>
              </a:spcAft>
              <a:buClr>
                <a:schemeClr val="accent3"/>
              </a:buClr>
              <a:buSzPts val="13000"/>
              <a:buNone/>
              <a:defRPr sz="13000">
                <a:solidFill>
                  <a:schemeClr val="accent3"/>
                </a:solidFill>
              </a:defRPr>
            </a:lvl6pPr>
            <a:lvl7pPr lvl="6" algn="ctr">
              <a:spcBef>
                <a:spcPct val="0"/>
              </a:spcBef>
              <a:spcAft>
                <a:spcPct val="0"/>
              </a:spcAft>
              <a:buClr>
                <a:schemeClr val="accent3"/>
              </a:buClr>
              <a:buSzPts val="13000"/>
              <a:buNone/>
              <a:defRPr sz="13000">
                <a:solidFill>
                  <a:schemeClr val="accent3"/>
                </a:solidFill>
              </a:defRPr>
            </a:lvl7pPr>
            <a:lvl8pPr lvl="7" algn="ctr">
              <a:spcBef>
                <a:spcPct val="0"/>
              </a:spcBef>
              <a:spcAft>
                <a:spcPct val="0"/>
              </a:spcAft>
              <a:buClr>
                <a:schemeClr val="accent3"/>
              </a:buClr>
              <a:buSzPts val="13000"/>
              <a:buNone/>
              <a:defRPr sz="13000">
                <a:solidFill>
                  <a:schemeClr val="accent3"/>
                </a:solidFill>
              </a:defRPr>
            </a:lvl8pPr>
            <a:lvl9pPr lvl="8" algn="ctr">
              <a:spcBef>
                <a:spcPct val="0"/>
              </a:spcBef>
              <a:spcAft>
                <a:spcPct val="0"/>
              </a:spcAft>
              <a:buClr>
                <a:schemeClr val="accent3"/>
              </a:buClr>
              <a:buSzPts val="13000"/>
              <a:buNone/>
              <a:defRPr sz="13000">
                <a:solidFill>
                  <a:schemeClr val="accent3"/>
                </a:solidFill>
              </a:defRPr>
            </a:lvl9pPr>
          </a:lstStyle>
          <a:p>
            <a:r>
              <a:t>xx%</a:t>
            </a:r>
          </a:p>
        </p:txBody>
      </p:sp>
      <p:sp>
        <p:nvSpPr>
          <p:cNvPr id="58" name="Google Shape;58;p11"/>
          <p:cNvSpPr txBox="1">
            <a:spLocks noGrp="1"/>
          </p:cNvSpPr>
          <p:nvPr>
            <p:ph type="body" idx="1"/>
          </p:nvPr>
        </p:nvSpPr>
        <p:spPr>
          <a:xfrm>
            <a:off x="311700" y="2995650"/>
            <a:ext cx="8520600" cy="1071600"/>
          </a:xfrm>
          <a:prstGeom prst="rect">
            <a:avLst/>
          </a:prstGeom>
        </p:spPr>
        <p:txBody>
          <a:bodyPr spcFirstLastPara="1" wrap="square" lIns="91425" tIns="91425" rIns="91425" bIns="91425" anchor="t" anchorCtr="0">
            <a:noAutofit/>
          </a:bodyPr>
          <a:lstStyle>
            <a:lvl1pPr marL="457200" lvl="0" indent="-342900" algn="ctr">
              <a:spcBef>
                <a:spcPct val="0"/>
              </a:spcBef>
              <a:spcAft>
                <a:spcPct val="0"/>
              </a:spcAft>
              <a:buSzPts val="1800"/>
              <a:buChar char="●"/>
              <a:defRPr/>
            </a:lvl1pPr>
            <a:lvl2pPr marL="914400" lvl="1" indent="-317500" algn="ctr">
              <a:spcBef>
                <a:spcPts val="1600"/>
              </a:spcBef>
              <a:spcAft>
                <a:spcPct val="0"/>
              </a:spcAft>
              <a:buSzPts val="1400"/>
              <a:buChar char="○"/>
              <a:defRPr/>
            </a:lvl2pPr>
            <a:lvl3pPr marL="1371600" lvl="2" indent="-317500" algn="ctr">
              <a:spcBef>
                <a:spcPts val="1600"/>
              </a:spcBef>
              <a:spcAft>
                <a:spcPct val="0"/>
              </a:spcAft>
              <a:buSzPts val="1400"/>
              <a:buChar char="■"/>
              <a:defRPr/>
            </a:lvl3pPr>
            <a:lvl4pPr marL="1828800" lvl="3" indent="-317500" algn="ctr">
              <a:spcBef>
                <a:spcPts val="1600"/>
              </a:spcBef>
              <a:spcAft>
                <a:spcPct val="0"/>
              </a:spcAft>
              <a:buSzPts val="1400"/>
              <a:buChar char="●"/>
              <a:defRPr/>
            </a:lvl4pPr>
            <a:lvl5pPr marL="2286000" lvl="4" indent="-317500" algn="ctr">
              <a:spcBef>
                <a:spcPts val="1600"/>
              </a:spcBef>
              <a:spcAft>
                <a:spcPct val="0"/>
              </a:spcAft>
              <a:buSzPts val="1400"/>
              <a:buChar char="○"/>
              <a:defRPr/>
            </a:lvl5pPr>
            <a:lvl6pPr marL="2743200" lvl="5" indent="-317500" algn="ctr">
              <a:spcBef>
                <a:spcPts val="1600"/>
              </a:spcBef>
              <a:spcAft>
                <a:spcPct val="0"/>
              </a:spcAft>
              <a:buSzPts val="1400"/>
              <a:buChar char="■"/>
              <a:defRPr/>
            </a:lvl6pPr>
            <a:lvl7pPr marL="3200400" lvl="6" indent="-317500" algn="ctr">
              <a:spcBef>
                <a:spcPts val="1600"/>
              </a:spcBef>
              <a:spcAft>
                <a:spcPct val="0"/>
              </a:spcAft>
              <a:buSzPts val="1400"/>
              <a:buChar char="●"/>
              <a:defRPr/>
            </a:lvl7pPr>
            <a:lvl8pPr marL="3657600" lvl="7" indent="-317500" algn="ctr">
              <a:spcBef>
                <a:spcPts val="1600"/>
              </a:spcBef>
              <a:spcAft>
                <a:spcPct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9" name="Google Shape;5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ct val="0"/>
              </a:spcBef>
              <a:spcAft>
                <a:spcPct val="0"/>
              </a:spcAft>
              <a:buNone/>
            </a:pPr>
            <a:fld id="{00000000-1234-1234-1234-123412341234}" type="slidenum">
              <a:rPr lang="tr"/>
              <a:t>‹#›</a:t>
            </a:fld>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Google Shape;6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ct val="0"/>
              </a:spcBef>
              <a:spcAft>
                <a:spcPct val="0"/>
              </a:spcAft>
              <a:buNone/>
            </a:pPr>
            <a:fld id="{00000000-1234-1234-1234-123412341234}" type="slidenum">
              <a:rPr lang="tr"/>
              <a:t>‹#›</a:t>
            </a:fld>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sp>
        <p:nvSpPr>
          <p:cNvPr id="23" name="Google Shape;23;p3"/>
          <p:cNvSpPr txBox="1">
            <a:spLocks noGrp="1"/>
          </p:cNvSpPr>
          <p:nvPr>
            <p:ph type="title"/>
          </p:nvPr>
        </p:nvSpPr>
        <p:spPr>
          <a:xfrm>
            <a:off x="311700" y="814800"/>
            <a:ext cx="8571300" cy="942000"/>
          </a:xfrm>
          <a:prstGeom prst="rect">
            <a:avLst/>
          </a:prstGeom>
        </p:spPr>
        <p:txBody>
          <a:bodyPr spcFirstLastPara="1" wrap="square" lIns="91425" tIns="91425" rIns="91425" bIns="91425" anchor="ctr" anchorCtr="0">
            <a:noAutofit/>
          </a:bodyPr>
          <a:lstStyle>
            <a:lvl1pPr lvl="0" algn="ctr">
              <a:spcBef>
                <a:spcPct val="0"/>
              </a:spcBef>
              <a:spcAft>
                <a:spcPct val="0"/>
              </a:spcAft>
              <a:buSzPts val="3600"/>
              <a:buNone/>
              <a:defRPr/>
            </a:lvl1pPr>
            <a:lvl2pPr lvl="1" algn="ctr">
              <a:spcBef>
                <a:spcPct val="0"/>
              </a:spcBef>
              <a:spcAft>
                <a:spcPct val="0"/>
              </a:spcAft>
              <a:buSzPts val="3600"/>
              <a:buNone/>
              <a:defRPr/>
            </a:lvl2pPr>
            <a:lvl3pPr lvl="2" algn="ctr">
              <a:spcBef>
                <a:spcPct val="0"/>
              </a:spcBef>
              <a:spcAft>
                <a:spcPct val="0"/>
              </a:spcAft>
              <a:buSzPts val="3600"/>
              <a:buNone/>
              <a:defRPr/>
            </a:lvl3pPr>
            <a:lvl4pPr lvl="3" algn="ctr">
              <a:spcBef>
                <a:spcPct val="0"/>
              </a:spcBef>
              <a:spcAft>
                <a:spcPct val="0"/>
              </a:spcAft>
              <a:buSzPts val="3600"/>
              <a:buNone/>
              <a:defRPr/>
            </a:lvl4pPr>
            <a:lvl5pPr lvl="4" algn="ctr">
              <a:spcBef>
                <a:spcPct val="0"/>
              </a:spcBef>
              <a:spcAft>
                <a:spcPct val="0"/>
              </a:spcAft>
              <a:buSzPts val="3600"/>
              <a:buNone/>
              <a:defRPr/>
            </a:lvl5pPr>
            <a:lvl6pPr lvl="5" algn="ctr">
              <a:spcBef>
                <a:spcPct val="0"/>
              </a:spcBef>
              <a:spcAft>
                <a:spcPct val="0"/>
              </a:spcAft>
              <a:buSzPts val="3600"/>
              <a:buNone/>
              <a:defRPr/>
            </a:lvl6pPr>
            <a:lvl7pPr lvl="6" algn="ctr">
              <a:spcBef>
                <a:spcPct val="0"/>
              </a:spcBef>
              <a:spcAft>
                <a:spcPct val="0"/>
              </a:spcAft>
              <a:buSzPts val="3600"/>
              <a:buNone/>
              <a:defRPr/>
            </a:lvl7pPr>
            <a:lvl8pPr lvl="7" algn="ctr">
              <a:spcBef>
                <a:spcPct val="0"/>
              </a:spcBef>
              <a:spcAft>
                <a:spcPct val="0"/>
              </a:spcAft>
              <a:buSzPts val="3600"/>
              <a:buNone/>
              <a:defRPr/>
            </a:lvl8pPr>
            <a:lvl9pPr lvl="8" algn="ctr">
              <a:spcBef>
                <a:spcPct val="0"/>
              </a:spcBef>
              <a:spcAft>
                <a:spcPct val="0"/>
              </a:spcAft>
              <a:buSzPts val="3600"/>
              <a:buNone/>
              <a:defRPr/>
            </a:lvl9pPr>
          </a:lstStyle>
          <a:p>
            <a:endParaRPr/>
          </a:p>
        </p:txBody>
      </p:sp>
      <p:sp>
        <p:nvSpPr>
          <p:cNvPr id="24" name="Google Shape;24;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ct val="0"/>
              </a:spcBef>
              <a:spcAft>
                <a:spcPct val="0"/>
              </a:spcAft>
              <a:buNone/>
            </a:pPr>
            <a:fld id="{00000000-1234-1234-1234-123412341234}" type="slidenum">
              <a:rPr lang="tr"/>
              <a:t>‹#›</a:t>
            </a:fld>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sp>
        <p:nvSpPr>
          <p:cNvPr id="27" name="Google Shape;27;p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ct val="0"/>
              </a:spcBef>
              <a:spcAft>
                <a:spcPct val="0"/>
              </a:spcAft>
              <a:buSzPts val="3600"/>
              <a:buNone/>
              <a:defRPr/>
            </a:lvl1pPr>
            <a:lvl2pPr lvl="1">
              <a:spcBef>
                <a:spcPct val="0"/>
              </a:spcBef>
              <a:spcAft>
                <a:spcPct val="0"/>
              </a:spcAft>
              <a:buSzPts val="3600"/>
              <a:buNone/>
              <a:defRPr/>
            </a:lvl2pPr>
            <a:lvl3pPr lvl="2">
              <a:spcBef>
                <a:spcPct val="0"/>
              </a:spcBef>
              <a:spcAft>
                <a:spcPct val="0"/>
              </a:spcAft>
              <a:buSzPts val="3600"/>
              <a:buNone/>
              <a:defRPr/>
            </a:lvl3pPr>
            <a:lvl4pPr lvl="3">
              <a:spcBef>
                <a:spcPct val="0"/>
              </a:spcBef>
              <a:spcAft>
                <a:spcPct val="0"/>
              </a:spcAft>
              <a:buSzPts val="3600"/>
              <a:buNone/>
              <a:defRPr/>
            </a:lvl4pPr>
            <a:lvl5pPr lvl="4">
              <a:spcBef>
                <a:spcPct val="0"/>
              </a:spcBef>
              <a:spcAft>
                <a:spcPct val="0"/>
              </a:spcAft>
              <a:buSzPts val="3600"/>
              <a:buNone/>
              <a:defRPr/>
            </a:lvl5pPr>
            <a:lvl6pPr lvl="5">
              <a:spcBef>
                <a:spcPct val="0"/>
              </a:spcBef>
              <a:spcAft>
                <a:spcPct val="0"/>
              </a:spcAft>
              <a:buSzPts val="3600"/>
              <a:buNone/>
              <a:defRPr/>
            </a:lvl6pPr>
            <a:lvl7pPr lvl="6">
              <a:spcBef>
                <a:spcPct val="0"/>
              </a:spcBef>
              <a:spcAft>
                <a:spcPct val="0"/>
              </a:spcAft>
              <a:buSzPts val="3600"/>
              <a:buNone/>
              <a:defRPr/>
            </a:lvl7pPr>
            <a:lvl8pPr lvl="7">
              <a:spcBef>
                <a:spcPct val="0"/>
              </a:spcBef>
              <a:spcAft>
                <a:spcPct val="0"/>
              </a:spcAft>
              <a:buSzPts val="3600"/>
              <a:buNone/>
              <a:defRPr/>
            </a:lvl8pPr>
            <a:lvl9pPr lvl="8">
              <a:spcBef>
                <a:spcPct val="0"/>
              </a:spcBef>
              <a:spcAft>
                <a:spcPct val="0"/>
              </a:spcAft>
              <a:buSzPts val="3600"/>
              <a:buNone/>
              <a:defRPr/>
            </a:lvl9pPr>
          </a:lstStyle>
          <a:p>
            <a:endParaRPr/>
          </a:p>
        </p:txBody>
      </p:sp>
      <p:sp>
        <p:nvSpPr>
          <p:cNvPr id="28" name="Google Shape;28;p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lvl1pPr marL="457200" lvl="0" indent="-342900">
              <a:spcBef>
                <a:spcPct val="0"/>
              </a:spcBef>
              <a:spcAft>
                <a:spcPct val="0"/>
              </a:spcAft>
              <a:buSzPts val="1800"/>
              <a:buChar char="●"/>
              <a:defRPr/>
            </a:lvl1pPr>
            <a:lvl2pPr marL="914400" lvl="1" indent="-317500">
              <a:spcBef>
                <a:spcPts val="1600"/>
              </a:spcBef>
              <a:spcAft>
                <a:spcPct val="0"/>
              </a:spcAft>
              <a:buSzPts val="1400"/>
              <a:buChar char="○"/>
              <a:defRPr/>
            </a:lvl2pPr>
            <a:lvl3pPr marL="1371600" lvl="2" indent="-317500">
              <a:spcBef>
                <a:spcPts val="1600"/>
              </a:spcBef>
              <a:spcAft>
                <a:spcPct val="0"/>
              </a:spcAft>
              <a:buSzPts val="1400"/>
              <a:buChar char="■"/>
              <a:defRPr/>
            </a:lvl3pPr>
            <a:lvl4pPr marL="1828800" lvl="3" indent="-317500">
              <a:spcBef>
                <a:spcPts val="1600"/>
              </a:spcBef>
              <a:spcAft>
                <a:spcPct val="0"/>
              </a:spcAft>
              <a:buSzPts val="1400"/>
              <a:buChar char="●"/>
              <a:defRPr/>
            </a:lvl4pPr>
            <a:lvl5pPr marL="2286000" lvl="4" indent="-317500">
              <a:spcBef>
                <a:spcPts val="1600"/>
              </a:spcBef>
              <a:spcAft>
                <a:spcPct val="0"/>
              </a:spcAft>
              <a:buSzPts val="1400"/>
              <a:buChar char="○"/>
              <a:defRPr/>
            </a:lvl5pPr>
            <a:lvl6pPr marL="2743200" lvl="5" indent="-317500">
              <a:spcBef>
                <a:spcPts val="1600"/>
              </a:spcBef>
              <a:spcAft>
                <a:spcPct val="0"/>
              </a:spcAft>
              <a:buSzPts val="1400"/>
              <a:buChar char="■"/>
              <a:defRPr/>
            </a:lvl6pPr>
            <a:lvl7pPr marL="3200400" lvl="6" indent="-317500">
              <a:spcBef>
                <a:spcPts val="1600"/>
              </a:spcBef>
              <a:spcAft>
                <a:spcPct val="0"/>
              </a:spcAft>
              <a:buSzPts val="1400"/>
              <a:buChar char="●"/>
              <a:defRPr/>
            </a:lvl7pPr>
            <a:lvl8pPr marL="3657600" lvl="7" indent="-317500">
              <a:spcBef>
                <a:spcPts val="1600"/>
              </a:spcBef>
              <a:spcAft>
                <a:spcPct val="0"/>
              </a:spcAft>
              <a:buSzPts val="1400"/>
              <a:buChar char="○"/>
              <a:defRPr/>
            </a:lvl8pPr>
            <a:lvl9pPr marL="4114800" lvl="8" indent="-317500">
              <a:spcBef>
                <a:spcPts val="1600"/>
              </a:spcBef>
              <a:spcAft>
                <a:spcPts val="1600"/>
              </a:spcAft>
              <a:buSzPts val="1400"/>
              <a:buChar char="■"/>
              <a:defRPr/>
            </a:lvl9pPr>
          </a:lstStyle>
          <a:p>
            <a:endParaRPr/>
          </a:p>
        </p:txBody>
      </p:sp>
      <p:sp>
        <p:nvSpPr>
          <p:cNvPr id="29" name="Google Shape;2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ct val="0"/>
              </a:spcBef>
              <a:spcAft>
                <a:spcPct val="0"/>
              </a:spcAft>
              <a:buNone/>
            </a:pPr>
            <a:fld id="{00000000-1234-1234-1234-123412341234}" type="slidenum">
              <a:rPr lang="tr"/>
              <a:t>‹#›</a:t>
            </a:fld>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ct val="0"/>
              </a:spcBef>
              <a:spcAft>
                <a:spcPct val="0"/>
              </a:spcAft>
              <a:buSzPts val="3600"/>
              <a:buNone/>
              <a:defRPr/>
            </a:lvl1pPr>
            <a:lvl2pPr lvl="1">
              <a:spcBef>
                <a:spcPct val="0"/>
              </a:spcBef>
              <a:spcAft>
                <a:spcPct val="0"/>
              </a:spcAft>
              <a:buSzPts val="3600"/>
              <a:buNone/>
              <a:defRPr/>
            </a:lvl2pPr>
            <a:lvl3pPr lvl="2">
              <a:spcBef>
                <a:spcPct val="0"/>
              </a:spcBef>
              <a:spcAft>
                <a:spcPct val="0"/>
              </a:spcAft>
              <a:buSzPts val="3600"/>
              <a:buNone/>
              <a:defRPr/>
            </a:lvl3pPr>
            <a:lvl4pPr lvl="3">
              <a:spcBef>
                <a:spcPct val="0"/>
              </a:spcBef>
              <a:spcAft>
                <a:spcPct val="0"/>
              </a:spcAft>
              <a:buSzPts val="3600"/>
              <a:buNone/>
              <a:defRPr/>
            </a:lvl4pPr>
            <a:lvl5pPr lvl="4">
              <a:spcBef>
                <a:spcPct val="0"/>
              </a:spcBef>
              <a:spcAft>
                <a:spcPct val="0"/>
              </a:spcAft>
              <a:buSzPts val="3600"/>
              <a:buNone/>
              <a:defRPr/>
            </a:lvl5pPr>
            <a:lvl6pPr lvl="5">
              <a:spcBef>
                <a:spcPct val="0"/>
              </a:spcBef>
              <a:spcAft>
                <a:spcPct val="0"/>
              </a:spcAft>
              <a:buSzPts val="3600"/>
              <a:buNone/>
              <a:defRPr/>
            </a:lvl6pPr>
            <a:lvl7pPr lvl="6">
              <a:spcBef>
                <a:spcPct val="0"/>
              </a:spcBef>
              <a:spcAft>
                <a:spcPct val="0"/>
              </a:spcAft>
              <a:buSzPts val="3600"/>
              <a:buNone/>
              <a:defRPr/>
            </a:lvl7pPr>
            <a:lvl8pPr lvl="7">
              <a:spcBef>
                <a:spcPct val="0"/>
              </a:spcBef>
              <a:spcAft>
                <a:spcPct val="0"/>
              </a:spcAft>
              <a:buSzPts val="3600"/>
              <a:buNone/>
              <a:defRPr/>
            </a:lvl8pPr>
            <a:lvl9pPr lvl="8">
              <a:spcBef>
                <a:spcPct val="0"/>
              </a:spcBef>
              <a:spcAft>
                <a:spcPct val="0"/>
              </a:spcAft>
              <a:buSzPts val="3600"/>
              <a:buNone/>
              <a:defRPr/>
            </a:lvl9pPr>
          </a:lstStyle>
          <a:p>
            <a:endParaRPr/>
          </a:p>
        </p:txBody>
      </p:sp>
      <p:sp>
        <p:nvSpPr>
          <p:cNvPr id="32" name="Google Shape;32;p5"/>
          <p:cNvSpPr txBox="1">
            <a:spLocks noGrp="1"/>
          </p:cNvSpPr>
          <p:nvPr>
            <p:ph type="body" idx="1"/>
          </p:nvPr>
        </p:nvSpPr>
        <p:spPr>
          <a:xfrm>
            <a:off x="311700" y="1266175"/>
            <a:ext cx="3999900" cy="3302700"/>
          </a:xfrm>
          <a:prstGeom prst="rect">
            <a:avLst/>
          </a:prstGeom>
        </p:spPr>
        <p:txBody>
          <a:bodyPr spcFirstLastPara="1" wrap="square" lIns="91425" tIns="91425" rIns="91425" bIns="91425" anchor="t" anchorCtr="0">
            <a:noAutofit/>
          </a:bodyPr>
          <a:lstStyle>
            <a:lvl1pPr marL="457200" lvl="0" indent="-317500">
              <a:spcBef>
                <a:spcPct val="0"/>
              </a:spcBef>
              <a:spcAft>
                <a:spcPct val="0"/>
              </a:spcAft>
              <a:buSzPts val="1400"/>
              <a:buChar char="●"/>
              <a:defRPr sz="1400"/>
            </a:lvl1pPr>
            <a:lvl2pPr marL="914400" lvl="1" indent="-304800">
              <a:spcBef>
                <a:spcPts val="1600"/>
              </a:spcBef>
              <a:spcAft>
                <a:spcPct val="0"/>
              </a:spcAft>
              <a:buSzPts val="1200"/>
              <a:buChar char="○"/>
              <a:defRPr sz="1200"/>
            </a:lvl2pPr>
            <a:lvl3pPr marL="1371600" lvl="2" indent="-304800">
              <a:spcBef>
                <a:spcPts val="1600"/>
              </a:spcBef>
              <a:spcAft>
                <a:spcPct val="0"/>
              </a:spcAft>
              <a:buSzPts val="1200"/>
              <a:buChar char="■"/>
              <a:defRPr sz="1200"/>
            </a:lvl3pPr>
            <a:lvl4pPr marL="1828800" lvl="3" indent="-304800">
              <a:spcBef>
                <a:spcPts val="1600"/>
              </a:spcBef>
              <a:spcAft>
                <a:spcPct val="0"/>
              </a:spcAft>
              <a:buSzPts val="1200"/>
              <a:buChar char="●"/>
              <a:defRPr sz="1200"/>
            </a:lvl4pPr>
            <a:lvl5pPr marL="2286000" lvl="4" indent="-304800">
              <a:spcBef>
                <a:spcPts val="1600"/>
              </a:spcBef>
              <a:spcAft>
                <a:spcPct val="0"/>
              </a:spcAft>
              <a:buSzPts val="1200"/>
              <a:buChar char="○"/>
              <a:defRPr sz="1200"/>
            </a:lvl5pPr>
            <a:lvl6pPr marL="2743200" lvl="5" indent="-304800">
              <a:spcBef>
                <a:spcPts val="1600"/>
              </a:spcBef>
              <a:spcAft>
                <a:spcPct val="0"/>
              </a:spcAft>
              <a:buSzPts val="1200"/>
              <a:buChar char="■"/>
              <a:defRPr sz="1200"/>
            </a:lvl6pPr>
            <a:lvl7pPr marL="3200400" lvl="6" indent="-304800">
              <a:spcBef>
                <a:spcPts val="1600"/>
              </a:spcBef>
              <a:spcAft>
                <a:spcPct val="0"/>
              </a:spcAft>
              <a:buSzPts val="1200"/>
              <a:buChar char="●"/>
              <a:defRPr sz="1200"/>
            </a:lvl7pPr>
            <a:lvl8pPr marL="3657600" lvl="7" indent="-304800">
              <a:spcBef>
                <a:spcPts val="1600"/>
              </a:spcBef>
              <a:spcAft>
                <a:spcPct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3" name="Google Shape;33;p5"/>
          <p:cNvSpPr txBox="1">
            <a:spLocks noGrp="1"/>
          </p:cNvSpPr>
          <p:nvPr>
            <p:ph type="body" idx="2"/>
          </p:nvPr>
        </p:nvSpPr>
        <p:spPr>
          <a:xfrm>
            <a:off x="4832400" y="1266175"/>
            <a:ext cx="3999900" cy="3302700"/>
          </a:xfrm>
          <a:prstGeom prst="rect">
            <a:avLst/>
          </a:prstGeom>
        </p:spPr>
        <p:txBody>
          <a:bodyPr spcFirstLastPara="1" wrap="square" lIns="91425" tIns="91425" rIns="91425" bIns="91425" anchor="t" anchorCtr="0">
            <a:noAutofit/>
          </a:bodyPr>
          <a:lstStyle>
            <a:lvl1pPr marL="457200" lvl="0" indent="-317500">
              <a:spcBef>
                <a:spcPct val="0"/>
              </a:spcBef>
              <a:spcAft>
                <a:spcPct val="0"/>
              </a:spcAft>
              <a:buSzPts val="1400"/>
              <a:buChar char="●"/>
              <a:defRPr sz="1400"/>
            </a:lvl1pPr>
            <a:lvl2pPr marL="914400" lvl="1" indent="-304800">
              <a:spcBef>
                <a:spcPts val="1600"/>
              </a:spcBef>
              <a:spcAft>
                <a:spcPct val="0"/>
              </a:spcAft>
              <a:buSzPts val="1200"/>
              <a:buChar char="○"/>
              <a:defRPr sz="1200"/>
            </a:lvl2pPr>
            <a:lvl3pPr marL="1371600" lvl="2" indent="-304800">
              <a:spcBef>
                <a:spcPts val="1600"/>
              </a:spcBef>
              <a:spcAft>
                <a:spcPct val="0"/>
              </a:spcAft>
              <a:buSzPts val="1200"/>
              <a:buChar char="■"/>
              <a:defRPr sz="1200"/>
            </a:lvl3pPr>
            <a:lvl4pPr marL="1828800" lvl="3" indent="-304800">
              <a:spcBef>
                <a:spcPts val="1600"/>
              </a:spcBef>
              <a:spcAft>
                <a:spcPct val="0"/>
              </a:spcAft>
              <a:buSzPts val="1200"/>
              <a:buChar char="●"/>
              <a:defRPr sz="1200"/>
            </a:lvl4pPr>
            <a:lvl5pPr marL="2286000" lvl="4" indent="-304800">
              <a:spcBef>
                <a:spcPts val="1600"/>
              </a:spcBef>
              <a:spcAft>
                <a:spcPct val="0"/>
              </a:spcAft>
              <a:buSzPts val="1200"/>
              <a:buChar char="○"/>
              <a:defRPr sz="1200"/>
            </a:lvl5pPr>
            <a:lvl6pPr marL="2743200" lvl="5" indent="-304800">
              <a:spcBef>
                <a:spcPts val="1600"/>
              </a:spcBef>
              <a:spcAft>
                <a:spcPct val="0"/>
              </a:spcAft>
              <a:buSzPts val="1200"/>
              <a:buChar char="■"/>
              <a:defRPr sz="1200"/>
            </a:lvl6pPr>
            <a:lvl7pPr marL="3200400" lvl="6" indent="-304800">
              <a:spcBef>
                <a:spcPts val="1600"/>
              </a:spcBef>
              <a:spcAft>
                <a:spcPct val="0"/>
              </a:spcAft>
              <a:buSzPts val="1200"/>
              <a:buChar char="●"/>
              <a:defRPr sz="1200"/>
            </a:lvl7pPr>
            <a:lvl8pPr marL="3657600" lvl="7" indent="-304800">
              <a:spcBef>
                <a:spcPts val="1600"/>
              </a:spcBef>
              <a:spcAft>
                <a:spcPct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4" name="Google Shape;3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ct val="0"/>
              </a:spcBef>
              <a:spcAft>
                <a:spcPct val="0"/>
              </a:spcAft>
              <a:buNone/>
            </a:pPr>
            <a:fld id="{00000000-1234-1234-1234-123412341234}" type="slidenum">
              <a:rPr lang="tr"/>
              <a:t>‹#›</a:t>
            </a:fld>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ct val="0"/>
              </a:spcBef>
              <a:spcAft>
                <a:spcPct val="0"/>
              </a:spcAft>
              <a:buSzPts val="3600"/>
              <a:buNone/>
              <a:defRPr/>
            </a:lvl1pPr>
            <a:lvl2pPr lvl="1">
              <a:spcBef>
                <a:spcPct val="0"/>
              </a:spcBef>
              <a:spcAft>
                <a:spcPct val="0"/>
              </a:spcAft>
              <a:buSzPts val="3600"/>
              <a:buNone/>
              <a:defRPr/>
            </a:lvl2pPr>
            <a:lvl3pPr lvl="2">
              <a:spcBef>
                <a:spcPct val="0"/>
              </a:spcBef>
              <a:spcAft>
                <a:spcPct val="0"/>
              </a:spcAft>
              <a:buSzPts val="3600"/>
              <a:buNone/>
              <a:defRPr/>
            </a:lvl3pPr>
            <a:lvl4pPr lvl="3">
              <a:spcBef>
                <a:spcPct val="0"/>
              </a:spcBef>
              <a:spcAft>
                <a:spcPct val="0"/>
              </a:spcAft>
              <a:buSzPts val="3600"/>
              <a:buNone/>
              <a:defRPr/>
            </a:lvl4pPr>
            <a:lvl5pPr lvl="4">
              <a:spcBef>
                <a:spcPct val="0"/>
              </a:spcBef>
              <a:spcAft>
                <a:spcPct val="0"/>
              </a:spcAft>
              <a:buSzPts val="3600"/>
              <a:buNone/>
              <a:defRPr/>
            </a:lvl5pPr>
            <a:lvl6pPr lvl="5">
              <a:spcBef>
                <a:spcPct val="0"/>
              </a:spcBef>
              <a:spcAft>
                <a:spcPct val="0"/>
              </a:spcAft>
              <a:buSzPts val="3600"/>
              <a:buNone/>
              <a:defRPr/>
            </a:lvl6pPr>
            <a:lvl7pPr lvl="6">
              <a:spcBef>
                <a:spcPct val="0"/>
              </a:spcBef>
              <a:spcAft>
                <a:spcPct val="0"/>
              </a:spcAft>
              <a:buSzPts val="3600"/>
              <a:buNone/>
              <a:defRPr/>
            </a:lvl7pPr>
            <a:lvl8pPr lvl="7">
              <a:spcBef>
                <a:spcPct val="0"/>
              </a:spcBef>
              <a:spcAft>
                <a:spcPct val="0"/>
              </a:spcAft>
              <a:buSzPts val="3600"/>
              <a:buNone/>
              <a:defRPr/>
            </a:lvl8pPr>
            <a:lvl9pPr lvl="8">
              <a:spcBef>
                <a:spcPct val="0"/>
              </a:spcBef>
              <a:spcAft>
                <a:spcPct val="0"/>
              </a:spcAft>
              <a:buSzPts val="3600"/>
              <a:buNone/>
              <a:defRPr/>
            </a:lvl9pPr>
          </a:lstStyle>
          <a:p>
            <a:endParaRPr/>
          </a:p>
        </p:txBody>
      </p:sp>
      <p:sp>
        <p:nvSpPr>
          <p:cNvPr id="37" name="Google Shape;3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ct val="0"/>
              </a:spcBef>
              <a:spcAft>
                <a:spcPct val="0"/>
              </a:spcAft>
              <a:buNone/>
            </a:pPr>
            <a:fld id="{00000000-1234-1234-1234-123412341234}" type="slidenum">
              <a:rPr lang="tr"/>
              <a:t>‹#›</a:t>
            </a:fld>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ct val="0"/>
              </a:spcBef>
              <a:spcAft>
                <a:spcPct val="0"/>
              </a:spcAft>
              <a:buSzPts val="2400"/>
              <a:buNone/>
              <a:defRPr sz="2400"/>
            </a:lvl1pPr>
            <a:lvl2pPr lvl="1">
              <a:spcBef>
                <a:spcPct val="0"/>
              </a:spcBef>
              <a:spcAft>
                <a:spcPct val="0"/>
              </a:spcAft>
              <a:buSzPts val="2400"/>
              <a:buNone/>
              <a:defRPr sz="2400"/>
            </a:lvl2pPr>
            <a:lvl3pPr lvl="2">
              <a:spcBef>
                <a:spcPct val="0"/>
              </a:spcBef>
              <a:spcAft>
                <a:spcPct val="0"/>
              </a:spcAft>
              <a:buSzPts val="2400"/>
              <a:buNone/>
              <a:defRPr sz="2400"/>
            </a:lvl3pPr>
            <a:lvl4pPr lvl="3">
              <a:spcBef>
                <a:spcPct val="0"/>
              </a:spcBef>
              <a:spcAft>
                <a:spcPct val="0"/>
              </a:spcAft>
              <a:buSzPts val="2400"/>
              <a:buNone/>
              <a:defRPr sz="2400"/>
            </a:lvl4pPr>
            <a:lvl5pPr lvl="4">
              <a:spcBef>
                <a:spcPct val="0"/>
              </a:spcBef>
              <a:spcAft>
                <a:spcPct val="0"/>
              </a:spcAft>
              <a:buSzPts val="2400"/>
              <a:buNone/>
              <a:defRPr sz="2400"/>
            </a:lvl5pPr>
            <a:lvl6pPr lvl="5">
              <a:spcBef>
                <a:spcPct val="0"/>
              </a:spcBef>
              <a:spcAft>
                <a:spcPct val="0"/>
              </a:spcAft>
              <a:buSzPts val="2400"/>
              <a:buNone/>
              <a:defRPr sz="2400"/>
            </a:lvl6pPr>
            <a:lvl7pPr lvl="6">
              <a:spcBef>
                <a:spcPct val="0"/>
              </a:spcBef>
              <a:spcAft>
                <a:spcPct val="0"/>
              </a:spcAft>
              <a:buSzPts val="2400"/>
              <a:buNone/>
              <a:defRPr sz="2400"/>
            </a:lvl7pPr>
            <a:lvl8pPr lvl="7">
              <a:spcBef>
                <a:spcPct val="0"/>
              </a:spcBef>
              <a:spcAft>
                <a:spcPct val="0"/>
              </a:spcAft>
              <a:buSzPts val="2400"/>
              <a:buNone/>
              <a:defRPr sz="2400"/>
            </a:lvl8pPr>
            <a:lvl9pPr lvl="8">
              <a:spcBef>
                <a:spcPct val="0"/>
              </a:spcBef>
              <a:spcAft>
                <a:spcPct val="0"/>
              </a:spcAft>
              <a:buSzPts val="2400"/>
              <a:buNone/>
              <a:defRPr sz="2400"/>
            </a:lvl9pPr>
          </a:lstStyle>
          <a:p>
            <a:endParaRPr/>
          </a:p>
        </p:txBody>
      </p:sp>
      <p:sp>
        <p:nvSpPr>
          <p:cNvPr id="40" name="Google Shape;4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ct val="0"/>
              </a:spcBef>
              <a:spcAft>
                <a:spcPct val="0"/>
              </a:spcAft>
              <a:buSzPts val="1200"/>
              <a:buChar char="●"/>
              <a:defRPr sz="1200"/>
            </a:lvl1pPr>
            <a:lvl2pPr marL="914400" lvl="1" indent="-304800">
              <a:spcBef>
                <a:spcPts val="1600"/>
              </a:spcBef>
              <a:spcAft>
                <a:spcPct val="0"/>
              </a:spcAft>
              <a:buSzPts val="1200"/>
              <a:buChar char="○"/>
              <a:defRPr sz="1200"/>
            </a:lvl2pPr>
            <a:lvl3pPr marL="1371600" lvl="2" indent="-304800">
              <a:spcBef>
                <a:spcPts val="1600"/>
              </a:spcBef>
              <a:spcAft>
                <a:spcPct val="0"/>
              </a:spcAft>
              <a:buSzPts val="1200"/>
              <a:buChar char="■"/>
              <a:defRPr sz="1200"/>
            </a:lvl3pPr>
            <a:lvl4pPr marL="1828800" lvl="3" indent="-304800">
              <a:spcBef>
                <a:spcPts val="1600"/>
              </a:spcBef>
              <a:spcAft>
                <a:spcPct val="0"/>
              </a:spcAft>
              <a:buSzPts val="1200"/>
              <a:buChar char="●"/>
              <a:defRPr sz="1200"/>
            </a:lvl4pPr>
            <a:lvl5pPr marL="2286000" lvl="4" indent="-304800">
              <a:spcBef>
                <a:spcPts val="1600"/>
              </a:spcBef>
              <a:spcAft>
                <a:spcPct val="0"/>
              </a:spcAft>
              <a:buSzPts val="1200"/>
              <a:buChar char="○"/>
              <a:defRPr sz="1200"/>
            </a:lvl5pPr>
            <a:lvl6pPr marL="2743200" lvl="5" indent="-304800">
              <a:spcBef>
                <a:spcPts val="1600"/>
              </a:spcBef>
              <a:spcAft>
                <a:spcPct val="0"/>
              </a:spcAft>
              <a:buSzPts val="1200"/>
              <a:buChar char="■"/>
              <a:defRPr sz="1200"/>
            </a:lvl6pPr>
            <a:lvl7pPr marL="3200400" lvl="6" indent="-304800">
              <a:spcBef>
                <a:spcPts val="1600"/>
              </a:spcBef>
              <a:spcAft>
                <a:spcPct val="0"/>
              </a:spcAft>
              <a:buSzPts val="1200"/>
              <a:buChar char="●"/>
              <a:defRPr sz="1200"/>
            </a:lvl7pPr>
            <a:lvl8pPr marL="3657600" lvl="7" indent="-304800">
              <a:spcBef>
                <a:spcPts val="1600"/>
              </a:spcBef>
              <a:spcAft>
                <a:spcPct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1" name="Google Shape;4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ct val="0"/>
              </a:spcBef>
              <a:spcAft>
                <a:spcPct val="0"/>
              </a:spcAft>
              <a:buNone/>
            </a:pPr>
            <a:fld id="{00000000-1234-1234-1234-123412341234}" type="slidenum">
              <a:rPr lang="tr"/>
              <a:t>‹#›</a:t>
            </a:fld>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6"/>
        </a:solidFill>
        <a:effectLst/>
      </p:bgPr>
    </p:bg>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526350"/>
            <a:ext cx="5613600" cy="4090800"/>
          </a:xfrm>
          <a:prstGeom prst="rect">
            <a:avLst/>
          </a:prstGeom>
        </p:spPr>
        <p:txBody>
          <a:bodyPr spcFirstLastPara="1" wrap="square" lIns="91425" tIns="91425" rIns="91425" bIns="91425" anchor="ctr" anchorCtr="0">
            <a:noAutofit/>
          </a:bodyPr>
          <a:lstStyle>
            <a:lvl1pPr lvl="0">
              <a:spcBef>
                <a:spcPct val="0"/>
              </a:spcBef>
              <a:spcAft>
                <a:spcPct val="0"/>
              </a:spcAft>
              <a:buClr>
                <a:schemeClr val="dk2"/>
              </a:buClr>
              <a:buSzPts val="5400"/>
              <a:buNone/>
              <a:defRPr sz="5400" b="0">
                <a:solidFill>
                  <a:schemeClr val="dk2"/>
                </a:solidFill>
              </a:defRPr>
            </a:lvl1pPr>
            <a:lvl2pPr lvl="1">
              <a:spcBef>
                <a:spcPct val="0"/>
              </a:spcBef>
              <a:spcAft>
                <a:spcPct val="0"/>
              </a:spcAft>
              <a:buClr>
                <a:schemeClr val="dk2"/>
              </a:buClr>
              <a:buSzPts val="5400"/>
              <a:buNone/>
              <a:defRPr sz="5400" b="0">
                <a:solidFill>
                  <a:schemeClr val="dk2"/>
                </a:solidFill>
              </a:defRPr>
            </a:lvl2pPr>
            <a:lvl3pPr lvl="2">
              <a:spcBef>
                <a:spcPct val="0"/>
              </a:spcBef>
              <a:spcAft>
                <a:spcPct val="0"/>
              </a:spcAft>
              <a:buClr>
                <a:schemeClr val="dk2"/>
              </a:buClr>
              <a:buSzPts val="5400"/>
              <a:buNone/>
              <a:defRPr sz="5400" b="0">
                <a:solidFill>
                  <a:schemeClr val="dk2"/>
                </a:solidFill>
              </a:defRPr>
            </a:lvl3pPr>
            <a:lvl4pPr lvl="3">
              <a:spcBef>
                <a:spcPct val="0"/>
              </a:spcBef>
              <a:spcAft>
                <a:spcPct val="0"/>
              </a:spcAft>
              <a:buClr>
                <a:schemeClr val="dk2"/>
              </a:buClr>
              <a:buSzPts val="5400"/>
              <a:buNone/>
              <a:defRPr sz="5400" b="0">
                <a:solidFill>
                  <a:schemeClr val="dk2"/>
                </a:solidFill>
              </a:defRPr>
            </a:lvl4pPr>
            <a:lvl5pPr lvl="4">
              <a:spcBef>
                <a:spcPct val="0"/>
              </a:spcBef>
              <a:spcAft>
                <a:spcPct val="0"/>
              </a:spcAft>
              <a:buClr>
                <a:schemeClr val="dk2"/>
              </a:buClr>
              <a:buSzPts val="5400"/>
              <a:buNone/>
              <a:defRPr sz="5400" b="0">
                <a:solidFill>
                  <a:schemeClr val="dk2"/>
                </a:solidFill>
              </a:defRPr>
            </a:lvl5pPr>
            <a:lvl6pPr lvl="5">
              <a:spcBef>
                <a:spcPct val="0"/>
              </a:spcBef>
              <a:spcAft>
                <a:spcPct val="0"/>
              </a:spcAft>
              <a:buClr>
                <a:schemeClr val="dk2"/>
              </a:buClr>
              <a:buSzPts val="5400"/>
              <a:buNone/>
              <a:defRPr sz="5400" b="0">
                <a:solidFill>
                  <a:schemeClr val="dk2"/>
                </a:solidFill>
              </a:defRPr>
            </a:lvl6pPr>
            <a:lvl7pPr lvl="6">
              <a:spcBef>
                <a:spcPct val="0"/>
              </a:spcBef>
              <a:spcAft>
                <a:spcPct val="0"/>
              </a:spcAft>
              <a:buClr>
                <a:schemeClr val="dk2"/>
              </a:buClr>
              <a:buSzPts val="5400"/>
              <a:buNone/>
              <a:defRPr sz="5400" b="0">
                <a:solidFill>
                  <a:schemeClr val="dk2"/>
                </a:solidFill>
              </a:defRPr>
            </a:lvl7pPr>
            <a:lvl8pPr lvl="7">
              <a:spcBef>
                <a:spcPct val="0"/>
              </a:spcBef>
              <a:spcAft>
                <a:spcPct val="0"/>
              </a:spcAft>
              <a:buClr>
                <a:schemeClr val="dk2"/>
              </a:buClr>
              <a:buSzPts val="5400"/>
              <a:buNone/>
              <a:defRPr sz="5400" b="0">
                <a:solidFill>
                  <a:schemeClr val="dk2"/>
                </a:solidFill>
              </a:defRPr>
            </a:lvl8pPr>
            <a:lvl9pPr lvl="8">
              <a:spcBef>
                <a:spcPct val="0"/>
              </a:spcBef>
              <a:spcAft>
                <a:spcPct val="0"/>
              </a:spcAft>
              <a:buClr>
                <a:schemeClr val="dk2"/>
              </a:buClr>
              <a:buSzPts val="5400"/>
              <a:buNone/>
              <a:defRPr sz="5400" b="0">
                <a:solidFill>
                  <a:schemeClr val="dk2"/>
                </a:solidFill>
              </a:defRPr>
            </a:lvl9pPr>
          </a:lstStyle>
          <a:p>
            <a:endParaRPr/>
          </a:p>
        </p:txBody>
      </p:sp>
      <p:sp>
        <p:nvSpPr>
          <p:cNvPr id="44" name="Google Shape;4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ct val="0"/>
              </a:spcBef>
              <a:spcAft>
                <a:spcPct val="0"/>
              </a:spcAft>
              <a:buNone/>
            </a:pPr>
            <a:fld id="{00000000-1234-1234-1234-123412341234}" type="slidenum">
              <a:rPr lang="tr"/>
              <a:t>‹#›</a:t>
            </a:fld>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cxnSp>
        <p:nvCxnSpPr>
          <p:cNvPr id="47" name="Google Shape;47;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8" name="Google Shape;48;p9"/>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lvl1pPr lvl="0" algn="ctr">
              <a:spcBef>
                <a:spcPct val="0"/>
              </a:spcBef>
              <a:spcAft>
                <a:spcPct val="0"/>
              </a:spcAft>
              <a:buSzPts val="4200"/>
              <a:buNone/>
              <a:defRPr sz="4200"/>
            </a:lvl1pPr>
            <a:lvl2pPr lvl="1" algn="ctr">
              <a:spcBef>
                <a:spcPct val="0"/>
              </a:spcBef>
              <a:spcAft>
                <a:spcPct val="0"/>
              </a:spcAft>
              <a:buSzPts val="4200"/>
              <a:buNone/>
              <a:defRPr sz="4200"/>
            </a:lvl2pPr>
            <a:lvl3pPr lvl="2" algn="ctr">
              <a:spcBef>
                <a:spcPct val="0"/>
              </a:spcBef>
              <a:spcAft>
                <a:spcPct val="0"/>
              </a:spcAft>
              <a:buSzPts val="4200"/>
              <a:buNone/>
              <a:defRPr sz="4200"/>
            </a:lvl3pPr>
            <a:lvl4pPr lvl="3" algn="ctr">
              <a:spcBef>
                <a:spcPct val="0"/>
              </a:spcBef>
              <a:spcAft>
                <a:spcPct val="0"/>
              </a:spcAft>
              <a:buSzPts val="4200"/>
              <a:buNone/>
              <a:defRPr sz="4200"/>
            </a:lvl4pPr>
            <a:lvl5pPr lvl="4" algn="ctr">
              <a:spcBef>
                <a:spcPct val="0"/>
              </a:spcBef>
              <a:spcAft>
                <a:spcPct val="0"/>
              </a:spcAft>
              <a:buSzPts val="4200"/>
              <a:buNone/>
              <a:defRPr sz="4200"/>
            </a:lvl5pPr>
            <a:lvl6pPr lvl="5" algn="ctr">
              <a:spcBef>
                <a:spcPct val="0"/>
              </a:spcBef>
              <a:spcAft>
                <a:spcPct val="0"/>
              </a:spcAft>
              <a:buSzPts val="4200"/>
              <a:buNone/>
              <a:defRPr sz="4200"/>
            </a:lvl6pPr>
            <a:lvl7pPr lvl="6" algn="ctr">
              <a:spcBef>
                <a:spcPct val="0"/>
              </a:spcBef>
              <a:spcAft>
                <a:spcPct val="0"/>
              </a:spcAft>
              <a:buSzPts val="4200"/>
              <a:buNone/>
              <a:defRPr sz="4200"/>
            </a:lvl7pPr>
            <a:lvl8pPr lvl="7" algn="ctr">
              <a:spcBef>
                <a:spcPct val="0"/>
              </a:spcBef>
              <a:spcAft>
                <a:spcPct val="0"/>
              </a:spcAft>
              <a:buSzPts val="4200"/>
              <a:buNone/>
              <a:defRPr sz="4200"/>
            </a:lvl8pPr>
            <a:lvl9pPr lvl="8" algn="ctr">
              <a:spcBef>
                <a:spcPct val="0"/>
              </a:spcBef>
              <a:spcAft>
                <a:spcPct val="0"/>
              </a:spcAft>
              <a:buSzPts val="4200"/>
              <a:buNone/>
              <a:defRPr sz="4200"/>
            </a:lvl9pPr>
          </a:lstStyle>
          <a:p>
            <a:endParaRPr/>
          </a:p>
        </p:txBody>
      </p:sp>
      <p:sp>
        <p:nvSpPr>
          <p:cNvPr id="49" name="Google Shape;49;p9"/>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lvl1pPr lvl="0" algn="ctr">
              <a:lnSpc>
                <a:spcPct val="100000"/>
              </a:lnSpc>
              <a:spcBef>
                <a:spcPct val="0"/>
              </a:spcBef>
              <a:spcAft>
                <a:spcPct val="0"/>
              </a:spcAft>
              <a:buSzPts val="2100"/>
              <a:buNone/>
              <a:defRPr sz="2100"/>
            </a:lvl1pPr>
            <a:lvl2pPr lvl="1" algn="ctr">
              <a:lnSpc>
                <a:spcPct val="100000"/>
              </a:lnSpc>
              <a:spcBef>
                <a:spcPct val="0"/>
              </a:spcBef>
              <a:spcAft>
                <a:spcPct val="0"/>
              </a:spcAft>
              <a:buSzPts val="2100"/>
              <a:buNone/>
              <a:defRPr sz="2100"/>
            </a:lvl2pPr>
            <a:lvl3pPr lvl="2" algn="ctr">
              <a:lnSpc>
                <a:spcPct val="100000"/>
              </a:lnSpc>
              <a:spcBef>
                <a:spcPct val="0"/>
              </a:spcBef>
              <a:spcAft>
                <a:spcPct val="0"/>
              </a:spcAft>
              <a:buSzPts val="2100"/>
              <a:buNone/>
              <a:defRPr sz="2100"/>
            </a:lvl3pPr>
            <a:lvl4pPr lvl="3" algn="ctr">
              <a:lnSpc>
                <a:spcPct val="100000"/>
              </a:lnSpc>
              <a:spcBef>
                <a:spcPct val="0"/>
              </a:spcBef>
              <a:spcAft>
                <a:spcPct val="0"/>
              </a:spcAft>
              <a:buSzPts val="2100"/>
              <a:buNone/>
              <a:defRPr sz="2100"/>
            </a:lvl4pPr>
            <a:lvl5pPr lvl="4" algn="ctr">
              <a:lnSpc>
                <a:spcPct val="100000"/>
              </a:lnSpc>
              <a:spcBef>
                <a:spcPct val="0"/>
              </a:spcBef>
              <a:spcAft>
                <a:spcPct val="0"/>
              </a:spcAft>
              <a:buSzPts val="2100"/>
              <a:buNone/>
              <a:defRPr sz="2100"/>
            </a:lvl5pPr>
            <a:lvl6pPr lvl="5" algn="ctr">
              <a:lnSpc>
                <a:spcPct val="100000"/>
              </a:lnSpc>
              <a:spcBef>
                <a:spcPct val="0"/>
              </a:spcBef>
              <a:spcAft>
                <a:spcPct val="0"/>
              </a:spcAft>
              <a:buSzPts val="2100"/>
              <a:buNone/>
              <a:defRPr sz="2100"/>
            </a:lvl6pPr>
            <a:lvl7pPr lvl="6" algn="ctr">
              <a:lnSpc>
                <a:spcPct val="100000"/>
              </a:lnSpc>
              <a:spcBef>
                <a:spcPct val="0"/>
              </a:spcBef>
              <a:spcAft>
                <a:spcPct val="0"/>
              </a:spcAft>
              <a:buSzPts val="2100"/>
              <a:buNone/>
              <a:defRPr sz="2100"/>
            </a:lvl7pPr>
            <a:lvl8pPr lvl="7" algn="ctr">
              <a:lnSpc>
                <a:spcPct val="100000"/>
              </a:lnSpc>
              <a:spcBef>
                <a:spcPct val="0"/>
              </a:spcBef>
              <a:spcAft>
                <a:spcPct val="0"/>
              </a:spcAft>
              <a:buSzPts val="2100"/>
              <a:buNone/>
              <a:defRPr sz="2100"/>
            </a:lvl8pPr>
            <a:lvl9pPr lvl="8" algn="ctr">
              <a:lnSpc>
                <a:spcPct val="100000"/>
              </a:lnSpc>
              <a:spcBef>
                <a:spcPct val="0"/>
              </a:spcBef>
              <a:spcAft>
                <a:spcPct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ct val="0"/>
              </a:spcBef>
              <a:spcAft>
                <a:spcPct val="0"/>
              </a:spcAft>
              <a:buClr>
                <a:schemeClr val="lt1"/>
              </a:buClr>
              <a:buSzPts val="1800"/>
              <a:buChar char="●"/>
              <a:defRPr>
                <a:solidFill>
                  <a:schemeClr val="lt1"/>
                </a:solidFill>
              </a:defRPr>
            </a:lvl1pPr>
            <a:lvl2pPr marL="914400" lvl="1" indent="-317500">
              <a:spcBef>
                <a:spcPts val="1600"/>
              </a:spcBef>
              <a:spcAft>
                <a:spcPct val="0"/>
              </a:spcAft>
              <a:buClr>
                <a:schemeClr val="lt1"/>
              </a:buClr>
              <a:buSzPts val="1400"/>
              <a:buChar char="○"/>
              <a:defRPr>
                <a:solidFill>
                  <a:schemeClr val="lt1"/>
                </a:solidFill>
              </a:defRPr>
            </a:lvl2pPr>
            <a:lvl3pPr marL="1371600" lvl="2" indent="-317500">
              <a:spcBef>
                <a:spcPts val="1600"/>
              </a:spcBef>
              <a:spcAft>
                <a:spcPct val="0"/>
              </a:spcAft>
              <a:buClr>
                <a:schemeClr val="lt1"/>
              </a:buClr>
              <a:buSzPts val="1400"/>
              <a:buChar char="■"/>
              <a:defRPr>
                <a:solidFill>
                  <a:schemeClr val="lt1"/>
                </a:solidFill>
              </a:defRPr>
            </a:lvl3pPr>
            <a:lvl4pPr marL="1828800" lvl="3" indent="-317500">
              <a:spcBef>
                <a:spcPts val="1600"/>
              </a:spcBef>
              <a:spcAft>
                <a:spcPct val="0"/>
              </a:spcAft>
              <a:buClr>
                <a:schemeClr val="lt1"/>
              </a:buClr>
              <a:buSzPts val="1400"/>
              <a:buChar char="●"/>
              <a:defRPr>
                <a:solidFill>
                  <a:schemeClr val="lt1"/>
                </a:solidFill>
              </a:defRPr>
            </a:lvl4pPr>
            <a:lvl5pPr marL="2286000" lvl="4" indent="-317500">
              <a:spcBef>
                <a:spcPts val="1600"/>
              </a:spcBef>
              <a:spcAft>
                <a:spcPct val="0"/>
              </a:spcAft>
              <a:buClr>
                <a:schemeClr val="lt1"/>
              </a:buClr>
              <a:buSzPts val="1400"/>
              <a:buChar char="○"/>
              <a:defRPr>
                <a:solidFill>
                  <a:schemeClr val="lt1"/>
                </a:solidFill>
              </a:defRPr>
            </a:lvl5pPr>
            <a:lvl6pPr marL="2743200" lvl="5" indent="-317500">
              <a:spcBef>
                <a:spcPts val="1600"/>
              </a:spcBef>
              <a:spcAft>
                <a:spcPct val="0"/>
              </a:spcAft>
              <a:buClr>
                <a:schemeClr val="lt1"/>
              </a:buClr>
              <a:buSzPts val="1400"/>
              <a:buChar char="■"/>
              <a:defRPr>
                <a:solidFill>
                  <a:schemeClr val="lt1"/>
                </a:solidFill>
              </a:defRPr>
            </a:lvl6pPr>
            <a:lvl7pPr marL="3200400" lvl="6" indent="-317500">
              <a:spcBef>
                <a:spcPts val="1600"/>
              </a:spcBef>
              <a:spcAft>
                <a:spcPct val="0"/>
              </a:spcAft>
              <a:buClr>
                <a:schemeClr val="lt1"/>
              </a:buClr>
              <a:buSzPts val="1400"/>
              <a:buChar char="●"/>
              <a:defRPr>
                <a:solidFill>
                  <a:schemeClr val="lt1"/>
                </a:solidFill>
              </a:defRPr>
            </a:lvl7pPr>
            <a:lvl8pPr marL="3657600" lvl="7" indent="-317500">
              <a:spcBef>
                <a:spcPts val="1600"/>
              </a:spcBef>
              <a:spcAft>
                <a:spcPct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ct val="0"/>
              </a:spcBef>
              <a:spcAft>
                <a:spcPct val="0"/>
              </a:spcAft>
              <a:buNone/>
            </a:pPr>
            <a:fld id="{00000000-1234-1234-1234-123412341234}" type="slidenum">
              <a:rPr lang="tr"/>
              <a:t>‹#›</a:t>
            </a:fld>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a:spLocks noGrp="1"/>
          </p:cNvSpPr>
          <p:nvPr>
            <p:ph type="body" idx="1"/>
          </p:nvPr>
        </p:nvSpPr>
        <p:spPr>
          <a:xfrm>
            <a:off x="311700" y="4230725"/>
            <a:ext cx="5998800" cy="598800"/>
          </a:xfrm>
          <a:prstGeom prst="rect">
            <a:avLst/>
          </a:prstGeom>
        </p:spPr>
        <p:txBody>
          <a:bodyPr spcFirstLastPara="1" wrap="square" lIns="91425" tIns="91425" rIns="91425" bIns="91425" anchor="ctr" anchorCtr="0">
            <a:noAutofit/>
          </a:bodyPr>
          <a:lstStyle>
            <a:lvl1pPr marL="457200" lvl="0" indent="-228600">
              <a:lnSpc>
                <a:spcPct val="100000"/>
              </a:lnSpc>
              <a:spcBef>
                <a:spcPct val="0"/>
              </a:spcBef>
              <a:spcAft>
                <a:spcPct val="0"/>
              </a:spcAft>
              <a:buSzPts val="2400"/>
              <a:buFont typeface="PT Sans Narrow"/>
              <a:buNone/>
              <a:defRPr sz="2400">
                <a:latin typeface="PT Sans Narrow"/>
                <a:ea typeface="PT Sans Narrow"/>
                <a:cs typeface="PT Sans Narrow"/>
                <a:sym typeface="PT Sans Narrow"/>
              </a:defRPr>
            </a:lvl1pPr>
          </a:lstStyle>
          <a:p>
            <a:endParaRPr/>
          </a:p>
        </p:txBody>
      </p:sp>
      <p:sp>
        <p:nvSpPr>
          <p:cNvPr id="54" name="Google Shape;5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ct val="0"/>
              </a:spcBef>
              <a:spcAft>
                <a:spcPct val="0"/>
              </a:spcAft>
              <a:buNone/>
            </a:pPr>
            <a:fld id="{00000000-1234-1234-1234-123412341234}" type="slidenum">
              <a:rPr lang="tr"/>
              <a:t>‹#›</a:t>
            </a:fld>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707400"/>
          </a:xfrm>
          <a:prstGeom prst="rect">
            <a:avLst/>
          </a:prstGeom>
          <a:noFill/>
          <a:ln>
            <a:noFill/>
          </a:ln>
        </p:spPr>
        <p:txBody>
          <a:bodyPr spcFirstLastPara="1" wrap="square" lIns="91425" tIns="91425" rIns="91425" bIns="91425" anchor="t" anchorCtr="0">
            <a:noAutofit/>
          </a:bodyPr>
          <a:lstStyle>
            <a:lvl1pPr lvl="0">
              <a:spcBef>
                <a:spcPct val="0"/>
              </a:spcBef>
              <a:spcAft>
                <a:spcPct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1pPr>
            <a:lvl2pPr lvl="1">
              <a:spcBef>
                <a:spcPct val="0"/>
              </a:spcBef>
              <a:spcAft>
                <a:spcPct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2pPr>
            <a:lvl3pPr lvl="2">
              <a:spcBef>
                <a:spcPct val="0"/>
              </a:spcBef>
              <a:spcAft>
                <a:spcPct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3pPr>
            <a:lvl4pPr lvl="3">
              <a:spcBef>
                <a:spcPct val="0"/>
              </a:spcBef>
              <a:spcAft>
                <a:spcPct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4pPr>
            <a:lvl5pPr lvl="4">
              <a:spcBef>
                <a:spcPct val="0"/>
              </a:spcBef>
              <a:spcAft>
                <a:spcPct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5pPr>
            <a:lvl6pPr lvl="5">
              <a:spcBef>
                <a:spcPct val="0"/>
              </a:spcBef>
              <a:spcAft>
                <a:spcPct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6pPr>
            <a:lvl7pPr lvl="6">
              <a:spcBef>
                <a:spcPct val="0"/>
              </a:spcBef>
              <a:spcAft>
                <a:spcPct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7pPr>
            <a:lvl8pPr lvl="7">
              <a:spcBef>
                <a:spcPct val="0"/>
              </a:spcBef>
              <a:spcAft>
                <a:spcPct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8pPr>
            <a:lvl9pPr lvl="8">
              <a:spcBef>
                <a:spcPct val="0"/>
              </a:spcBef>
              <a:spcAft>
                <a:spcPct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Google Shape;7;p1"/>
          <p:cNvSpPr txBox="1">
            <a:spLocks noGrp="1"/>
          </p:cNvSpPr>
          <p:nvPr>
            <p:ph type="body" idx="1"/>
          </p:nvPr>
        </p:nvSpPr>
        <p:spPr>
          <a:xfrm>
            <a:off x="311700" y="1266325"/>
            <a:ext cx="8520600" cy="33027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ct val="0"/>
              </a:spcBef>
              <a:spcAft>
                <a:spcPct val="0"/>
              </a:spcAft>
              <a:buClr>
                <a:schemeClr val="dk2"/>
              </a:buClr>
              <a:buSzPts val="1800"/>
              <a:buFont typeface="Open Sans"/>
              <a:buChar char="●"/>
              <a:defRPr sz="1800">
                <a:solidFill>
                  <a:schemeClr val="dk2"/>
                </a:solidFill>
                <a:latin typeface="Open Sans"/>
                <a:ea typeface="Open Sans"/>
                <a:cs typeface="Open Sans"/>
                <a:sym typeface="Open Sans"/>
              </a:defRPr>
            </a:lvl1pPr>
            <a:lvl2pPr marL="914400" lvl="1" indent="-317500">
              <a:lnSpc>
                <a:spcPct val="115000"/>
              </a:lnSpc>
              <a:spcBef>
                <a:spcPts val="1600"/>
              </a:spcBef>
              <a:spcAft>
                <a:spcPct val="0"/>
              </a:spcAft>
              <a:buClr>
                <a:schemeClr val="dk2"/>
              </a:buClr>
              <a:buSzPts val="1400"/>
              <a:buFont typeface="Open Sans"/>
              <a:buChar char="○"/>
              <a:defRPr>
                <a:solidFill>
                  <a:schemeClr val="dk2"/>
                </a:solidFill>
                <a:latin typeface="Open Sans"/>
                <a:ea typeface="Open Sans"/>
                <a:cs typeface="Open Sans"/>
                <a:sym typeface="Open Sans"/>
              </a:defRPr>
            </a:lvl2pPr>
            <a:lvl3pPr marL="1371600" lvl="2" indent="-317500">
              <a:lnSpc>
                <a:spcPct val="115000"/>
              </a:lnSpc>
              <a:spcBef>
                <a:spcPts val="1600"/>
              </a:spcBef>
              <a:spcAft>
                <a:spcPct val="0"/>
              </a:spcAft>
              <a:buClr>
                <a:schemeClr val="dk2"/>
              </a:buClr>
              <a:buSzPts val="1400"/>
              <a:buFont typeface="Open Sans"/>
              <a:buChar char="■"/>
              <a:defRPr>
                <a:solidFill>
                  <a:schemeClr val="dk2"/>
                </a:solidFill>
                <a:latin typeface="Open Sans"/>
                <a:ea typeface="Open Sans"/>
                <a:cs typeface="Open Sans"/>
                <a:sym typeface="Open Sans"/>
              </a:defRPr>
            </a:lvl3pPr>
            <a:lvl4pPr marL="1828800" lvl="3" indent="-317500">
              <a:lnSpc>
                <a:spcPct val="115000"/>
              </a:lnSpc>
              <a:spcBef>
                <a:spcPts val="1600"/>
              </a:spcBef>
              <a:spcAft>
                <a:spcPct val="0"/>
              </a:spcAft>
              <a:buClr>
                <a:schemeClr val="dk2"/>
              </a:buClr>
              <a:buSzPts val="1400"/>
              <a:buFont typeface="Open Sans"/>
              <a:buChar char="●"/>
              <a:defRPr>
                <a:solidFill>
                  <a:schemeClr val="dk2"/>
                </a:solidFill>
                <a:latin typeface="Open Sans"/>
                <a:ea typeface="Open Sans"/>
                <a:cs typeface="Open Sans"/>
                <a:sym typeface="Open Sans"/>
              </a:defRPr>
            </a:lvl4pPr>
            <a:lvl5pPr marL="2286000" lvl="4" indent="-317500">
              <a:lnSpc>
                <a:spcPct val="115000"/>
              </a:lnSpc>
              <a:spcBef>
                <a:spcPts val="1600"/>
              </a:spcBef>
              <a:spcAft>
                <a:spcPct val="0"/>
              </a:spcAft>
              <a:buClr>
                <a:schemeClr val="dk2"/>
              </a:buClr>
              <a:buSzPts val="1400"/>
              <a:buFont typeface="Open Sans"/>
              <a:buChar char="○"/>
              <a:defRPr>
                <a:solidFill>
                  <a:schemeClr val="dk2"/>
                </a:solidFill>
                <a:latin typeface="Open Sans"/>
                <a:ea typeface="Open Sans"/>
                <a:cs typeface="Open Sans"/>
                <a:sym typeface="Open Sans"/>
              </a:defRPr>
            </a:lvl5pPr>
            <a:lvl6pPr marL="2743200" lvl="5" indent="-317500">
              <a:lnSpc>
                <a:spcPct val="115000"/>
              </a:lnSpc>
              <a:spcBef>
                <a:spcPts val="1600"/>
              </a:spcBef>
              <a:spcAft>
                <a:spcPct val="0"/>
              </a:spcAft>
              <a:buClr>
                <a:schemeClr val="dk2"/>
              </a:buClr>
              <a:buSzPts val="1400"/>
              <a:buFont typeface="Open Sans"/>
              <a:buChar char="■"/>
              <a:defRPr>
                <a:solidFill>
                  <a:schemeClr val="dk2"/>
                </a:solidFill>
                <a:latin typeface="Open Sans"/>
                <a:ea typeface="Open Sans"/>
                <a:cs typeface="Open Sans"/>
                <a:sym typeface="Open Sans"/>
              </a:defRPr>
            </a:lvl6pPr>
            <a:lvl7pPr marL="3200400" lvl="6" indent="-317500">
              <a:lnSpc>
                <a:spcPct val="115000"/>
              </a:lnSpc>
              <a:spcBef>
                <a:spcPts val="1600"/>
              </a:spcBef>
              <a:spcAft>
                <a:spcPct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a:lnSpc>
                <a:spcPct val="115000"/>
              </a:lnSpc>
              <a:spcBef>
                <a:spcPts val="1600"/>
              </a:spcBef>
              <a:spcAft>
                <a:spcPct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marL="0" lvl="0" indent="0" algn="r" rtl="0">
              <a:spcBef>
                <a:spcPct val="0"/>
              </a:spcBef>
              <a:spcAft>
                <a:spcPct val="0"/>
              </a:spcAft>
              <a:buNone/>
            </a:pPr>
            <a:fld id="{00000000-1234-1234-1234-123412341234}" type="slidenum">
              <a:rPr lang="t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ransition/>
  <p:txStyles>
    <p:title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ec.europa.eu/programmes/erasmus-plus/resources/distance-calculator_en"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mailto:erasmus@kent.edu.tr"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kent.edu.tr/duyurular-001411"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hyperlink" Target="https://www.kent.edu.tr/road-map-for-k103-Staff-mobility-101499"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kent.edu.tr/personel-hareketliligi-yol-haritasi-001499"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s://www.kent.edu.tr/personel-hareketliligi-yol-haritasi-001499"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mailto:erasmus@kent.edu.tr" TargetMode="External"/><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ec.europa.eu/programmes/erasmus-plus/about/who-can-take-part_en"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kent.edu.tr/guncel-anlasmalar-001485"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3"/>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Autofit/>
          </a:bodyPr>
          <a:lstStyle/>
          <a:p>
            <a:pPr marL="0" lvl="0" indent="0" algn="ctr" rtl="0">
              <a:spcBef>
                <a:spcPct val="0"/>
              </a:spcBef>
              <a:spcAft>
                <a:spcPct val="0"/>
              </a:spcAft>
              <a:buNone/>
            </a:pPr>
            <a:r>
              <a:rPr lang="en-US" sz="5400" b="1" i="0" u="none" strike="noStrike" dirty="0">
                <a:highlight>
                  <a:srgbClr val="000000">
                    <a:alpha val="0"/>
                  </a:srgbClr>
                </a:highlight>
                <a:latin typeface="PT Sans Narrow"/>
              </a:rPr>
              <a:t>Erasmus + Program </a:t>
            </a:r>
            <a:r>
              <a:rPr lang="en-US" sz="3800" b="1" i="0" u="none" strike="noStrike" dirty="0">
                <a:highlight>
                  <a:srgbClr val="000000">
                    <a:alpha val="0"/>
                  </a:srgbClr>
                </a:highlight>
                <a:latin typeface="PT Sans Narrow"/>
              </a:rPr>
              <a:t>and</a:t>
            </a:r>
            <a:endParaRPr sz="3800" dirty="0"/>
          </a:p>
        </p:txBody>
      </p:sp>
      <p:sp>
        <p:nvSpPr>
          <p:cNvPr id="67" name="Google Shape;67;p13"/>
          <p:cNvSpPr txBox="1">
            <a:spLocks noGrp="1"/>
          </p:cNvSpPr>
          <p:nvPr>
            <p:ph type="subTitle" idx="1"/>
          </p:nvPr>
        </p:nvSpPr>
        <p:spPr>
          <a:xfrm>
            <a:off x="2137225" y="2850054"/>
            <a:ext cx="4870500" cy="1079700"/>
          </a:xfrm>
          <a:prstGeom prst="rect">
            <a:avLst/>
          </a:prstGeom>
        </p:spPr>
        <p:txBody>
          <a:bodyPr spcFirstLastPara="1" wrap="square" lIns="91425" tIns="91425" rIns="91425" bIns="91425" anchor="t" anchorCtr="0">
            <a:noAutofit/>
          </a:bodyPr>
          <a:lstStyle/>
          <a:p>
            <a:pPr marL="0" lvl="0" indent="0" algn="ctr" rtl="0">
              <a:spcBef>
                <a:spcPct val="0"/>
              </a:spcBef>
              <a:spcAft>
                <a:spcPct val="0"/>
              </a:spcAft>
              <a:buNone/>
            </a:pPr>
            <a:r>
              <a:rPr lang="en-US" sz="2400" b="0" i="0" u="none" strike="noStrike" dirty="0">
                <a:highlight>
                  <a:srgbClr val="000000">
                    <a:alpha val="0"/>
                  </a:srgbClr>
                </a:highlight>
                <a:latin typeface="Open Sans"/>
              </a:rPr>
              <a:t>VIRTUAL MOBILITY</a:t>
            </a:r>
            <a:endParaRPr dirty="0"/>
          </a:p>
          <a:p>
            <a:pPr marL="0" lvl="0" indent="0" algn="ctr" rtl="0">
              <a:spcBef>
                <a:spcPct val="0"/>
              </a:spcBef>
              <a:spcAft>
                <a:spcPct val="0"/>
              </a:spcAft>
              <a:buNone/>
            </a:pPr>
            <a:r>
              <a:rPr lang="en-US" sz="1700" b="0" i="1" u="none" strike="noStrike" dirty="0">
                <a:highlight>
                  <a:srgbClr val="000000">
                    <a:alpha val="0"/>
                  </a:srgbClr>
                </a:highlight>
                <a:latin typeface="Lobster"/>
                <a:ea typeface="Lobster"/>
                <a:cs typeface="Lobster"/>
                <a:sym typeface="Lobster"/>
              </a:rPr>
              <a:t>Introductory Briefing Meeting for Staff</a:t>
            </a:r>
            <a:endParaRPr sz="1700" i="1" dirty="0">
              <a:latin typeface="Lobster"/>
              <a:ea typeface="Lobster"/>
              <a:cs typeface="Lobster"/>
              <a:sym typeface="Lobster"/>
            </a:endParaRPr>
          </a:p>
          <a:p>
            <a:pPr marL="0" lvl="0" indent="0" algn="ctr" rtl="0">
              <a:spcBef>
                <a:spcPct val="0"/>
              </a:spcBef>
              <a:spcAft>
                <a:spcPct val="0"/>
              </a:spcAft>
              <a:buNone/>
            </a:pPr>
            <a:r>
              <a:rPr lang="en-US" sz="1700" b="0" i="1" u="none" strike="noStrike" dirty="0">
                <a:highlight>
                  <a:srgbClr val="000000">
                    <a:alpha val="0"/>
                  </a:srgbClr>
                </a:highlight>
                <a:latin typeface="Lobster"/>
                <a:ea typeface="Lobster"/>
                <a:cs typeface="Lobster"/>
                <a:sym typeface="Lobster"/>
              </a:rPr>
              <a:t>October 2020</a:t>
            </a:r>
            <a:endParaRPr sz="1700" i="1" dirty="0">
              <a:latin typeface="Lobster"/>
              <a:ea typeface="Lobster"/>
              <a:cs typeface="Lobster"/>
              <a:sym typeface="Lobster"/>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2"/>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GRANT AMOUNTS - DAILY GRANT</a:t>
            </a:r>
            <a:endParaRPr/>
          </a:p>
        </p:txBody>
      </p:sp>
      <p:graphicFrame>
        <p:nvGraphicFramePr>
          <p:cNvPr id="122" name="Google Shape;122;p22"/>
          <p:cNvGraphicFramePr>
            <a:graphicFrameLocks noGrp="1"/>
          </p:cNvGraphicFramePr>
          <p:nvPr/>
        </p:nvGraphicFramePr>
        <p:xfrm>
          <a:off x="434475" y="1535925"/>
          <a:ext cx="7239000" cy="2910750"/>
        </p:xfrm>
        <a:graphic>
          <a:graphicData uri="http://schemas.openxmlformats.org/drawingml/2006/table">
            <a:tbl>
              <a:tblPr>
                <a:noFill/>
                <a:tableStyleId>{E81F5702-DF90-488F-B53B-6B1D51F798A6}</a:tableStyleId>
              </a:tblPr>
              <a:tblGrid>
                <a:gridCol w="2413000">
                  <a:extLst>
                    <a:ext uri="{9D8B030D-6E8A-4147-A177-3AD203B41FA5}">
                      <a16:colId xmlns:a16="http://schemas.microsoft.com/office/drawing/2014/main" val="20000"/>
                    </a:ext>
                  </a:extLst>
                </a:gridCol>
                <a:gridCol w="2413000">
                  <a:extLst>
                    <a:ext uri="{9D8B030D-6E8A-4147-A177-3AD203B41FA5}">
                      <a16:colId xmlns:a16="http://schemas.microsoft.com/office/drawing/2014/main" val="20001"/>
                    </a:ext>
                  </a:extLst>
                </a:gridCol>
                <a:gridCol w="2413000">
                  <a:extLst>
                    <a:ext uri="{9D8B030D-6E8A-4147-A177-3AD203B41FA5}">
                      <a16:colId xmlns:a16="http://schemas.microsoft.com/office/drawing/2014/main" val="20002"/>
                    </a:ext>
                  </a:extLst>
                </a:gridCol>
              </a:tblGrid>
              <a:tr h="381000">
                <a:tc>
                  <a:txBody>
                    <a:bodyPr/>
                    <a:lstStyle/>
                    <a:p>
                      <a:pPr marL="0" lvl="0" indent="0" algn="l" rtl="0">
                        <a:spcBef>
                          <a:spcPct val="0"/>
                        </a:spcBef>
                        <a:spcAft>
                          <a:spcPct val="0"/>
                        </a:spcAft>
                        <a:buNone/>
                      </a:pPr>
                      <a:r>
                        <a:rPr lang="en-US" sz="1000" b="0" i="0" u="none" strike="noStrike">
                          <a:highlight>
                            <a:srgbClr val="000000">
                              <a:alpha val="0"/>
                            </a:srgbClr>
                          </a:highlight>
                          <a:latin typeface="Comfortaa"/>
                          <a:ea typeface="Comfortaa"/>
                          <a:cs typeface="Comfortaa"/>
                          <a:sym typeface="Comfortaa"/>
                        </a:rPr>
                        <a:t>Country Groups</a:t>
                      </a:r>
                      <a:endParaRPr sz="1000">
                        <a:latin typeface="Comfortaa"/>
                        <a:ea typeface="Comfortaa"/>
                        <a:cs typeface="Comfortaa"/>
                        <a:sym typeface="Comfortaa"/>
                      </a:endParaRPr>
                    </a:p>
                  </a:txBody>
                  <a:tcPr marL="91425" marR="91425" marT="91425" marB="91425"/>
                </a:tc>
                <a:tc>
                  <a:txBody>
                    <a:bodyPr/>
                    <a:lstStyle/>
                    <a:p>
                      <a:pPr marL="0" lvl="0" indent="0" algn="l" rtl="0">
                        <a:spcBef>
                          <a:spcPct val="0"/>
                        </a:spcBef>
                        <a:spcAft>
                          <a:spcPct val="0"/>
                        </a:spcAft>
                        <a:buNone/>
                      </a:pPr>
                      <a:r>
                        <a:rPr lang="en-US" sz="1000" b="0" i="0" u="none" strike="noStrike">
                          <a:highlight>
                            <a:srgbClr val="000000">
                              <a:alpha val="0"/>
                            </a:srgbClr>
                          </a:highlight>
                          <a:latin typeface="Comfortaa"/>
                          <a:ea typeface="Comfortaa"/>
                          <a:cs typeface="Comfortaa"/>
                          <a:sym typeface="Comfortaa"/>
                        </a:rPr>
                        <a:t>Host Countries in Mobility </a:t>
                      </a:r>
                      <a:endParaRPr sz="1000">
                        <a:latin typeface="Comfortaa"/>
                        <a:ea typeface="Comfortaa"/>
                        <a:cs typeface="Comfortaa"/>
                        <a:sym typeface="Comfortaa"/>
                      </a:endParaRPr>
                    </a:p>
                  </a:txBody>
                  <a:tcPr marL="91425" marR="91425" marT="91425" marB="91425"/>
                </a:tc>
                <a:tc>
                  <a:txBody>
                    <a:bodyPr/>
                    <a:lstStyle/>
                    <a:p>
                      <a:pPr marL="0" lvl="0" indent="0" algn="l" rtl="0">
                        <a:spcBef>
                          <a:spcPct val="0"/>
                        </a:spcBef>
                        <a:spcAft>
                          <a:spcPct val="0"/>
                        </a:spcAft>
                        <a:buNone/>
                      </a:pPr>
                      <a:r>
                        <a:rPr lang="en-US" sz="1000" b="0" i="0" u="none" strike="noStrike">
                          <a:highlight>
                            <a:srgbClr val="000000">
                              <a:alpha val="0"/>
                            </a:srgbClr>
                          </a:highlight>
                          <a:latin typeface="Comfortaa"/>
                          <a:ea typeface="Comfortaa"/>
                          <a:cs typeface="Comfortaa"/>
                          <a:sym typeface="Comfortaa"/>
                        </a:rPr>
                        <a:t>Daily grant amounts (Euro)</a:t>
                      </a:r>
                      <a:endParaRPr sz="1000">
                        <a:latin typeface="Comfortaa"/>
                        <a:ea typeface="Comfortaa"/>
                        <a:cs typeface="Comfortaa"/>
                        <a:sym typeface="Comfortaa"/>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ct val="0"/>
                        </a:spcBef>
                        <a:spcAft>
                          <a:spcPct val="0"/>
                        </a:spcAft>
                        <a:buNone/>
                      </a:pPr>
                      <a:r>
                        <a:rPr lang="en-US" sz="1000" b="0" i="0" u="none" strike="noStrike">
                          <a:highlight>
                            <a:srgbClr val="000000">
                              <a:alpha val="0"/>
                            </a:srgbClr>
                          </a:highlight>
                          <a:latin typeface="Comfortaa"/>
                          <a:ea typeface="Comfortaa"/>
                          <a:cs typeface="Comfortaa"/>
                          <a:sym typeface="Comfortaa"/>
                        </a:rPr>
                        <a:t>1st Group Program Countries </a:t>
                      </a:r>
                      <a:endParaRPr sz="1000">
                        <a:latin typeface="Comfortaa"/>
                        <a:ea typeface="Comfortaa"/>
                        <a:cs typeface="Comfortaa"/>
                        <a:sym typeface="Comfortaa"/>
                      </a:endParaRPr>
                    </a:p>
                  </a:txBody>
                  <a:tcPr marL="91425" marR="91425" marT="91425" marB="91425"/>
                </a:tc>
                <a:tc>
                  <a:txBody>
                    <a:bodyPr/>
                    <a:lstStyle/>
                    <a:p>
                      <a:pPr marL="0" lvl="0" indent="0" algn="l" rtl="0">
                        <a:spcBef>
                          <a:spcPct val="0"/>
                        </a:spcBef>
                        <a:spcAft>
                          <a:spcPct val="0"/>
                        </a:spcAft>
                        <a:buNone/>
                      </a:pPr>
                      <a:r>
                        <a:rPr lang="en-US" sz="1000" b="0" i="0" u="none" strike="noStrike">
                          <a:highlight>
                            <a:srgbClr val="000000">
                              <a:alpha val="0"/>
                            </a:srgbClr>
                          </a:highlight>
                          <a:latin typeface="Comfortaa"/>
                          <a:ea typeface="Comfortaa"/>
                          <a:cs typeface="Comfortaa"/>
                          <a:sym typeface="Comfortaa"/>
                        </a:rPr>
                        <a:t>United Kingdom, Denmark, Finland, Ireland, Sweden, Iceland, Liechtenstein, Luxembourg, Norway </a:t>
                      </a:r>
                      <a:endParaRPr sz="1000">
                        <a:latin typeface="Comfortaa"/>
                        <a:ea typeface="Comfortaa"/>
                        <a:cs typeface="Comfortaa"/>
                        <a:sym typeface="Comfortaa"/>
                      </a:endParaRPr>
                    </a:p>
                  </a:txBody>
                  <a:tcPr marL="91425" marR="91425" marT="91425" marB="91425"/>
                </a:tc>
                <a:tc>
                  <a:txBody>
                    <a:bodyPr/>
                    <a:lstStyle/>
                    <a:p>
                      <a:pPr marL="0" lvl="0" indent="0" algn="l" rtl="0">
                        <a:spcBef>
                          <a:spcPct val="0"/>
                        </a:spcBef>
                        <a:spcAft>
                          <a:spcPct val="0"/>
                        </a:spcAft>
                        <a:buNone/>
                      </a:pPr>
                      <a:r>
                        <a:rPr lang="en-US" sz="1000" b="0" i="0" u="none" strike="noStrike">
                          <a:highlight>
                            <a:srgbClr val="000000">
                              <a:alpha val="0"/>
                            </a:srgbClr>
                          </a:highlight>
                          <a:latin typeface="Comfortaa"/>
                          <a:ea typeface="Comfortaa"/>
                          <a:cs typeface="Comfortaa"/>
                          <a:sym typeface="Comfortaa"/>
                        </a:rPr>
                        <a:t>153 </a:t>
                      </a:r>
                      <a:endParaRPr sz="1000">
                        <a:latin typeface="Comfortaa"/>
                        <a:ea typeface="Comfortaa"/>
                        <a:cs typeface="Comfortaa"/>
                        <a:sym typeface="Comfortaa"/>
                      </a:endParaRPr>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ct val="0"/>
                        </a:spcBef>
                        <a:spcAft>
                          <a:spcPct val="0"/>
                        </a:spcAft>
                        <a:buNone/>
                      </a:pPr>
                      <a:r>
                        <a:rPr lang="en-US" sz="1000" b="0" i="0" u="none" strike="noStrike">
                          <a:highlight>
                            <a:srgbClr val="000000">
                              <a:alpha val="0"/>
                            </a:srgbClr>
                          </a:highlight>
                          <a:latin typeface="Comfortaa"/>
                          <a:ea typeface="Comfortaa"/>
                          <a:cs typeface="Comfortaa"/>
                          <a:sym typeface="Comfortaa"/>
                        </a:rPr>
                        <a:t>2nd Group Program Countries </a:t>
                      </a:r>
                      <a:endParaRPr sz="1000">
                        <a:latin typeface="Comfortaa"/>
                        <a:ea typeface="Comfortaa"/>
                        <a:cs typeface="Comfortaa"/>
                        <a:sym typeface="Comfortaa"/>
                      </a:endParaRPr>
                    </a:p>
                  </a:txBody>
                  <a:tcPr marL="91425" marR="91425" marT="91425" marB="91425"/>
                </a:tc>
                <a:tc>
                  <a:txBody>
                    <a:bodyPr/>
                    <a:lstStyle/>
                    <a:p>
                      <a:pPr marL="0" lvl="0" indent="0" algn="l" rtl="0">
                        <a:spcBef>
                          <a:spcPct val="0"/>
                        </a:spcBef>
                        <a:spcAft>
                          <a:spcPct val="0"/>
                        </a:spcAft>
                        <a:buNone/>
                      </a:pPr>
                      <a:r>
                        <a:rPr lang="en-US" sz="1000" b="0" i="0" u="none" strike="noStrike">
                          <a:highlight>
                            <a:srgbClr val="000000">
                              <a:alpha val="0"/>
                            </a:srgbClr>
                          </a:highlight>
                          <a:latin typeface="Comfortaa"/>
                          <a:ea typeface="Comfortaa"/>
                          <a:cs typeface="Comfortaa"/>
                          <a:sym typeface="Comfortaa"/>
                        </a:rPr>
                        <a:t>Germany, Austria, Belgium, France, Southern Cyprus, Netherlands, Spain, Italy, Malta, Portugal, Greece </a:t>
                      </a:r>
                      <a:endParaRPr sz="1000">
                        <a:latin typeface="Comfortaa"/>
                        <a:ea typeface="Comfortaa"/>
                        <a:cs typeface="Comfortaa"/>
                        <a:sym typeface="Comfortaa"/>
                      </a:endParaRPr>
                    </a:p>
                  </a:txBody>
                  <a:tcPr marL="91425" marR="91425" marT="91425" marB="91425"/>
                </a:tc>
                <a:tc>
                  <a:txBody>
                    <a:bodyPr/>
                    <a:lstStyle/>
                    <a:p>
                      <a:pPr marL="0" lvl="0" indent="0" algn="l" rtl="0">
                        <a:spcBef>
                          <a:spcPct val="0"/>
                        </a:spcBef>
                        <a:spcAft>
                          <a:spcPct val="0"/>
                        </a:spcAft>
                        <a:buNone/>
                      </a:pPr>
                      <a:r>
                        <a:rPr lang="en-US" sz="1000" b="0" i="0" u="none" strike="noStrike">
                          <a:highlight>
                            <a:srgbClr val="000000">
                              <a:alpha val="0"/>
                            </a:srgbClr>
                          </a:highlight>
                          <a:latin typeface="Comfortaa"/>
                          <a:ea typeface="Comfortaa"/>
                          <a:cs typeface="Comfortaa"/>
                          <a:sym typeface="Comfortaa"/>
                        </a:rPr>
                        <a:t>136 </a:t>
                      </a:r>
                      <a:endParaRPr sz="1000">
                        <a:latin typeface="Comfortaa"/>
                        <a:ea typeface="Comfortaa"/>
                        <a:cs typeface="Comfortaa"/>
                        <a:sym typeface="Comfortaa"/>
                      </a:endParaRPr>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ct val="0"/>
                        </a:spcBef>
                        <a:spcAft>
                          <a:spcPct val="0"/>
                        </a:spcAft>
                        <a:buNone/>
                      </a:pPr>
                      <a:r>
                        <a:rPr lang="en-US" sz="1000" b="0" i="0" u="none" strike="noStrike">
                          <a:highlight>
                            <a:srgbClr val="000000">
                              <a:alpha val="0"/>
                            </a:srgbClr>
                          </a:highlight>
                          <a:latin typeface="Comfortaa"/>
                          <a:ea typeface="Comfortaa"/>
                          <a:cs typeface="Comfortaa"/>
                          <a:sym typeface="Comfortaa"/>
                        </a:rPr>
                        <a:t>3rd Group Program Countries </a:t>
                      </a:r>
                      <a:endParaRPr sz="1000">
                        <a:latin typeface="Comfortaa"/>
                        <a:ea typeface="Comfortaa"/>
                        <a:cs typeface="Comfortaa"/>
                        <a:sym typeface="Comfortaa"/>
                      </a:endParaRPr>
                    </a:p>
                  </a:txBody>
                  <a:tcPr marL="91425" marR="91425" marT="91425" marB="91425"/>
                </a:tc>
                <a:tc>
                  <a:txBody>
                    <a:bodyPr/>
                    <a:lstStyle/>
                    <a:p>
                      <a:pPr marL="0" lvl="0" indent="0" algn="l" rtl="0">
                        <a:spcBef>
                          <a:spcPct val="0"/>
                        </a:spcBef>
                        <a:spcAft>
                          <a:spcPct val="0"/>
                        </a:spcAft>
                        <a:buNone/>
                      </a:pPr>
                      <a:r>
                        <a:rPr lang="en-US" sz="1000" b="0" i="0" u="none" strike="noStrike">
                          <a:highlight>
                            <a:srgbClr val="000000">
                              <a:alpha val="0"/>
                            </a:srgbClr>
                          </a:highlight>
                          <a:latin typeface="Comfortaa"/>
                          <a:ea typeface="Comfortaa"/>
                          <a:cs typeface="Comfortaa"/>
                          <a:sym typeface="Comfortaa"/>
                        </a:rPr>
                        <a:t>Bulgaria, Czech Republic, Estonia, Croatia, Latvia, Lithuania, Hungary, North Macedonia, Poland, Romania, Serbia, Slovakia, Slovenia, Turkey</a:t>
                      </a:r>
                      <a:endParaRPr sz="1000">
                        <a:latin typeface="Comfortaa"/>
                        <a:ea typeface="Comfortaa"/>
                        <a:cs typeface="Comfortaa"/>
                        <a:sym typeface="Comfortaa"/>
                      </a:endParaRPr>
                    </a:p>
                  </a:txBody>
                  <a:tcPr marL="91425" marR="91425" marT="91425" marB="91425"/>
                </a:tc>
                <a:tc>
                  <a:txBody>
                    <a:bodyPr/>
                    <a:lstStyle/>
                    <a:p>
                      <a:pPr marL="0" lvl="0" indent="0" algn="l" rtl="0">
                        <a:spcBef>
                          <a:spcPct val="0"/>
                        </a:spcBef>
                        <a:spcAft>
                          <a:spcPct val="0"/>
                        </a:spcAft>
                        <a:buNone/>
                      </a:pPr>
                      <a:r>
                        <a:rPr lang="en-US" sz="1000" b="0" i="0" u="none" strike="noStrike">
                          <a:highlight>
                            <a:srgbClr val="000000">
                              <a:alpha val="0"/>
                            </a:srgbClr>
                          </a:highlight>
                          <a:latin typeface="Comfortaa"/>
                          <a:ea typeface="Comfortaa"/>
                          <a:cs typeface="Comfortaa"/>
                          <a:sym typeface="Comfortaa"/>
                        </a:rPr>
                        <a:t>119</a:t>
                      </a:r>
                      <a:endParaRPr sz="1000">
                        <a:latin typeface="Comfortaa"/>
                        <a:ea typeface="Comfortaa"/>
                        <a:cs typeface="Comfortaa"/>
                        <a:sym typeface="Comfortaa"/>
                      </a:endParaRPr>
                    </a:p>
                  </a:txBody>
                  <a:tcPr marL="91425" marR="91425" marT="91425" marB="91425"/>
                </a:tc>
                <a:extLst>
                  <a:ext uri="{0D108BD9-81ED-4DB2-BD59-A6C34878D82A}">
                    <a16:rowId xmlns:a16="http://schemas.microsoft.com/office/drawing/2014/main" val="10003"/>
                  </a:ext>
                </a:extLst>
              </a:tr>
            </a:tbl>
          </a:graphicData>
        </a:graphic>
      </p:graphicFrame>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3"/>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GRANT AMOUNTS-TRAVEL EXPENSES</a:t>
            </a:r>
            <a:endParaRPr/>
          </a:p>
        </p:txBody>
      </p:sp>
      <p:sp>
        <p:nvSpPr>
          <p:cNvPr id="128" name="Google Shape;128;p23"/>
          <p:cNvSpPr txBox="1"/>
          <p:nvPr/>
        </p:nvSpPr>
        <p:spPr>
          <a:xfrm>
            <a:off x="0" y="1080500"/>
            <a:ext cx="8895600" cy="569700"/>
          </a:xfrm>
          <a:prstGeom prst="rect">
            <a:avLst/>
          </a:prstGeom>
          <a:noFill/>
          <a:ln>
            <a:noFill/>
          </a:ln>
        </p:spPr>
        <p:txBody>
          <a:bodyPr spcFirstLastPara="1" wrap="square" lIns="91425" tIns="91425" rIns="91425" bIns="91425" anchor="t" anchorCtr="0">
            <a:noAutofit/>
          </a:bodyPr>
          <a:lstStyle/>
          <a:p>
            <a:pPr marL="0" lvl="0" indent="0" algn="l" rtl="0">
              <a:spcBef>
                <a:spcPct val="0"/>
              </a:spcBef>
              <a:spcAft>
                <a:spcPct val="0"/>
              </a:spcAft>
              <a:buNone/>
            </a:pPr>
            <a:r>
              <a:rPr lang="en-US" sz="1400" b="0" i="0" u="none" strike="noStrike">
                <a:highlight>
                  <a:srgbClr val="000000">
                    <a:alpha val="0"/>
                  </a:srgbClr>
                </a:highlight>
                <a:latin typeface="Comfortaa"/>
                <a:ea typeface="Comfortaa"/>
                <a:cs typeface="Comfortaa"/>
                <a:sym typeface="Comfortaa"/>
              </a:rPr>
              <a:t>Distance information is calculated via </a:t>
            </a:r>
            <a:r>
              <a:rPr lang="en-US" sz="1400" b="0" i="0" u="sng" strike="noStrike">
                <a:solidFill>
                  <a:srgbClr val="CE93D8"/>
                </a:solidFill>
                <a:highlight>
                  <a:srgbClr val="000000">
                    <a:alpha val="0"/>
                  </a:srgbClr>
                </a:highlight>
                <a:latin typeface="Comfortaa"/>
                <a:ea typeface="Comfortaa"/>
                <a:cs typeface="Comfortaa"/>
                <a:sym typeface="Comfortaa"/>
                <a:hlinkClick r:id="rId3"/>
              </a:rPr>
              <a:t>https://ec.europa.eu/programmes/erasmus-plus/resources/distance-calculator_en</a:t>
            </a:r>
            <a:r>
              <a:rPr lang="en-US" sz="1400" b="0" i="0" u="none" strike="noStrike">
                <a:highlight>
                  <a:srgbClr val="000000">
                    <a:alpha val="0"/>
                  </a:srgbClr>
                </a:highlight>
                <a:latin typeface="Comfortaa"/>
                <a:ea typeface="Comfortaa"/>
                <a:cs typeface="Comfortaa"/>
                <a:sym typeface="Comfortaa"/>
              </a:rPr>
              <a:t> and grants are awarded according to the following rules:</a:t>
            </a:r>
            <a:endParaRPr>
              <a:latin typeface="Comfortaa"/>
              <a:ea typeface="Comfortaa"/>
              <a:cs typeface="Comfortaa"/>
              <a:sym typeface="Comfortaa"/>
            </a:endParaRPr>
          </a:p>
        </p:txBody>
      </p:sp>
      <p:graphicFrame>
        <p:nvGraphicFramePr>
          <p:cNvPr id="129" name="Google Shape;129;p23"/>
          <p:cNvGraphicFramePr>
            <a:graphicFrameLocks noGrp="1"/>
          </p:cNvGraphicFramePr>
          <p:nvPr/>
        </p:nvGraphicFramePr>
        <p:xfrm>
          <a:off x="171700" y="1702700"/>
          <a:ext cx="4578450" cy="3047760"/>
        </p:xfrm>
        <a:graphic>
          <a:graphicData uri="http://schemas.openxmlformats.org/drawingml/2006/table">
            <a:tbl>
              <a:tblPr>
                <a:noFill/>
                <a:tableStyleId>{E81F5702-DF90-488F-B53B-6B1D51F798A6}</a:tableStyleId>
              </a:tblPr>
              <a:tblGrid>
                <a:gridCol w="2289225">
                  <a:extLst>
                    <a:ext uri="{9D8B030D-6E8A-4147-A177-3AD203B41FA5}">
                      <a16:colId xmlns:a16="http://schemas.microsoft.com/office/drawing/2014/main" val="20000"/>
                    </a:ext>
                  </a:extLst>
                </a:gridCol>
                <a:gridCol w="2289225">
                  <a:extLst>
                    <a:ext uri="{9D8B030D-6E8A-4147-A177-3AD203B41FA5}">
                      <a16:colId xmlns:a16="http://schemas.microsoft.com/office/drawing/2014/main" val="20001"/>
                    </a:ext>
                  </a:extLst>
                </a:gridCol>
              </a:tblGrid>
              <a:tr h="227925">
                <a:tc>
                  <a:txBody>
                    <a:bodyPr/>
                    <a:lstStyle/>
                    <a:p>
                      <a:pPr marL="0" lvl="0" indent="0" algn="l" rtl="0">
                        <a:spcBef>
                          <a:spcPct val="0"/>
                        </a:spcBef>
                        <a:spcAft>
                          <a:spcPct val="0"/>
                        </a:spcAft>
                        <a:buNone/>
                      </a:pPr>
                      <a:r>
                        <a:rPr lang="en-US" sz="1300" b="0" i="0" u="none" strike="noStrike">
                          <a:highlight>
                            <a:srgbClr val="000000">
                              <a:alpha val="0"/>
                            </a:srgbClr>
                          </a:highlight>
                          <a:latin typeface="Comfortaa"/>
                          <a:ea typeface="Comfortaa"/>
                          <a:cs typeface="Comfortaa"/>
                          <a:sym typeface="Comfortaa"/>
                        </a:rPr>
                        <a:t>"Km" value</a:t>
                      </a:r>
                      <a:endParaRPr sz="1300">
                        <a:latin typeface="Comfortaa"/>
                        <a:ea typeface="Comfortaa"/>
                        <a:cs typeface="Comfortaa"/>
                        <a:sym typeface="Comfortaa"/>
                      </a:endParaRPr>
                    </a:p>
                  </a:txBody>
                  <a:tcPr marL="91425" marR="91425" marT="91425" marB="91425"/>
                </a:tc>
                <a:tc>
                  <a:txBody>
                    <a:bodyPr/>
                    <a:lstStyle/>
                    <a:p>
                      <a:pPr marL="0" lvl="0" indent="0" algn="l" rtl="0">
                        <a:spcBef>
                          <a:spcPct val="0"/>
                        </a:spcBef>
                        <a:spcAft>
                          <a:spcPct val="0"/>
                        </a:spcAft>
                        <a:buNone/>
                      </a:pPr>
                      <a:r>
                        <a:rPr lang="en-US" sz="1300" b="0" i="0" u="none" strike="noStrike">
                          <a:highlight>
                            <a:srgbClr val="000000">
                              <a:alpha val="0"/>
                            </a:srgbClr>
                          </a:highlight>
                          <a:latin typeface="Comfortaa"/>
                          <a:ea typeface="Comfortaa"/>
                          <a:cs typeface="Comfortaa"/>
                          <a:sym typeface="Comfortaa"/>
                        </a:rPr>
                        <a:t>Grant amount (Euro) </a:t>
                      </a:r>
                      <a:endParaRPr sz="1300">
                        <a:latin typeface="Comfortaa"/>
                        <a:ea typeface="Comfortaa"/>
                        <a:cs typeface="Comfortaa"/>
                        <a:sym typeface="Comfortaa"/>
                      </a:endParaRPr>
                    </a:p>
                  </a:txBody>
                  <a:tcPr marL="91425" marR="91425" marT="91425" marB="91425"/>
                </a:tc>
                <a:extLst>
                  <a:ext uri="{0D108BD9-81ED-4DB2-BD59-A6C34878D82A}">
                    <a16:rowId xmlns:a16="http://schemas.microsoft.com/office/drawing/2014/main" val="10000"/>
                  </a:ext>
                </a:extLst>
              </a:tr>
              <a:tr h="227925">
                <a:tc>
                  <a:txBody>
                    <a:bodyPr/>
                    <a:lstStyle/>
                    <a:p>
                      <a:pPr marL="0" lvl="0" indent="0" algn="l" rtl="0">
                        <a:spcBef>
                          <a:spcPct val="0"/>
                        </a:spcBef>
                        <a:spcAft>
                          <a:spcPct val="0"/>
                        </a:spcAft>
                        <a:buNone/>
                      </a:pPr>
                      <a:r>
                        <a:rPr lang="en-US" sz="1300" b="0" i="0" u="none" strike="noStrike">
                          <a:highlight>
                            <a:srgbClr val="000000">
                              <a:alpha val="0"/>
                            </a:srgbClr>
                          </a:highlight>
                          <a:latin typeface="Comfortaa"/>
                          <a:ea typeface="Comfortaa"/>
                          <a:cs typeface="Comfortaa"/>
                          <a:sym typeface="Comfortaa"/>
                        </a:rPr>
                        <a:t>10 to 99 KM</a:t>
                      </a:r>
                      <a:endParaRPr sz="1300">
                        <a:latin typeface="Comfortaa"/>
                        <a:ea typeface="Comfortaa"/>
                        <a:cs typeface="Comfortaa"/>
                        <a:sym typeface="Comfortaa"/>
                      </a:endParaRPr>
                    </a:p>
                  </a:txBody>
                  <a:tcPr marL="91425" marR="91425" marT="91425" marB="91425"/>
                </a:tc>
                <a:tc>
                  <a:txBody>
                    <a:bodyPr/>
                    <a:lstStyle/>
                    <a:p>
                      <a:pPr marL="0" lvl="0" indent="0" algn="l" rtl="0">
                        <a:spcBef>
                          <a:spcPct val="0"/>
                        </a:spcBef>
                        <a:spcAft>
                          <a:spcPct val="0"/>
                        </a:spcAft>
                        <a:buNone/>
                      </a:pPr>
                      <a:r>
                        <a:rPr lang="en-US" sz="1300" b="0" i="0" u="none" strike="noStrike">
                          <a:highlight>
                            <a:srgbClr val="000000">
                              <a:alpha val="0"/>
                            </a:srgbClr>
                          </a:highlight>
                          <a:latin typeface="Comfortaa"/>
                          <a:ea typeface="Comfortaa"/>
                          <a:cs typeface="Comfortaa"/>
                          <a:sym typeface="Comfortaa"/>
                        </a:rPr>
                        <a:t>20</a:t>
                      </a:r>
                      <a:endParaRPr sz="1300">
                        <a:latin typeface="Comfortaa"/>
                        <a:ea typeface="Comfortaa"/>
                        <a:cs typeface="Comfortaa"/>
                        <a:sym typeface="Comfortaa"/>
                      </a:endParaRPr>
                    </a:p>
                  </a:txBody>
                  <a:tcPr marL="91425" marR="91425" marT="91425" marB="91425"/>
                </a:tc>
                <a:extLst>
                  <a:ext uri="{0D108BD9-81ED-4DB2-BD59-A6C34878D82A}">
                    <a16:rowId xmlns:a16="http://schemas.microsoft.com/office/drawing/2014/main" val="10001"/>
                  </a:ext>
                </a:extLst>
              </a:tr>
              <a:tr h="227925">
                <a:tc>
                  <a:txBody>
                    <a:bodyPr/>
                    <a:lstStyle/>
                    <a:p>
                      <a:pPr marL="0" lvl="0" indent="0" algn="l" rtl="0">
                        <a:spcBef>
                          <a:spcPct val="0"/>
                        </a:spcBef>
                        <a:spcAft>
                          <a:spcPct val="0"/>
                        </a:spcAft>
                        <a:buNone/>
                      </a:pPr>
                      <a:r>
                        <a:rPr lang="en-US" sz="1300" b="0" i="0" u="none" strike="noStrike">
                          <a:highlight>
                            <a:srgbClr val="000000">
                              <a:alpha val="0"/>
                            </a:srgbClr>
                          </a:highlight>
                          <a:latin typeface="Comfortaa"/>
                          <a:ea typeface="Comfortaa"/>
                          <a:cs typeface="Comfortaa"/>
                          <a:sym typeface="Comfortaa"/>
                        </a:rPr>
                        <a:t>100 to 499 KM</a:t>
                      </a:r>
                      <a:endParaRPr sz="1300">
                        <a:latin typeface="Comfortaa"/>
                        <a:ea typeface="Comfortaa"/>
                        <a:cs typeface="Comfortaa"/>
                        <a:sym typeface="Comfortaa"/>
                      </a:endParaRPr>
                    </a:p>
                  </a:txBody>
                  <a:tcPr marL="91425" marR="91425" marT="91425" marB="91425"/>
                </a:tc>
                <a:tc>
                  <a:txBody>
                    <a:bodyPr/>
                    <a:lstStyle/>
                    <a:p>
                      <a:pPr marL="0" lvl="0" indent="0" algn="l" rtl="0">
                        <a:spcBef>
                          <a:spcPct val="0"/>
                        </a:spcBef>
                        <a:spcAft>
                          <a:spcPct val="0"/>
                        </a:spcAft>
                        <a:buNone/>
                      </a:pPr>
                      <a:r>
                        <a:rPr lang="en-US" sz="1300" b="0" i="0" u="none" strike="noStrike">
                          <a:highlight>
                            <a:srgbClr val="000000">
                              <a:alpha val="0"/>
                            </a:srgbClr>
                          </a:highlight>
                          <a:latin typeface="Comfortaa"/>
                          <a:ea typeface="Comfortaa"/>
                          <a:cs typeface="Comfortaa"/>
                          <a:sym typeface="Comfortaa"/>
                        </a:rPr>
                        <a:t>180</a:t>
                      </a:r>
                      <a:endParaRPr sz="1300">
                        <a:latin typeface="Comfortaa"/>
                        <a:ea typeface="Comfortaa"/>
                        <a:cs typeface="Comfortaa"/>
                        <a:sym typeface="Comfortaa"/>
                      </a:endParaRPr>
                    </a:p>
                  </a:txBody>
                  <a:tcPr marL="91425" marR="91425" marT="91425" marB="91425"/>
                </a:tc>
                <a:extLst>
                  <a:ext uri="{0D108BD9-81ED-4DB2-BD59-A6C34878D82A}">
                    <a16:rowId xmlns:a16="http://schemas.microsoft.com/office/drawing/2014/main" val="10002"/>
                  </a:ext>
                </a:extLst>
              </a:tr>
              <a:tr h="227925">
                <a:tc>
                  <a:txBody>
                    <a:bodyPr/>
                    <a:lstStyle/>
                    <a:p>
                      <a:pPr marL="0" lvl="0" indent="0" algn="l" rtl="0">
                        <a:spcBef>
                          <a:spcPct val="0"/>
                        </a:spcBef>
                        <a:spcAft>
                          <a:spcPct val="0"/>
                        </a:spcAft>
                        <a:buNone/>
                      </a:pPr>
                      <a:r>
                        <a:rPr lang="en-US" sz="1300" b="0" i="0" u="none" strike="noStrike">
                          <a:highlight>
                            <a:srgbClr val="000000">
                              <a:alpha val="0"/>
                            </a:srgbClr>
                          </a:highlight>
                          <a:latin typeface="Comfortaa"/>
                          <a:ea typeface="Comfortaa"/>
                          <a:cs typeface="Comfortaa"/>
                          <a:sym typeface="Comfortaa"/>
                        </a:rPr>
                        <a:t>500 to 1999 KM</a:t>
                      </a:r>
                      <a:endParaRPr sz="1300">
                        <a:latin typeface="Comfortaa"/>
                        <a:ea typeface="Comfortaa"/>
                        <a:cs typeface="Comfortaa"/>
                        <a:sym typeface="Comfortaa"/>
                      </a:endParaRPr>
                    </a:p>
                  </a:txBody>
                  <a:tcPr marL="91425" marR="91425" marT="91425" marB="91425"/>
                </a:tc>
                <a:tc>
                  <a:txBody>
                    <a:bodyPr/>
                    <a:lstStyle/>
                    <a:p>
                      <a:pPr marL="0" lvl="0" indent="0" algn="l" rtl="0">
                        <a:spcBef>
                          <a:spcPct val="0"/>
                        </a:spcBef>
                        <a:spcAft>
                          <a:spcPct val="0"/>
                        </a:spcAft>
                        <a:buNone/>
                      </a:pPr>
                      <a:r>
                        <a:rPr lang="en-US" sz="1300" b="0" i="0" u="none" strike="noStrike">
                          <a:highlight>
                            <a:srgbClr val="000000">
                              <a:alpha val="0"/>
                            </a:srgbClr>
                          </a:highlight>
                          <a:latin typeface="Comfortaa"/>
                          <a:ea typeface="Comfortaa"/>
                          <a:cs typeface="Comfortaa"/>
                          <a:sym typeface="Comfortaa"/>
                        </a:rPr>
                        <a:t>275</a:t>
                      </a:r>
                      <a:endParaRPr sz="1300">
                        <a:latin typeface="Comfortaa"/>
                        <a:ea typeface="Comfortaa"/>
                        <a:cs typeface="Comfortaa"/>
                        <a:sym typeface="Comfortaa"/>
                      </a:endParaRPr>
                    </a:p>
                  </a:txBody>
                  <a:tcPr marL="91425" marR="91425" marT="91425" marB="91425"/>
                </a:tc>
                <a:extLst>
                  <a:ext uri="{0D108BD9-81ED-4DB2-BD59-A6C34878D82A}">
                    <a16:rowId xmlns:a16="http://schemas.microsoft.com/office/drawing/2014/main" val="10003"/>
                  </a:ext>
                </a:extLst>
              </a:tr>
              <a:tr h="227925">
                <a:tc>
                  <a:txBody>
                    <a:bodyPr/>
                    <a:lstStyle/>
                    <a:p>
                      <a:pPr marL="0" lvl="0" indent="0" algn="l" rtl="0">
                        <a:spcBef>
                          <a:spcPct val="0"/>
                        </a:spcBef>
                        <a:spcAft>
                          <a:spcPct val="0"/>
                        </a:spcAft>
                        <a:buNone/>
                      </a:pPr>
                      <a:r>
                        <a:rPr lang="en-US" sz="1300" b="0" i="0" u="none" strike="noStrike">
                          <a:highlight>
                            <a:srgbClr val="000000">
                              <a:alpha val="0"/>
                            </a:srgbClr>
                          </a:highlight>
                          <a:latin typeface="Comfortaa"/>
                          <a:ea typeface="Comfortaa"/>
                          <a:cs typeface="Comfortaa"/>
                          <a:sym typeface="Comfortaa"/>
                        </a:rPr>
                        <a:t>2000 to 2999 KM</a:t>
                      </a:r>
                      <a:endParaRPr sz="1300">
                        <a:latin typeface="Comfortaa"/>
                        <a:ea typeface="Comfortaa"/>
                        <a:cs typeface="Comfortaa"/>
                        <a:sym typeface="Comfortaa"/>
                      </a:endParaRPr>
                    </a:p>
                  </a:txBody>
                  <a:tcPr marL="91425" marR="91425" marT="91425" marB="91425"/>
                </a:tc>
                <a:tc>
                  <a:txBody>
                    <a:bodyPr/>
                    <a:lstStyle/>
                    <a:p>
                      <a:pPr marL="0" lvl="0" indent="0" algn="l" rtl="0">
                        <a:spcBef>
                          <a:spcPct val="0"/>
                        </a:spcBef>
                        <a:spcAft>
                          <a:spcPct val="0"/>
                        </a:spcAft>
                        <a:buNone/>
                      </a:pPr>
                      <a:r>
                        <a:rPr lang="en-US" sz="1300" b="0" i="0" u="none" strike="noStrike">
                          <a:highlight>
                            <a:srgbClr val="000000">
                              <a:alpha val="0"/>
                            </a:srgbClr>
                          </a:highlight>
                          <a:latin typeface="Comfortaa"/>
                          <a:ea typeface="Comfortaa"/>
                          <a:cs typeface="Comfortaa"/>
                          <a:sym typeface="Comfortaa"/>
                        </a:rPr>
                        <a:t>360</a:t>
                      </a:r>
                      <a:endParaRPr sz="1300">
                        <a:latin typeface="Comfortaa"/>
                        <a:ea typeface="Comfortaa"/>
                        <a:cs typeface="Comfortaa"/>
                        <a:sym typeface="Comfortaa"/>
                      </a:endParaRPr>
                    </a:p>
                  </a:txBody>
                  <a:tcPr marL="91425" marR="91425" marT="91425" marB="91425"/>
                </a:tc>
                <a:extLst>
                  <a:ext uri="{0D108BD9-81ED-4DB2-BD59-A6C34878D82A}">
                    <a16:rowId xmlns:a16="http://schemas.microsoft.com/office/drawing/2014/main" val="10004"/>
                  </a:ext>
                </a:extLst>
              </a:tr>
              <a:tr h="227925">
                <a:tc>
                  <a:txBody>
                    <a:bodyPr/>
                    <a:lstStyle/>
                    <a:p>
                      <a:pPr marL="0" lvl="0" indent="0" algn="l" rtl="0">
                        <a:spcBef>
                          <a:spcPct val="0"/>
                        </a:spcBef>
                        <a:spcAft>
                          <a:spcPct val="0"/>
                        </a:spcAft>
                        <a:buNone/>
                      </a:pPr>
                      <a:r>
                        <a:rPr lang="en-US" sz="1300" b="0" i="0" u="none" strike="noStrike">
                          <a:highlight>
                            <a:srgbClr val="000000">
                              <a:alpha val="0"/>
                            </a:srgbClr>
                          </a:highlight>
                          <a:latin typeface="Comfortaa"/>
                          <a:ea typeface="Comfortaa"/>
                          <a:cs typeface="Comfortaa"/>
                          <a:sym typeface="Comfortaa"/>
                        </a:rPr>
                        <a:t>3000 to 3999 KM</a:t>
                      </a:r>
                      <a:endParaRPr sz="1300">
                        <a:latin typeface="Comfortaa"/>
                        <a:ea typeface="Comfortaa"/>
                        <a:cs typeface="Comfortaa"/>
                        <a:sym typeface="Comfortaa"/>
                      </a:endParaRPr>
                    </a:p>
                  </a:txBody>
                  <a:tcPr marL="91425" marR="91425" marT="91425" marB="91425"/>
                </a:tc>
                <a:tc>
                  <a:txBody>
                    <a:bodyPr/>
                    <a:lstStyle/>
                    <a:p>
                      <a:pPr marL="0" lvl="0" indent="0" algn="l" rtl="0">
                        <a:spcBef>
                          <a:spcPct val="0"/>
                        </a:spcBef>
                        <a:spcAft>
                          <a:spcPct val="0"/>
                        </a:spcAft>
                        <a:buNone/>
                      </a:pPr>
                      <a:r>
                        <a:rPr lang="en-US" sz="1300" b="0" i="0" u="none" strike="noStrike">
                          <a:highlight>
                            <a:srgbClr val="000000">
                              <a:alpha val="0"/>
                            </a:srgbClr>
                          </a:highlight>
                          <a:latin typeface="Comfortaa"/>
                          <a:ea typeface="Comfortaa"/>
                          <a:cs typeface="Comfortaa"/>
                          <a:sym typeface="Comfortaa"/>
                        </a:rPr>
                        <a:t>530</a:t>
                      </a:r>
                      <a:endParaRPr sz="1300">
                        <a:latin typeface="Comfortaa"/>
                        <a:ea typeface="Comfortaa"/>
                        <a:cs typeface="Comfortaa"/>
                        <a:sym typeface="Comfortaa"/>
                      </a:endParaRPr>
                    </a:p>
                  </a:txBody>
                  <a:tcPr marL="91425" marR="91425" marT="91425" marB="91425"/>
                </a:tc>
                <a:extLst>
                  <a:ext uri="{0D108BD9-81ED-4DB2-BD59-A6C34878D82A}">
                    <a16:rowId xmlns:a16="http://schemas.microsoft.com/office/drawing/2014/main" val="10005"/>
                  </a:ext>
                </a:extLst>
              </a:tr>
              <a:tr h="227925">
                <a:tc>
                  <a:txBody>
                    <a:bodyPr/>
                    <a:lstStyle/>
                    <a:p>
                      <a:pPr marL="0" lvl="0" indent="0" algn="l" rtl="0">
                        <a:spcBef>
                          <a:spcPct val="0"/>
                        </a:spcBef>
                        <a:spcAft>
                          <a:spcPct val="0"/>
                        </a:spcAft>
                        <a:buNone/>
                      </a:pPr>
                      <a:r>
                        <a:rPr lang="en-US" sz="1300" b="0" i="0" u="none" strike="noStrike">
                          <a:highlight>
                            <a:srgbClr val="000000">
                              <a:alpha val="0"/>
                            </a:srgbClr>
                          </a:highlight>
                          <a:latin typeface="Comfortaa"/>
                          <a:ea typeface="Comfortaa"/>
                          <a:cs typeface="Comfortaa"/>
                          <a:sym typeface="Comfortaa"/>
                        </a:rPr>
                        <a:t>4000 to 7999 KM</a:t>
                      </a:r>
                      <a:endParaRPr sz="1300">
                        <a:latin typeface="Comfortaa"/>
                        <a:ea typeface="Comfortaa"/>
                        <a:cs typeface="Comfortaa"/>
                        <a:sym typeface="Comfortaa"/>
                      </a:endParaRPr>
                    </a:p>
                  </a:txBody>
                  <a:tcPr marL="91425" marR="91425" marT="91425" marB="91425"/>
                </a:tc>
                <a:tc>
                  <a:txBody>
                    <a:bodyPr/>
                    <a:lstStyle/>
                    <a:p>
                      <a:pPr marL="0" lvl="0" indent="0" algn="l" rtl="0">
                        <a:spcBef>
                          <a:spcPct val="0"/>
                        </a:spcBef>
                        <a:spcAft>
                          <a:spcPct val="0"/>
                        </a:spcAft>
                        <a:buNone/>
                      </a:pPr>
                      <a:r>
                        <a:rPr lang="en-US" sz="1300" b="0" i="0" u="none" strike="noStrike">
                          <a:highlight>
                            <a:srgbClr val="000000">
                              <a:alpha val="0"/>
                            </a:srgbClr>
                          </a:highlight>
                          <a:latin typeface="Comfortaa"/>
                          <a:ea typeface="Comfortaa"/>
                          <a:cs typeface="Comfortaa"/>
                          <a:sym typeface="Comfortaa"/>
                        </a:rPr>
                        <a:t>820</a:t>
                      </a:r>
                      <a:endParaRPr sz="1300">
                        <a:latin typeface="Comfortaa"/>
                        <a:ea typeface="Comfortaa"/>
                        <a:cs typeface="Comfortaa"/>
                        <a:sym typeface="Comfortaa"/>
                      </a:endParaRPr>
                    </a:p>
                  </a:txBody>
                  <a:tcPr marL="91425" marR="91425" marT="91425" marB="91425"/>
                </a:tc>
                <a:extLst>
                  <a:ext uri="{0D108BD9-81ED-4DB2-BD59-A6C34878D82A}">
                    <a16:rowId xmlns:a16="http://schemas.microsoft.com/office/drawing/2014/main" val="10006"/>
                  </a:ext>
                </a:extLst>
              </a:tr>
              <a:tr h="227925">
                <a:tc>
                  <a:txBody>
                    <a:bodyPr/>
                    <a:lstStyle/>
                    <a:p>
                      <a:pPr marL="0" lvl="0" indent="0" algn="l" rtl="0">
                        <a:spcBef>
                          <a:spcPct val="0"/>
                        </a:spcBef>
                        <a:spcAft>
                          <a:spcPct val="0"/>
                        </a:spcAft>
                        <a:buNone/>
                      </a:pPr>
                      <a:r>
                        <a:rPr lang="en-US" sz="1300" b="0" i="0" u="none" strike="noStrike">
                          <a:highlight>
                            <a:srgbClr val="000000">
                              <a:alpha val="0"/>
                            </a:srgbClr>
                          </a:highlight>
                          <a:latin typeface="Comfortaa"/>
                          <a:ea typeface="Comfortaa"/>
                          <a:cs typeface="Comfortaa"/>
                          <a:sym typeface="Comfortaa"/>
                        </a:rPr>
                        <a:t>8000 KM and above</a:t>
                      </a:r>
                      <a:endParaRPr sz="1300">
                        <a:latin typeface="Comfortaa"/>
                        <a:ea typeface="Comfortaa"/>
                        <a:cs typeface="Comfortaa"/>
                        <a:sym typeface="Comfortaa"/>
                      </a:endParaRPr>
                    </a:p>
                  </a:txBody>
                  <a:tcPr marL="91425" marR="91425" marT="91425" marB="91425"/>
                </a:tc>
                <a:tc>
                  <a:txBody>
                    <a:bodyPr/>
                    <a:lstStyle/>
                    <a:p>
                      <a:pPr marL="0" lvl="0" indent="0" algn="l" rtl="0">
                        <a:spcBef>
                          <a:spcPct val="0"/>
                        </a:spcBef>
                        <a:spcAft>
                          <a:spcPct val="0"/>
                        </a:spcAft>
                        <a:buNone/>
                      </a:pPr>
                      <a:r>
                        <a:rPr lang="en-US" sz="1300" b="0" i="0" u="none" strike="noStrike">
                          <a:highlight>
                            <a:srgbClr val="000000">
                              <a:alpha val="0"/>
                            </a:srgbClr>
                          </a:highlight>
                          <a:latin typeface="Comfortaa"/>
                          <a:ea typeface="Comfortaa"/>
                          <a:cs typeface="Comfortaa"/>
                          <a:sym typeface="Comfortaa"/>
                        </a:rPr>
                        <a:t>1500</a:t>
                      </a:r>
                      <a:endParaRPr sz="1300">
                        <a:latin typeface="Comfortaa"/>
                        <a:ea typeface="Comfortaa"/>
                        <a:cs typeface="Comfortaa"/>
                        <a:sym typeface="Comfortaa"/>
                      </a:endParaRPr>
                    </a:p>
                  </a:txBody>
                  <a:tcPr marL="91425" marR="91425" marT="91425" marB="91425"/>
                </a:tc>
                <a:extLst>
                  <a:ext uri="{0D108BD9-81ED-4DB2-BD59-A6C34878D82A}">
                    <a16:rowId xmlns:a16="http://schemas.microsoft.com/office/drawing/2014/main" val="10007"/>
                  </a:ext>
                </a:extLst>
              </a:tr>
            </a:tbl>
          </a:graphicData>
        </a:graphic>
      </p:graphicFrame>
      <p:sp>
        <p:nvSpPr>
          <p:cNvPr id="130" name="Google Shape;130;p23"/>
          <p:cNvSpPr txBox="1"/>
          <p:nvPr/>
        </p:nvSpPr>
        <p:spPr>
          <a:xfrm>
            <a:off x="5076900" y="1702700"/>
            <a:ext cx="3182400" cy="2246100"/>
          </a:xfrm>
          <a:prstGeom prst="rect">
            <a:avLst/>
          </a:prstGeom>
          <a:noFill/>
          <a:ln>
            <a:noFill/>
          </a:ln>
        </p:spPr>
        <p:txBody>
          <a:bodyPr spcFirstLastPara="1" wrap="square" lIns="91425" tIns="91425" rIns="91425" bIns="91425" anchor="t" anchorCtr="0">
            <a:noAutofit/>
          </a:bodyPr>
          <a:lstStyle/>
          <a:p>
            <a:pPr marL="0" lvl="0" indent="0" algn="l" rtl="0">
              <a:spcBef>
                <a:spcPct val="0"/>
              </a:spcBef>
              <a:spcAft>
                <a:spcPct val="0"/>
              </a:spcAft>
              <a:buNone/>
            </a:pPr>
            <a:r>
              <a:rPr lang="en-US" sz="1400" b="1" i="0" u="none" strike="noStrike">
                <a:solidFill>
                  <a:srgbClr val="EF6C00"/>
                </a:solidFill>
                <a:highlight>
                  <a:srgbClr val="000000">
                    <a:alpha val="0"/>
                  </a:srgbClr>
                </a:highlight>
                <a:latin typeface="Comfortaa"/>
                <a:ea typeface="Comfortaa"/>
                <a:cs typeface="Comfortaa"/>
                <a:sym typeface="Comfortaa"/>
              </a:rPr>
              <a:t>*** The kilometer in the distance calculator is the round-trip figure of the grant equivalent in the table you see on the side, and </a:t>
            </a:r>
            <a:r>
              <a:rPr lang="en-US" sz="1400" b="1" i="0" u="sng" strike="noStrike">
                <a:solidFill>
                  <a:srgbClr val="EF6C00"/>
                </a:solidFill>
                <a:highlight>
                  <a:srgbClr val="000000">
                    <a:alpha val="0"/>
                  </a:srgbClr>
                </a:highlight>
                <a:latin typeface="Comfortaa"/>
                <a:ea typeface="Comfortaa"/>
                <a:cs typeface="Comfortaa"/>
                <a:sym typeface="Comfortaa"/>
              </a:rPr>
              <a:t>the amount in question is not multiplied by two.</a:t>
            </a:r>
            <a:endParaRPr b="1" u="sng">
              <a:solidFill>
                <a:schemeClr val="accent1"/>
              </a:solidFill>
              <a:latin typeface="Comfortaa"/>
              <a:ea typeface="Comfortaa"/>
              <a:cs typeface="Comfortaa"/>
              <a:sym typeface="Comfortaa"/>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Grant 1</a:t>
            </a:r>
            <a:endParaRPr/>
          </a:p>
        </p:txBody>
      </p:sp>
      <p:sp>
        <p:nvSpPr>
          <p:cNvPr id="136" name="Google Shape;136;p24"/>
          <p:cNvSpPr txBox="1">
            <a:spLocks noGrp="1"/>
          </p:cNvSpPr>
          <p:nvPr>
            <p:ph type="body" idx="1"/>
          </p:nvPr>
        </p:nvSpPr>
        <p:spPr>
          <a:xfrm>
            <a:off x="311700" y="1110900"/>
            <a:ext cx="8520600" cy="31371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1300" b="0" i="0" u="none" strike="noStrike">
                <a:solidFill>
                  <a:srgbClr val="000000"/>
                </a:solidFill>
                <a:highlight>
                  <a:srgbClr val="000000">
                    <a:alpha val="0"/>
                  </a:srgbClr>
                </a:highlight>
                <a:latin typeface="Comfortaa"/>
                <a:ea typeface="Comfortaa"/>
                <a:cs typeface="Comfortaa"/>
                <a:sym typeface="Comfortaa"/>
              </a:rPr>
              <a:t>Staff mobility grants are calculated under 2 items: daily grants and travel expenses;</a:t>
            </a:r>
            <a:endParaRPr sz="1300">
              <a:solidFill>
                <a:srgbClr val="000000"/>
              </a:solidFill>
              <a:latin typeface="Comfortaa"/>
              <a:ea typeface="Comfortaa"/>
              <a:cs typeface="Comfortaa"/>
              <a:sym typeface="Comfortaa"/>
            </a:endParaRPr>
          </a:p>
          <a:p>
            <a:pPr marL="0" lvl="0" indent="0" algn="l" rtl="0">
              <a:spcBef>
                <a:spcPts val="1600"/>
              </a:spcBef>
              <a:spcAft>
                <a:spcPct val="0"/>
              </a:spcAft>
              <a:buNone/>
            </a:pPr>
            <a:r>
              <a:rPr lang="en-US" sz="1300" b="0" i="0" u="none" strike="noStrike">
                <a:solidFill>
                  <a:srgbClr val="000000"/>
                </a:solidFill>
                <a:highlight>
                  <a:srgbClr val="000000">
                    <a:alpha val="0"/>
                  </a:srgbClr>
                </a:highlight>
                <a:latin typeface="Comfortaa"/>
                <a:ea typeface="Comfortaa"/>
                <a:cs typeface="Comfortaa"/>
                <a:sym typeface="Comfortaa"/>
              </a:rPr>
              <a:t>For example, one of our partners, an academic or administrative staff, will go to Haaga Helia University in Helsinki, Finland, for 5 days:</a:t>
            </a:r>
            <a:endParaRPr sz="1300">
              <a:solidFill>
                <a:srgbClr val="000000"/>
              </a:solidFill>
              <a:latin typeface="Comfortaa"/>
              <a:ea typeface="Comfortaa"/>
              <a:cs typeface="Comfortaa"/>
              <a:sym typeface="Comfortaa"/>
            </a:endParaRPr>
          </a:p>
          <a:p>
            <a:pPr marL="0" lvl="0" indent="0" algn="l" rtl="0">
              <a:lnSpc>
                <a:spcPct val="100000"/>
              </a:lnSpc>
              <a:spcBef>
                <a:spcPts val="1600"/>
              </a:spcBef>
              <a:spcAft>
                <a:spcPct val="0"/>
              </a:spcAft>
              <a:buNone/>
            </a:pPr>
            <a:r>
              <a:rPr lang="en-US" sz="1300" b="0" i="0" u="none" strike="noStrike">
                <a:solidFill>
                  <a:srgbClr val="000000"/>
                </a:solidFill>
                <a:highlight>
                  <a:srgbClr val="000000">
                    <a:alpha val="0"/>
                  </a:srgbClr>
                </a:highlight>
                <a:latin typeface="Comfortaa"/>
                <a:ea typeface="Comfortaa"/>
                <a:cs typeface="Comfortaa"/>
                <a:sym typeface="Comfortaa"/>
              </a:rPr>
              <a:t>Since Finland is a 1st group Program country, it is awarded 153 euros grant per day.</a:t>
            </a:r>
            <a:endParaRPr sz="1300">
              <a:solidFill>
                <a:srgbClr val="000000"/>
              </a:solidFill>
              <a:latin typeface="Comfortaa"/>
              <a:ea typeface="Comfortaa"/>
              <a:cs typeface="Comfortaa"/>
              <a:sym typeface="Comfortaa"/>
            </a:endParaRPr>
          </a:p>
          <a:p>
            <a:pPr marL="0" lvl="0" indent="0" algn="l" rtl="0">
              <a:lnSpc>
                <a:spcPct val="100000"/>
              </a:lnSpc>
              <a:spcBef>
                <a:spcPct val="0"/>
              </a:spcBef>
              <a:spcAft>
                <a:spcPct val="0"/>
              </a:spcAft>
              <a:buNone/>
            </a:pPr>
            <a:r>
              <a:rPr lang="en-US" sz="1300" b="0" i="0" u="none" strike="noStrike">
                <a:solidFill>
                  <a:srgbClr val="000000"/>
                </a:solidFill>
                <a:highlight>
                  <a:srgbClr val="000000">
                    <a:alpha val="0"/>
                  </a:srgbClr>
                </a:highlight>
                <a:latin typeface="Comfortaa"/>
                <a:ea typeface="Comfortaa"/>
                <a:cs typeface="Comfortaa"/>
                <a:sym typeface="Comfortaa"/>
              </a:rPr>
              <a:t>According to the “Distance Calculator” application with the link in the previous slide, it is 2148.13 kms between Istanbul and Helsinki; again, according to the table presented in the previous slide, 360 Euros (round trip) travel grant is paid.</a:t>
            </a:r>
            <a:endParaRPr sz="1300">
              <a:solidFill>
                <a:srgbClr val="000000"/>
              </a:solidFill>
              <a:latin typeface="Comfortaa"/>
              <a:ea typeface="Comfortaa"/>
              <a:cs typeface="Comfortaa"/>
              <a:sym typeface="Comfortaa"/>
            </a:endParaRPr>
          </a:p>
          <a:p>
            <a:pPr marL="0" lvl="0" indent="0" algn="l" rtl="0">
              <a:lnSpc>
                <a:spcPct val="100000"/>
              </a:lnSpc>
              <a:spcBef>
                <a:spcPct val="0"/>
              </a:spcBef>
              <a:spcAft>
                <a:spcPct val="0"/>
              </a:spcAft>
              <a:buNone/>
            </a:pPr>
            <a:endParaRPr sz="1300">
              <a:solidFill>
                <a:srgbClr val="000000"/>
              </a:solidFill>
              <a:latin typeface="Comfortaa"/>
              <a:ea typeface="Comfortaa"/>
              <a:cs typeface="Comfortaa"/>
              <a:sym typeface="Comfortaa"/>
            </a:endParaRPr>
          </a:p>
          <a:p>
            <a:pPr marL="0" lvl="0" indent="0" algn="l" rtl="0">
              <a:spcBef>
                <a:spcPct val="0"/>
              </a:spcBef>
              <a:spcAft>
                <a:spcPct val="0"/>
              </a:spcAft>
              <a:buNone/>
            </a:pPr>
            <a:r>
              <a:rPr lang="en-US" sz="1300" b="0" i="0" u="none" strike="noStrike">
                <a:solidFill>
                  <a:srgbClr val="000000"/>
                </a:solidFill>
                <a:highlight>
                  <a:srgbClr val="000000">
                    <a:alpha val="0"/>
                  </a:srgbClr>
                </a:highlight>
                <a:latin typeface="Comfortaa"/>
                <a:ea typeface="Comfortaa"/>
                <a:cs typeface="Comfortaa"/>
                <a:sym typeface="Comfortaa"/>
              </a:rPr>
              <a:t>In this case, our staff will receive an estimated grant: (5*153) + 360 = 765 + 360 = 1.125, it is calculated in euros.</a:t>
            </a:r>
            <a:endParaRPr sz="1300">
              <a:solidFill>
                <a:srgbClr val="000000"/>
              </a:solidFill>
              <a:latin typeface="Comfortaa"/>
              <a:ea typeface="Comfortaa"/>
              <a:cs typeface="Comfortaa"/>
              <a:sym typeface="Comfortaa"/>
            </a:endParaRPr>
          </a:p>
          <a:p>
            <a:pPr marL="0" lvl="0" indent="0" algn="l" rtl="0">
              <a:spcBef>
                <a:spcPts val="1600"/>
              </a:spcBef>
              <a:spcAft>
                <a:spcPts val="1600"/>
              </a:spcAft>
              <a:buNone/>
            </a:pPr>
            <a:endParaRPr sz="1300">
              <a:solidFill>
                <a:srgbClr val="000000"/>
              </a:solidFill>
              <a:latin typeface="Comfortaa"/>
              <a:ea typeface="Comfortaa"/>
              <a:cs typeface="Comfortaa"/>
              <a:sym typeface="Comfortaa"/>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Grant 2</a:t>
            </a:r>
            <a:endParaRPr/>
          </a:p>
        </p:txBody>
      </p:sp>
      <p:sp>
        <p:nvSpPr>
          <p:cNvPr id="142" name="Google Shape;142;p25"/>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1400" b="1" i="0" u="none" strike="noStrike">
                <a:solidFill>
                  <a:srgbClr val="EF6C00"/>
                </a:solidFill>
                <a:highlight>
                  <a:srgbClr val="000000">
                    <a:alpha val="0"/>
                  </a:srgbClr>
                </a:highlight>
                <a:latin typeface="Comfortaa"/>
                <a:ea typeface="Comfortaa"/>
                <a:cs typeface="Comfortaa"/>
                <a:sym typeface="Comfortaa"/>
              </a:rPr>
              <a:t>***</a:t>
            </a:r>
            <a:r>
              <a:rPr lang="en-US" sz="1400" b="0" i="0" u="none" strike="noStrike">
                <a:solidFill>
                  <a:srgbClr val="000000"/>
                </a:solidFill>
                <a:highlight>
                  <a:srgbClr val="000000">
                    <a:alpha val="0"/>
                  </a:srgbClr>
                </a:highlight>
                <a:latin typeface="Comfortaa"/>
                <a:ea typeface="Comfortaa"/>
                <a:cs typeface="Comfortaa"/>
                <a:sym typeface="Comfortaa"/>
              </a:rPr>
              <a:t> Grant provided to staff who benefit from staff mobility is not intended to cover all costs related to the period spent abroad,</a:t>
            </a:r>
            <a:r>
              <a:rPr lang="en-US" sz="1400" b="1" i="0" u="none" strike="noStrike">
                <a:solidFill>
                  <a:srgbClr val="EF6C00"/>
                </a:solidFill>
                <a:highlight>
                  <a:srgbClr val="000000">
                    <a:alpha val="0"/>
                  </a:srgbClr>
                </a:highlight>
                <a:latin typeface="Comfortaa"/>
                <a:ea typeface="Comfortaa"/>
                <a:cs typeface="Comfortaa"/>
                <a:sym typeface="Comfortaa"/>
              </a:rPr>
              <a:t> it is a contribution.</a:t>
            </a:r>
            <a:r>
              <a:rPr lang="en-US" sz="1400" b="0" i="0" u="none" strike="noStrike">
                <a:solidFill>
                  <a:srgbClr val="000000"/>
                </a:solidFill>
                <a:highlight>
                  <a:srgbClr val="000000">
                    <a:alpha val="0"/>
                  </a:srgbClr>
                </a:highlight>
                <a:latin typeface="Comfortaa"/>
                <a:ea typeface="Comfortaa"/>
                <a:cs typeface="Comfortaa"/>
                <a:sym typeface="Comfortaa"/>
              </a:rPr>
              <a:t> </a:t>
            </a:r>
            <a:endParaRPr sz="1400">
              <a:solidFill>
                <a:srgbClr val="000000"/>
              </a:solidFill>
              <a:latin typeface="Comfortaa"/>
              <a:ea typeface="Comfortaa"/>
              <a:cs typeface="Comfortaa"/>
              <a:sym typeface="Comfortaa"/>
            </a:endParaRPr>
          </a:p>
          <a:p>
            <a:pPr marL="0" lvl="0" indent="0" algn="l" rtl="0">
              <a:spcBef>
                <a:spcPts val="1600"/>
              </a:spcBef>
              <a:spcAft>
                <a:spcPct val="0"/>
              </a:spcAft>
              <a:buNone/>
            </a:pPr>
            <a:r>
              <a:rPr lang="en-US" sz="1400" b="1" i="0" u="none" strike="noStrike">
                <a:solidFill>
                  <a:srgbClr val="EF6C00"/>
                </a:solidFill>
                <a:highlight>
                  <a:srgbClr val="000000">
                    <a:alpha val="0"/>
                  </a:srgbClr>
                </a:highlight>
                <a:latin typeface="Comfortaa"/>
                <a:ea typeface="Comfortaa"/>
                <a:cs typeface="Comfortaa"/>
                <a:sym typeface="Comfortaa"/>
              </a:rPr>
              <a:t>*** </a:t>
            </a:r>
            <a:r>
              <a:rPr lang="en-US" sz="1400" b="0" i="0" u="none" strike="noStrike">
                <a:solidFill>
                  <a:srgbClr val="000000"/>
                </a:solidFill>
                <a:highlight>
                  <a:srgbClr val="000000">
                    <a:alpha val="0"/>
                  </a:srgbClr>
                </a:highlight>
                <a:latin typeface="Comfortaa"/>
                <a:ea typeface="Comfortaa"/>
                <a:cs typeface="Comfortaa"/>
                <a:sym typeface="Comfortaa"/>
              </a:rPr>
              <a:t>Staff mobility dates and grants </a:t>
            </a:r>
            <a:r>
              <a:rPr lang="en-US" sz="1400" b="1" i="0" u="none" strike="noStrike">
                <a:solidFill>
                  <a:srgbClr val="EF6C00"/>
                </a:solidFill>
                <a:highlight>
                  <a:srgbClr val="000000">
                    <a:alpha val="0"/>
                  </a:srgbClr>
                </a:highlight>
                <a:latin typeface="Comfortaa"/>
                <a:ea typeface="Comfortaa"/>
                <a:cs typeface="Comfortaa"/>
                <a:sym typeface="Comfortaa"/>
              </a:rPr>
              <a:t>are estimated before the start of the activity. Exact periods and grants must be calculated again after the end of the activity. </a:t>
            </a:r>
            <a:endParaRPr sz="1400" b="1">
              <a:solidFill>
                <a:schemeClr val="accent1"/>
              </a:solidFill>
              <a:latin typeface="Comfortaa"/>
              <a:ea typeface="Comfortaa"/>
              <a:cs typeface="Comfortaa"/>
              <a:sym typeface="Comfortaa"/>
            </a:endParaRPr>
          </a:p>
          <a:p>
            <a:pPr marL="0" lvl="0" indent="0" algn="l" rtl="0">
              <a:spcBef>
                <a:spcPts val="1600"/>
              </a:spcBef>
              <a:spcAft>
                <a:spcPts val="1600"/>
              </a:spcAft>
              <a:buNone/>
            </a:pPr>
            <a:r>
              <a:rPr lang="en-US" sz="1400" b="1" i="0" u="none" strike="noStrike">
                <a:solidFill>
                  <a:srgbClr val="EF6C00"/>
                </a:solidFill>
                <a:highlight>
                  <a:srgbClr val="000000">
                    <a:alpha val="0"/>
                  </a:srgbClr>
                </a:highlight>
                <a:latin typeface="Comfortaa"/>
                <a:ea typeface="Comfortaa"/>
                <a:cs typeface="Comfortaa"/>
                <a:sym typeface="Comfortaa"/>
              </a:rPr>
              <a:t>*** The activity periods of the staff are partially or completely awarded grants, or the activity can be carried out completely without a grant, i.e. “zero grant”.</a:t>
            </a:r>
            <a:r>
              <a:rPr lang="en-US" sz="1400" b="0" i="0" u="none" strike="noStrike">
                <a:solidFill>
                  <a:srgbClr val="000000"/>
                </a:solidFill>
                <a:highlight>
                  <a:srgbClr val="000000">
                    <a:alpha val="0"/>
                  </a:srgbClr>
                </a:highlight>
                <a:latin typeface="Comfortaa"/>
                <a:ea typeface="Comfortaa"/>
                <a:cs typeface="Comfortaa"/>
                <a:sym typeface="Comfortaa"/>
              </a:rPr>
              <a:t> If the activity period is partially awarded grant,</a:t>
            </a:r>
            <a:r>
              <a:rPr lang="en-US" sz="1400" b="1" i="0" u="none" strike="noStrike">
                <a:solidFill>
                  <a:srgbClr val="EF6C00"/>
                </a:solidFill>
                <a:highlight>
                  <a:srgbClr val="000000">
                    <a:alpha val="0"/>
                  </a:srgbClr>
                </a:highlight>
                <a:latin typeface="Comfortaa"/>
                <a:ea typeface="Comfortaa"/>
                <a:cs typeface="Comfortaa"/>
                <a:sym typeface="Comfortaa"/>
              </a:rPr>
              <a:t> the grant period cannot be less than 2 days for Staff mobility. </a:t>
            </a:r>
            <a:endParaRPr sz="1400" b="1">
              <a:solidFill>
                <a:schemeClr val="accent1"/>
              </a:solidFill>
              <a:latin typeface="Comfortaa"/>
              <a:ea typeface="Comfortaa"/>
              <a:cs typeface="Comfortaa"/>
              <a:sym typeface="Comfortaa"/>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Grant 3</a:t>
            </a:r>
            <a:endParaRPr/>
          </a:p>
        </p:txBody>
      </p:sp>
      <p:sp>
        <p:nvSpPr>
          <p:cNvPr id="148" name="Google Shape;148;p26"/>
          <p:cNvSpPr txBox="1">
            <a:spLocks noGrp="1"/>
          </p:cNvSpPr>
          <p:nvPr>
            <p:ph type="body" idx="1"/>
          </p:nvPr>
        </p:nvSpPr>
        <p:spPr>
          <a:xfrm>
            <a:off x="311700" y="1266325"/>
            <a:ext cx="8520600" cy="3595800"/>
          </a:xfrm>
          <a:prstGeom prst="rect">
            <a:avLst/>
          </a:prstGeom>
        </p:spPr>
        <p:txBody>
          <a:bodyPr spcFirstLastPara="1" wrap="square" lIns="91425" tIns="91425" rIns="91425" bIns="91425" anchor="t" anchorCtr="0">
            <a:noAutofit/>
          </a:bodyPr>
          <a:lstStyle/>
          <a:p>
            <a:pPr marL="0" lvl="0" indent="0" algn="l" rtl="0">
              <a:lnSpc>
                <a:spcPct val="100000"/>
              </a:lnSpc>
              <a:spcBef>
                <a:spcPct val="0"/>
              </a:spcBef>
              <a:spcAft>
                <a:spcPct val="0"/>
              </a:spcAft>
              <a:buNone/>
            </a:pPr>
            <a:r>
              <a:rPr lang="en-US" sz="1400" b="1" i="0" u="none" strike="noStrike">
                <a:solidFill>
                  <a:srgbClr val="EF6C00"/>
                </a:solidFill>
                <a:highlight>
                  <a:srgbClr val="000000">
                    <a:alpha val="0"/>
                  </a:srgbClr>
                </a:highlight>
                <a:latin typeface="Comfortaa"/>
                <a:ea typeface="Comfortaa"/>
                <a:cs typeface="Comfortaa"/>
                <a:sym typeface="Comfortaa"/>
              </a:rPr>
              <a:t>***</a:t>
            </a:r>
            <a:r>
              <a:rPr lang="en-US" sz="1300" b="0" i="0" u="none" strike="noStrike">
                <a:solidFill>
                  <a:srgbClr val="000000"/>
                </a:solidFill>
                <a:highlight>
                  <a:srgbClr val="000000">
                    <a:alpha val="0"/>
                  </a:srgbClr>
                </a:highlight>
                <a:latin typeface="Comfortaa"/>
                <a:ea typeface="Comfortaa"/>
                <a:cs typeface="Comfortaa"/>
                <a:sym typeface="Comfortaa"/>
              </a:rPr>
              <a:t>Total payment for daily grant and travel expenses; </a:t>
            </a:r>
            <a:r>
              <a:rPr lang="en-US" sz="1300" b="1" i="0" u="none" strike="noStrike">
                <a:solidFill>
                  <a:srgbClr val="EF6C00"/>
                </a:solidFill>
                <a:highlight>
                  <a:srgbClr val="000000">
                    <a:alpha val="0"/>
                  </a:srgbClr>
                </a:highlight>
                <a:latin typeface="Comfortaa"/>
                <a:ea typeface="Comfortaa"/>
                <a:cs typeface="Comfortaa"/>
                <a:sym typeface="Comfortaa"/>
              </a:rPr>
              <a:t>can be paid 100% totally and immediately, or in two installments, no less than 70% of the grant is given before departure, while the rest is deposited upon return, following the fulfillment of obligations, and considering the exact date of participation specified according to the dates on the Certificate of Participation document, which will be delivered to our Office.</a:t>
            </a:r>
            <a:endParaRPr sz="1300" b="1">
              <a:solidFill>
                <a:schemeClr val="accent1"/>
              </a:solidFill>
              <a:latin typeface="Comfortaa"/>
              <a:ea typeface="Comfortaa"/>
              <a:cs typeface="Comfortaa"/>
              <a:sym typeface="Comfortaa"/>
            </a:endParaRPr>
          </a:p>
          <a:p>
            <a:pPr marL="0" lvl="0" indent="0" algn="l" rtl="0">
              <a:lnSpc>
                <a:spcPct val="100000"/>
              </a:lnSpc>
              <a:spcBef>
                <a:spcPts val="1600"/>
              </a:spcBef>
              <a:spcAft>
                <a:spcPct val="0"/>
              </a:spcAft>
              <a:buNone/>
            </a:pPr>
            <a:r>
              <a:rPr lang="en-US" sz="1400" b="1" i="0" u="none" strike="noStrike">
                <a:solidFill>
                  <a:srgbClr val="EF6C00"/>
                </a:solidFill>
                <a:highlight>
                  <a:srgbClr val="000000">
                    <a:alpha val="0"/>
                  </a:srgbClr>
                </a:highlight>
                <a:latin typeface="Comfortaa"/>
                <a:ea typeface="Comfortaa"/>
                <a:cs typeface="Comfortaa"/>
                <a:sym typeface="Comfortaa"/>
              </a:rPr>
              <a:t>***</a:t>
            </a:r>
            <a:r>
              <a:rPr lang="en-US" sz="1300" b="0" i="0" u="none" strike="noStrike">
                <a:solidFill>
                  <a:srgbClr val="000000"/>
                </a:solidFill>
                <a:highlight>
                  <a:srgbClr val="000000">
                    <a:alpha val="0"/>
                  </a:srgbClr>
                </a:highlight>
                <a:latin typeface="Comfortaa"/>
                <a:ea typeface="Comfortaa"/>
                <a:cs typeface="Comfortaa"/>
                <a:sym typeface="Comfortaa"/>
              </a:rPr>
              <a:t> How the payment will be made (in what percentage) is determined and announced by Erasmus+ and International Programs Office and </a:t>
            </a:r>
            <a:r>
              <a:rPr lang="en-US" sz="1300" b="1" i="0" u="none" strike="noStrike">
                <a:solidFill>
                  <a:srgbClr val="EF6C00"/>
                </a:solidFill>
                <a:highlight>
                  <a:srgbClr val="000000">
                    <a:alpha val="0"/>
                  </a:srgbClr>
                </a:highlight>
                <a:latin typeface="Comfortaa"/>
                <a:ea typeface="Comfortaa"/>
                <a:cs typeface="Comfortaa"/>
                <a:sym typeface="Comfortaa"/>
              </a:rPr>
              <a:t>the same percentage is used for all Staff.</a:t>
            </a:r>
            <a:endParaRPr sz="1300" b="1">
              <a:solidFill>
                <a:schemeClr val="accent1"/>
              </a:solidFill>
              <a:latin typeface="Comfortaa"/>
              <a:ea typeface="Comfortaa"/>
              <a:cs typeface="Comfortaa"/>
              <a:sym typeface="Comfortaa"/>
            </a:endParaRPr>
          </a:p>
          <a:p>
            <a:pPr marL="0" lvl="0" indent="0" algn="l" rtl="0">
              <a:spcBef>
                <a:spcPts val="1600"/>
              </a:spcBef>
              <a:spcAft>
                <a:spcPct val="0"/>
              </a:spcAft>
              <a:buNone/>
            </a:pPr>
            <a:r>
              <a:rPr lang="en-US" sz="1400" b="1" i="0" u="none" strike="noStrike">
                <a:solidFill>
                  <a:srgbClr val="EF6C00"/>
                </a:solidFill>
                <a:highlight>
                  <a:srgbClr val="000000">
                    <a:alpha val="0"/>
                  </a:srgbClr>
                </a:highlight>
                <a:latin typeface="Comfortaa"/>
                <a:ea typeface="Comfortaa"/>
                <a:cs typeface="Comfortaa"/>
                <a:sym typeface="Comfortaa"/>
              </a:rPr>
              <a:t>***</a:t>
            </a:r>
            <a:r>
              <a:rPr lang="en-US" sz="1300" b="0" i="0" u="none" strike="noStrike">
                <a:solidFill>
                  <a:srgbClr val="000000"/>
                </a:solidFill>
                <a:highlight>
                  <a:srgbClr val="000000">
                    <a:alpha val="0"/>
                  </a:srgbClr>
                </a:highlight>
                <a:latin typeface="Comfortaa"/>
                <a:ea typeface="Comfortaa"/>
                <a:cs typeface="Comfortaa"/>
                <a:sym typeface="Comfortaa"/>
              </a:rPr>
              <a:t> </a:t>
            </a:r>
            <a:r>
              <a:rPr lang="en-US" sz="1300" b="1" i="0" u="none" strike="noStrike">
                <a:solidFill>
                  <a:srgbClr val="EF6C00"/>
                </a:solidFill>
                <a:highlight>
                  <a:srgbClr val="000000">
                    <a:alpha val="0"/>
                  </a:srgbClr>
                </a:highlight>
                <a:latin typeface="Comfortaa"/>
                <a:ea typeface="Comfortaa"/>
                <a:cs typeface="Comfortaa"/>
                <a:sym typeface="Comfortaa"/>
              </a:rPr>
              <a:t>Payment of the grant in two installments is recommended by the National Agency</a:t>
            </a:r>
            <a:r>
              <a:rPr lang="en-US" sz="1300" b="0" i="0" u="none" strike="noStrike">
                <a:solidFill>
                  <a:srgbClr val="000000"/>
                </a:solidFill>
                <a:highlight>
                  <a:srgbClr val="000000">
                    <a:alpha val="0"/>
                  </a:srgbClr>
                </a:highlight>
                <a:latin typeface="Comfortaa"/>
                <a:ea typeface="Comfortaa"/>
                <a:cs typeface="Comfortaa"/>
                <a:sym typeface="Comfortaa"/>
              </a:rPr>
              <a:t> to make it easier for staff to meet their obligations upon return and to reduce the possibility of returning the grant in case of interruption.</a:t>
            </a:r>
            <a:endParaRPr sz="1300" b="1">
              <a:solidFill>
                <a:schemeClr val="accent1"/>
              </a:solidFill>
              <a:latin typeface="Comfortaa"/>
              <a:ea typeface="Comfortaa"/>
              <a:cs typeface="Comfortaa"/>
              <a:sym typeface="Comfortaa"/>
            </a:endParaRPr>
          </a:p>
          <a:p>
            <a:pPr marL="0" lvl="0" indent="0" algn="l" rtl="0">
              <a:spcBef>
                <a:spcPts val="1600"/>
              </a:spcBef>
              <a:spcAft>
                <a:spcPts val="1600"/>
              </a:spcAft>
              <a:buNone/>
            </a:pPr>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7"/>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SPECIAL NEEDS SUPPORT</a:t>
            </a:r>
            <a:endParaRPr/>
          </a:p>
        </p:txBody>
      </p:sp>
      <p:sp>
        <p:nvSpPr>
          <p:cNvPr id="154" name="Google Shape;154;p27"/>
          <p:cNvSpPr txBox="1">
            <a:spLocks noGrp="1"/>
          </p:cNvSpPr>
          <p:nvPr>
            <p:ph type="body" idx="1"/>
          </p:nvPr>
        </p:nvSpPr>
        <p:spPr>
          <a:xfrm>
            <a:off x="311700" y="1152425"/>
            <a:ext cx="8520600" cy="3862800"/>
          </a:xfrm>
          <a:prstGeom prst="rect">
            <a:avLst/>
          </a:prstGeom>
        </p:spPr>
        <p:txBody>
          <a:bodyPr spcFirstLastPara="1" wrap="square" lIns="91425" tIns="91425" rIns="91425" bIns="91425" anchor="t" anchorCtr="0">
            <a:noAutofit/>
          </a:bodyPr>
          <a:lstStyle/>
          <a:p>
            <a:pPr marL="457200" lvl="0" indent="0" algn="l" rtl="0">
              <a:spcBef>
                <a:spcPct val="0"/>
              </a:spcBef>
              <a:spcAft>
                <a:spcPct val="0"/>
              </a:spcAft>
              <a:buNone/>
            </a:pPr>
            <a:r>
              <a:rPr lang="en-US" sz="1300" b="0" i="0" u="none" strike="noStrike">
                <a:solidFill>
                  <a:srgbClr val="000000"/>
                </a:solidFill>
                <a:highlight>
                  <a:srgbClr val="000000">
                    <a:alpha val="0"/>
                  </a:srgbClr>
                </a:highlight>
                <a:latin typeface="Open Sans"/>
              </a:rPr>
              <a:t>In Staff Mobility and all other types of mobility related to the Erasmus+ Program;</a:t>
            </a:r>
            <a:r>
              <a:rPr lang="en-US" sz="1300" b="0" i="0" u="none" strike="noStrike">
                <a:highlight>
                  <a:srgbClr val="000000">
                    <a:alpha val="0"/>
                  </a:srgbClr>
                </a:highlight>
                <a:latin typeface="Open Sans"/>
              </a:rPr>
              <a:t> </a:t>
            </a:r>
            <a:endParaRPr sz="1300"/>
          </a:p>
          <a:p>
            <a:pPr marL="457200" lvl="0" indent="0" algn="l" rtl="0">
              <a:spcBef>
                <a:spcPts val="1600"/>
              </a:spcBef>
              <a:spcAft>
                <a:spcPct val="0"/>
              </a:spcAft>
              <a:buNone/>
            </a:pPr>
            <a:r>
              <a:rPr lang="en-US" sz="1500" b="1" i="0" u="sng" strike="noStrike">
                <a:solidFill>
                  <a:srgbClr val="EF6C00"/>
                </a:solidFill>
                <a:highlight>
                  <a:srgbClr val="000000">
                    <a:alpha val="0"/>
                  </a:srgbClr>
                </a:highlight>
                <a:latin typeface="Open Sans"/>
              </a:rPr>
              <a:t>In addition to the usual daily grant and travel expenses payment, there is a “SPECIAL NEEDS GRANT” support for disabled participants (provided that their disability is documented).</a:t>
            </a:r>
            <a:endParaRPr sz="1500" b="1" u="sng">
              <a:solidFill>
                <a:schemeClr val="accent1"/>
              </a:solidFill>
            </a:endParaRPr>
          </a:p>
          <a:p>
            <a:pPr marL="457200" lvl="0" indent="0" algn="l" rtl="0">
              <a:spcBef>
                <a:spcPts val="1600"/>
              </a:spcBef>
              <a:spcAft>
                <a:spcPct val="0"/>
              </a:spcAft>
              <a:buNone/>
            </a:pPr>
            <a:r>
              <a:rPr lang="en-US" sz="1300" b="0" i="0" u="none" strike="noStrike">
                <a:solidFill>
                  <a:srgbClr val="000000"/>
                </a:solidFill>
                <a:highlight>
                  <a:srgbClr val="000000">
                    <a:alpha val="0"/>
                  </a:srgbClr>
                </a:highlight>
                <a:latin typeface="Open Sans"/>
              </a:rPr>
              <a:t>For special needs grant support, supplementary agreements are signed in addition to the usual individual support grant contract. All details about the relevant grant applications and contractual processes are conducted by our Office and grant is provided to the participants.For any questions and information about </a:t>
            </a:r>
            <a:r>
              <a:rPr lang="en-US" sz="1300" b="1" i="0" u="none" strike="noStrike">
                <a:solidFill>
                  <a:srgbClr val="EF6C00"/>
                </a:solidFill>
                <a:highlight>
                  <a:srgbClr val="000000">
                    <a:alpha val="0"/>
                  </a:srgbClr>
                </a:highlight>
                <a:latin typeface="Open Sans"/>
              </a:rPr>
              <a:t>"Special Needs grant"</a:t>
            </a:r>
            <a:r>
              <a:rPr lang="en-US" sz="1300" b="0" i="0" u="none" strike="noStrike">
                <a:solidFill>
                  <a:srgbClr val="000000"/>
                </a:solidFill>
                <a:highlight>
                  <a:srgbClr val="000000">
                    <a:alpha val="0"/>
                  </a:srgbClr>
                </a:highlight>
                <a:latin typeface="Open Sans"/>
              </a:rPr>
              <a:t> support, please visit our office by making an appointment at the address of  </a:t>
            </a:r>
            <a:r>
              <a:rPr lang="en-US" sz="1300" b="0" i="0" u="sng" strike="noStrike">
                <a:solidFill>
                  <a:srgbClr val="CE93D8"/>
                </a:solidFill>
                <a:highlight>
                  <a:srgbClr val="000000">
                    <a:alpha val="0"/>
                  </a:srgbClr>
                </a:highlight>
                <a:latin typeface="Open Sans"/>
                <a:hlinkClick r:id="rId3">
                  <a:extLst>
                    <a:ext uri="{A12FA001-AC4F-418D-AE19-62706E023703}">
                      <ahyp:hlinkClr xmlns:ahyp="http://schemas.microsoft.com/office/drawing/2018/hyperlinkcolor" val="tx"/>
                    </a:ext>
                  </a:extLst>
                </a:hlinkClick>
              </a:rPr>
              <a:t>erasmus@kent.edu.tr</a:t>
            </a:r>
            <a:r>
              <a:rPr lang="en-US" sz="1300" b="0" i="0" u="none" strike="noStrike">
                <a:solidFill>
                  <a:srgbClr val="000000"/>
                </a:solidFill>
                <a:highlight>
                  <a:srgbClr val="000000">
                    <a:alpha val="0"/>
                  </a:srgbClr>
                </a:highlight>
                <a:latin typeface="Open Sans"/>
              </a:rPr>
              <a:t>.</a:t>
            </a:r>
            <a:endParaRPr sz="1300">
              <a:solidFill>
                <a:schemeClr val="accent1"/>
              </a:solidFill>
            </a:endParaRPr>
          </a:p>
          <a:p>
            <a:pPr marL="457200" lvl="0" indent="-311150" algn="l" rtl="0">
              <a:spcBef>
                <a:spcPts val="1600"/>
              </a:spcBef>
              <a:spcAft>
                <a:spcPct val="0"/>
              </a:spcAft>
              <a:buClr>
                <a:schemeClr val="accent1"/>
              </a:buClr>
              <a:buSzPts val="1300"/>
              <a:buChar char="●"/>
            </a:pPr>
            <a:r>
              <a:rPr lang="en-US" sz="1300" b="1" i="0" u="none" strike="noStrike">
                <a:solidFill>
                  <a:srgbClr val="EF6C00"/>
                </a:solidFill>
                <a:highlight>
                  <a:srgbClr val="000000">
                    <a:alpha val="0"/>
                  </a:srgbClr>
                </a:highlight>
                <a:latin typeface="Open Sans"/>
              </a:rPr>
              <a:t>Appointments can also be conducted online within the framework of measures to combat covid-19.</a:t>
            </a:r>
            <a:endParaRPr sz="1300" b="1">
              <a:solidFill>
                <a:schemeClr val="accent1"/>
              </a:solidFill>
            </a:endParaRPr>
          </a:p>
          <a:p>
            <a:pPr marL="457200" lvl="0" indent="0" algn="l" rtl="0">
              <a:spcBef>
                <a:spcPts val="1600"/>
              </a:spcBef>
              <a:spcAft>
                <a:spcPts val="1600"/>
              </a:spcAft>
              <a:buNone/>
            </a:pPr>
            <a:r>
              <a:rPr lang="en-US" sz="1300" b="0" i="0" u="none" strike="noStrike">
                <a:solidFill>
                  <a:srgbClr val="000000"/>
                </a:solidFill>
                <a:highlight>
                  <a:srgbClr val="000000">
                    <a:alpha val="0"/>
                  </a:srgbClr>
                </a:highlight>
                <a:latin typeface="Open Sans"/>
              </a:rPr>
              <a:t>We are always here for you dear members.</a:t>
            </a:r>
            <a:endParaRPr sz="130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8"/>
          <p:cNvSpPr txBox="1">
            <a:spLocks noGrp="1"/>
          </p:cNvSpPr>
          <p:nvPr>
            <p:ph type="title"/>
          </p:nvPr>
        </p:nvSpPr>
        <p:spPr>
          <a:xfrm>
            <a:off x="361475" y="136522"/>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dirty="0">
                <a:highlight>
                  <a:srgbClr val="000000">
                    <a:alpha val="0"/>
                  </a:srgbClr>
                </a:highlight>
                <a:latin typeface="PT Sans Narrow"/>
              </a:rPr>
              <a:t>HOW CAN I PARTICIPATE IN?</a:t>
            </a:r>
            <a:endParaRPr dirty="0"/>
          </a:p>
        </p:txBody>
      </p:sp>
      <p:sp>
        <p:nvSpPr>
          <p:cNvPr id="160" name="Google Shape;160;p28"/>
          <p:cNvSpPr txBox="1">
            <a:spLocks noGrp="1"/>
          </p:cNvSpPr>
          <p:nvPr>
            <p:ph type="body" idx="1"/>
          </p:nvPr>
        </p:nvSpPr>
        <p:spPr>
          <a:xfrm>
            <a:off x="0" y="651204"/>
            <a:ext cx="9095525" cy="4492295"/>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1100" b="0" i="0" u="none" strike="noStrike" dirty="0">
                <a:solidFill>
                  <a:srgbClr val="000000"/>
                </a:solidFill>
                <a:highlight>
                  <a:srgbClr val="000000">
                    <a:alpha val="0"/>
                  </a:srgbClr>
                </a:highlight>
                <a:latin typeface="Comfortaa"/>
                <a:ea typeface="Comfortaa"/>
                <a:cs typeface="Comfortaa"/>
                <a:sym typeface="Comfortaa"/>
              </a:rPr>
              <a:t>To participate in academic or administrative staff mobility, the above-mentioned path is followed;</a:t>
            </a:r>
            <a:endParaRPr sz="1100" dirty="0">
              <a:solidFill>
                <a:srgbClr val="000000"/>
              </a:solidFill>
              <a:latin typeface="Comfortaa"/>
              <a:ea typeface="Comfortaa"/>
              <a:cs typeface="Comfortaa"/>
              <a:sym typeface="Comfortaa"/>
            </a:endParaRPr>
          </a:p>
          <a:p>
            <a:pPr marL="457200" lvl="0" indent="-298450" algn="l" rtl="0">
              <a:spcBef>
                <a:spcPts val="1600"/>
              </a:spcBef>
              <a:spcAft>
                <a:spcPct val="0"/>
              </a:spcAft>
              <a:buClr>
                <a:srgbClr val="000000"/>
              </a:buClr>
              <a:buSzPts val="1100"/>
              <a:buFont typeface="Comfortaa"/>
              <a:buAutoNum type="arabicPeriod"/>
            </a:pPr>
            <a:r>
              <a:rPr lang="en-US" sz="1100" b="1" i="0" u="none" strike="noStrike" dirty="0">
                <a:solidFill>
                  <a:srgbClr val="EF6C00"/>
                </a:solidFill>
                <a:highlight>
                  <a:srgbClr val="000000">
                    <a:alpha val="0"/>
                  </a:srgbClr>
                </a:highlight>
                <a:latin typeface="Comfortaa"/>
                <a:ea typeface="Comfortaa"/>
                <a:cs typeface="Comfortaa"/>
                <a:sym typeface="Comfortaa"/>
              </a:rPr>
              <a:t> ANNOUNCEMENTS SHOULD BE FOLLOWED: </a:t>
            </a:r>
            <a:r>
              <a:rPr lang="en-US" sz="1100" b="0" i="0" u="none" strike="noStrike" dirty="0">
                <a:solidFill>
                  <a:srgbClr val="000000"/>
                </a:solidFill>
                <a:highlight>
                  <a:srgbClr val="000000">
                    <a:alpha val="0"/>
                  </a:srgbClr>
                </a:highlight>
                <a:latin typeface="Comfortaa"/>
                <a:ea typeface="Comfortaa"/>
                <a:cs typeface="Comfortaa"/>
                <a:sym typeface="Comfortaa"/>
              </a:rPr>
              <a:t> Erasmus+ and International Programs Office of our university; institutional email accounts, announcements link: </a:t>
            </a:r>
            <a:r>
              <a:rPr lang="en-US" sz="1100" b="0" i="0" u="sng" strike="noStrike" dirty="0">
                <a:solidFill>
                  <a:srgbClr val="CE93D8"/>
                </a:solidFill>
                <a:highlight>
                  <a:srgbClr val="000000">
                    <a:alpha val="0"/>
                  </a:srgbClr>
                </a:highlight>
                <a:latin typeface="Comfortaa"/>
                <a:ea typeface="Comfortaa"/>
                <a:cs typeface="Comfortaa"/>
                <a:sym typeface="Comfortaa"/>
                <a:hlinkClick r:id="rId3"/>
              </a:rPr>
              <a:t>https://www.kent.edu.tr/announcements-101411</a:t>
            </a:r>
            <a:r>
              <a:rPr lang="en-US" sz="1100" b="0" i="0" u="none" strike="noStrike" dirty="0">
                <a:solidFill>
                  <a:srgbClr val="000000"/>
                </a:solidFill>
                <a:highlight>
                  <a:srgbClr val="000000">
                    <a:alpha val="0"/>
                  </a:srgbClr>
                </a:highlight>
                <a:latin typeface="Comfortaa"/>
                <a:ea typeface="Comfortaa"/>
                <a:cs typeface="Comfortaa"/>
                <a:sym typeface="Comfortaa"/>
              </a:rPr>
              <a:t>, </a:t>
            </a:r>
            <a:r>
              <a:rPr lang="en-US" sz="1100" b="0" i="0" u="none" strike="noStrike" dirty="0" err="1">
                <a:solidFill>
                  <a:srgbClr val="000000"/>
                </a:solidFill>
                <a:highlight>
                  <a:srgbClr val="000000">
                    <a:alpha val="0"/>
                  </a:srgbClr>
                </a:highlight>
                <a:latin typeface="Comfortaa"/>
                <a:ea typeface="Comfortaa"/>
                <a:cs typeface="Comfortaa"/>
                <a:sym typeface="Comfortaa"/>
              </a:rPr>
              <a:t>pinboards</a:t>
            </a:r>
            <a:r>
              <a:rPr lang="en-US" sz="1100" b="0" i="0" u="none" strike="noStrike" dirty="0">
                <a:solidFill>
                  <a:srgbClr val="000000"/>
                </a:solidFill>
                <a:highlight>
                  <a:srgbClr val="000000">
                    <a:alpha val="0"/>
                  </a:srgbClr>
                </a:highlight>
                <a:latin typeface="Comfortaa"/>
                <a:ea typeface="Comfortaa"/>
                <a:cs typeface="Comfortaa"/>
                <a:sym typeface="Comfortaa"/>
              </a:rPr>
              <a:t> within school and social media accounts of our University announces the start of Staff Mobility Applications. All details regarding application can be found in your institutional email account where we sent all the information and in the “Announcements” link of our Erasmus+ tab.</a:t>
            </a:r>
            <a:endParaRPr sz="1100" dirty="0">
              <a:solidFill>
                <a:srgbClr val="000000"/>
              </a:solidFill>
              <a:latin typeface="Comfortaa"/>
              <a:ea typeface="Comfortaa"/>
              <a:cs typeface="Comfortaa"/>
              <a:sym typeface="Comfortaa"/>
            </a:endParaRPr>
          </a:p>
          <a:p>
            <a:pPr marL="457200" lvl="0" indent="-298450" algn="l" rtl="0">
              <a:spcBef>
                <a:spcPct val="0"/>
              </a:spcBef>
              <a:spcAft>
                <a:spcPct val="0"/>
              </a:spcAft>
              <a:buClr>
                <a:srgbClr val="000000"/>
              </a:buClr>
              <a:buSzPts val="1100"/>
              <a:buFont typeface="Comfortaa"/>
              <a:buAutoNum type="arabicPeriod"/>
            </a:pPr>
            <a:r>
              <a:rPr lang="en-US" sz="1100" b="0" i="0" u="none" strike="noStrike" dirty="0">
                <a:solidFill>
                  <a:srgbClr val="000000"/>
                </a:solidFill>
                <a:highlight>
                  <a:srgbClr val="000000">
                    <a:alpha val="0"/>
                  </a:srgbClr>
                </a:highlight>
                <a:latin typeface="Comfortaa"/>
                <a:ea typeface="Comfortaa"/>
                <a:cs typeface="Comfortaa"/>
                <a:sym typeface="Comfortaa"/>
              </a:rPr>
              <a:t>Applicant Staff; will submit to our Office following documents: </a:t>
            </a:r>
            <a:r>
              <a:rPr lang="en-US" sz="1100" b="0" i="0" u="none" strike="noStrike" dirty="0">
                <a:solidFill>
                  <a:srgbClr val="EF6C00"/>
                </a:solidFill>
                <a:highlight>
                  <a:srgbClr val="000000">
                    <a:alpha val="0"/>
                  </a:srgbClr>
                </a:highlight>
                <a:latin typeface="Comfortaa"/>
                <a:ea typeface="Comfortaa"/>
                <a:cs typeface="Comfortaa"/>
                <a:sym typeface="Comfortaa"/>
              </a:rPr>
              <a:t>if any; </a:t>
            </a:r>
            <a:r>
              <a:rPr lang="en-US" sz="1100" b="1" i="0" u="sng" strike="noStrike" dirty="0">
                <a:solidFill>
                  <a:srgbClr val="EF6C00"/>
                </a:solidFill>
                <a:highlight>
                  <a:srgbClr val="000000">
                    <a:alpha val="0"/>
                  </a:srgbClr>
                </a:highlight>
                <a:latin typeface="Comfortaa"/>
                <a:ea typeface="Comfortaa"/>
                <a:cs typeface="Comfortaa"/>
                <a:sym typeface="Comfortaa"/>
              </a:rPr>
              <a:t>Foreign Language Certificate</a:t>
            </a:r>
            <a:r>
              <a:rPr lang="en-US" sz="1100" b="1" i="0" u="none" strike="noStrike" dirty="0">
                <a:solidFill>
                  <a:srgbClr val="EF6C00"/>
                </a:solidFill>
                <a:highlight>
                  <a:srgbClr val="000000">
                    <a:alpha val="0"/>
                  </a:srgbClr>
                </a:highlight>
                <a:latin typeface="Comfortaa"/>
                <a:ea typeface="Comfortaa"/>
                <a:cs typeface="Comfortaa"/>
                <a:sym typeface="Comfortaa"/>
              </a:rPr>
              <a:t> </a:t>
            </a:r>
            <a:r>
              <a:rPr lang="en-US" sz="1100" b="0" i="0" u="none" strike="noStrike" dirty="0">
                <a:solidFill>
                  <a:srgbClr val="000000"/>
                </a:solidFill>
                <a:highlight>
                  <a:srgbClr val="000000">
                    <a:alpha val="0"/>
                  </a:srgbClr>
                </a:highlight>
                <a:latin typeface="Comfortaa"/>
                <a:ea typeface="Comfortaa"/>
                <a:cs typeface="Comfortaa"/>
                <a:sym typeface="Comfortaa"/>
              </a:rPr>
              <a:t>and documents that may affect the results of the selection </a:t>
            </a:r>
            <a:r>
              <a:rPr lang="en-US" sz="1100" b="1" i="0" u="none" strike="noStrike" dirty="0">
                <a:solidFill>
                  <a:srgbClr val="EF6C00"/>
                </a:solidFill>
                <a:highlight>
                  <a:srgbClr val="000000">
                    <a:alpha val="0"/>
                  </a:srgbClr>
                </a:highlight>
                <a:latin typeface="Comfortaa"/>
                <a:ea typeface="Comfortaa"/>
                <a:cs typeface="Comfortaa"/>
                <a:sym typeface="Comfortaa"/>
              </a:rPr>
              <a:t>(such as a document proving a disability or a status of being relative of a martyr/veteran).</a:t>
            </a:r>
            <a:r>
              <a:rPr lang="en-US" sz="1100" b="0" i="0" u="none" strike="noStrike" dirty="0">
                <a:solidFill>
                  <a:srgbClr val="000000"/>
                </a:solidFill>
                <a:highlight>
                  <a:srgbClr val="000000">
                    <a:alpha val="0"/>
                  </a:srgbClr>
                </a:highlight>
                <a:latin typeface="Comfortaa"/>
                <a:ea typeface="Comfortaa"/>
                <a:cs typeface="Comfortaa"/>
                <a:sym typeface="Comfortaa"/>
              </a:rPr>
              <a:t> Language certification in selections is prioritized with +10 points for B1-B2 levels and +15 points for C1-C2 levels. </a:t>
            </a:r>
            <a:r>
              <a:rPr lang="en-US" sz="1100" b="0" i="0" u="none" strike="noStrike" dirty="0">
                <a:solidFill>
                  <a:srgbClr val="000000"/>
                </a:solidFill>
                <a:highlight>
                  <a:srgbClr val="FFFFFF"/>
                </a:highlight>
                <a:latin typeface="Comfortaa"/>
                <a:ea typeface="Comfortaa"/>
                <a:cs typeface="Comfortaa"/>
                <a:sym typeface="Comfortaa"/>
              </a:rPr>
              <a:t>Disabled Staff are prioritized with +10 points, veteran staff and staff who are Martyr/veteran spouses and children are prioritized with +15 points. Ensuring the signing of an Erasmus+ K103 or K107 partnership agreement is prioritized with +10 points for each agreement.</a:t>
            </a:r>
            <a:endParaRPr lang="tr-TR" sz="1100" b="0" i="0" u="none" strike="noStrike" dirty="0">
              <a:solidFill>
                <a:srgbClr val="000000"/>
              </a:solidFill>
              <a:highlight>
                <a:srgbClr val="FFFFFF"/>
              </a:highlight>
              <a:latin typeface="Comfortaa"/>
              <a:ea typeface="Comfortaa"/>
              <a:cs typeface="Comfortaa"/>
              <a:sym typeface="Comfortaa"/>
            </a:endParaRPr>
          </a:p>
          <a:p>
            <a:pPr indent="-298450">
              <a:buClr>
                <a:srgbClr val="000000"/>
              </a:buClr>
              <a:buSzPts val="1100"/>
              <a:buFont typeface="Comfortaa"/>
              <a:buAutoNum type="arabicPeriod"/>
            </a:pPr>
            <a:r>
              <a:rPr lang="en-US" sz="1200" b="1" u="sng" dirty="0">
                <a:solidFill>
                  <a:srgbClr val="000000"/>
                </a:solidFill>
                <a:highlight>
                  <a:srgbClr val="FFFFFF"/>
                </a:highlight>
                <a:latin typeface="Comfortaa"/>
                <a:ea typeface="Comfortaa"/>
                <a:cs typeface="Comfortaa"/>
                <a:sym typeface="Comfortaa"/>
              </a:rPr>
              <a:t>Staff should plan their mobility</a:t>
            </a:r>
            <a:r>
              <a:rPr lang="en-US" sz="1200" b="1" u="sng" dirty="0">
                <a:solidFill>
                  <a:srgbClr val="EF6C00"/>
                </a:solidFill>
                <a:highlight>
                  <a:srgbClr val="FFFFFF"/>
                </a:highlight>
                <a:latin typeface="Comfortaa"/>
                <a:ea typeface="Comfortaa"/>
                <a:cs typeface="Comfortaa"/>
                <a:sym typeface="Comfortaa"/>
              </a:rPr>
              <a:t> by contacting the relevant department </a:t>
            </a:r>
            <a:r>
              <a:rPr lang="en-US" sz="1200" b="1" u="sng" dirty="0">
                <a:solidFill>
                  <a:srgbClr val="000000"/>
                </a:solidFill>
                <a:highlight>
                  <a:srgbClr val="FFFFFF"/>
                </a:highlight>
                <a:latin typeface="Comfortaa"/>
                <a:ea typeface="Comfortaa"/>
                <a:cs typeface="Comfortaa"/>
                <a:sym typeface="Comfortaa"/>
              </a:rPr>
              <a:t>of the institution they want to go to. In that regard, he/she receives an </a:t>
            </a:r>
            <a:r>
              <a:rPr lang="en-US" sz="1200" b="1" u="sng" dirty="0">
                <a:solidFill>
                  <a:srgbClr val="FF0000"/>
                </a:solidFill>
                <a:highlight>
                  <a:srgbClr val="FFFFFF"/>
                </a:highlight>
                <a:latin typeface="Comfortaa"/>
                <a:ea typeface="Comfortaa"/>
                <a:cs typeface="Comfortaa"/>
                <a:sym typeface="Comfortaa"/>
              </a:rPr>
              <a:t>Acceptance Letter or an Invitation Letter </a:t>
            </a:r>
            <a:r>
              <a:rPr lang="en-US" sz="1200" b="1" u="sng" dirty="0">
                <a:solidFill>
                  <a:srgbClr val="EF6C00"/>
                </a:solidFill>
                <a:highlight>
                  <a:srgbClr val="FFFFFF"/>
                </a:highlight>
                <a:latin typeface="Comfortaa"/>
                <a:ea typeface="Comfortaa"/>
                <a:cs typeface="Comfortaa"/>
                <a:sym typeface="Comfortaa"/>
              </a:rPr>
              <a:t>from the institution to which</a:t>
            </a:r>
            <a:r>
              <a:rPr lang="tr-TR" sz="1200" b="1" u="sng" dirty="0">
                <a:solidFill>
                  <a:srgbClr val="EF6C00"/>
                </a:solidFill>
                <a:highlight>
                  <a:srgbClr val="FFFFFF"/>
                </a:highlight>
                <a:latin typeface="Comfortaa"/>
                <a:ea typeface="Comfortaa"/>
                <a:cs typeface="Comfortaa"/>
                <a:sym typeface="Comfortaa"/>
              </a:rPr>
              <a:t> s</a:t>
            </a:r>
            <a:r>
              <a:rPr lang="en-US" sz="1200" b="1" u="sng" dirty="0">
                <a:solidFill>
                  <a:srgbClr val="EF6C00"/>
                </a:solidFill>
                <a:highlight>
                  <a:srgbClr val="FFFFFF"/>
                </a:highlight>
                <a:latin typeface="Comfortaa"/>
                <a:ea typeface="Comfortaa"/>
                <a:cs typeface="Comfortaa"/>
                <a:sym typeface="Comfortaa"/>
              </a:rPr>
              <a:t>he/he will go, </a:t>
            </a:r>
            <a:r>
              <a:rPr lang="en-US" sz="1200" b="1" u="sng" dirty="0">
                <a:solidFill>
                  <a:srgbClr val="000000"/>
                </a:solidFill>
                <a:highlight>
                  <a:srgbClr val="FFFFFF"/>
                </a:highlight>
                <a:latin typeface="Comfortaa"/>
                <a:ea typeface="Comfortaa"/>
                <a:cs typeface="Comfortaa"/>
                <a:sym typeface="Comfortaa"/>
              </a:rPr>
              <a:t>and </a:t>
            </a:r>
            <a:r>
              <a:rPr lang="en-US" sz="1200" b="1" u="sng" dirty="0">
                <a:solidFill>
                  <a:srgbClr val="EF6C00"/>
                </a:solidFill>
                <a:highlight>
                  <a:srgbClr val="FFFFFF"/>
                </a:highlight>
                <a:latin typeface="Comfortaa"/>
                <a:ea typeface="Comfortaa"/>
                <a:cs typeface="Comfortaa"/>
                <a:sym typeface="Comfortaa"/>
              </a:rPr>
              <a:t>delivers this document to Erasmus+ and International Programs Office</a:t>
            </a:r>
            <a:r>
              <a:rPr lang="tr-TR" sz="1200" b="1" u="sng" dirty="0">
                <a:solidFill>
                  <a:srgbClr val="EF6C00"/>
                </a:solidFill>
                <a:highlight>
                  <a:srgbClr val="FFFFFF"/>
                </a:highlight>
                <a:latin typeface="Comfortaa"/>
                <a:ea typeface="Comfortaa"/>
                <a:cs typeface="Comfortaa"/>
                <a:sym typeface="Comfortaa"/>
              </a:rPr>
              <a:t> </a:t>
            </a:r>
            <a:r>
              <a:rPr lang="tr-TR" sz="1200" b="1" u="sng" dirty="0" err="1">
                <a:solidFill>
                  <a:srgbClr val="EF6C00"/>
                </a:solidFill>
                <a:highlight>
                  <a:srgbClr val="FFFFFF"/>
                </a:highlight>
                <a:latin typeface="Comfortaa"/>
                <a:ea typeface="Comfortaa"/>
                <a:cs typeface="Comfortaa"/>
                <a:sym typeface="Comfortaa"/>
              </a:rPr>
              <a:t>during</a:t>
            </a:r>
            <a:r>
              <a:rPr lang="tr-TR" sz="1200" b="1" u="sng" dirty="0">
                <a:solidFill>
                  <a:srgbClr val="EF6C00"/>
                </a:solidFill>
                <a:highlight>
                  <a:srgbClr val="FFFFFF"/>
                </a:highlight>
                <a:latin typeface="Comfortaa"/>
                <a:ea typeface="Comfortaa"/>
                <a:cs typeface="Comfortaa"/>
                <a:sym typeface="Comfortaa"/>
              </a:rPr>
              <a:t> her/his </a:t>
            </a:r>
            <a:r>
              <a:rPr lang="tr-TR" sz="1200" b="1" u="sng" dirty="0" err="1">
                <a:solidFill>
                  <a:srgbClr val="EF6C00"/>
                </a:solidFill>
                <a:highlight>
                  <a:srgbClr val="FFFFFF"/>
                </a:highlight>
                <a:latin typeface="Comfortaa"/>
                <a:ea typeface="Comfortaa"/>
                <a:cs typeface="Comfortaa"/>
                <a:sym typeface="Comfortaa"/>
              </a:rPr>
              <a:t>application</a:t>
            </a:r>
            <a:r>
              <a:rPr lang="en-US" sz="1200" b="1" u="sng" dirty="0">
                <a:solidFill>
                  <a:srgbClr val="EF6C00"/>
                </a:solidFill>
                <a:highlight>
                  <a:srgbClr val="FFFFFF"/>
                </a:highlight>
                <a:latin typeface="Comfortaa"/>
                <a:ea typeface="Comfortaa"/>
                <a:cs typeface="Comfortaa"/>
                <a:sym typeface="Comfortaa"/>
              </a:rPr>
              <a:t>.</a:t>
            </a:r>
            <a:endParaRPr lang="tr-TR" sz="1200" b="1" u="sng" dirty="0">
              <a:solidFill>
                <a:srgbClr val="000000"/>
              </a:solidFill>
              <a:highlight>
                <a:srgbClr val="FFFFFF"/>
              </a:highlight>
              <a:latin typeface="Comfortaa"/>
              <a:ea typeface="Comfortaa"/>
              <a:cs typeface="Comfortaa"/>
              <a:sym typeface="Comfortaa"/>
            </a:endParaRPr>
          </a:p>
          <a:p>
            <a:pPr marL="158750" lvl="0" indent="0">
              <a:buClr>
                <a:srgbClr val="000000"/>
              </a:buClr>
              <a:buSzPts val="1100"/>
              <a:buNone/>
            </a:pPr>
            <a:r>
              <a:rPr lang="en-US" sz="1100" b="1" i="0" u="none" strike="noStrike" dirty="0">
                <a:solidFill>
                  <a:srgbClr val="080400"/>
                </a:solidFill>
                <a:highlight>
                  <a:srgbClr val="000000">
                    <a:alpha val="0"/>
                  </a:srgbClr>
                </a:highlight>
                <a:latin typeface="Comfortaa"/>
                <a:ea typeface="Comfortaa"/>
                <a:cs typeface="Comfortaa"/>
                <a:sym typeface="Comfortaa"/>
              </a:rPr>
              <a:t>ELECTION IS CARRIED OUT by taking into account the criteria determined in accordance with the Turkish National Agency Guideline and the agreement/grant quotas of the relevant period.</a:t>
            </a:r>
            <a:r>
              <a:rPr lang="en-US" sz="1100" b="0" i="0" u="none" strike="noStrike" dirty="0">
                <a:solidFill>
                  <a:srgbClr val="080400"/>
                </a:solidFill>
                <a:highlight>
                  <a:srgbClr val="000000">
                    <a:alpha val="0"/>
                  </a:srgbClr>
                </a:highlight>
                <a:latin typeface="Comfortaa"/>
                <a:ea typeface="Comfortaa"/>
                <a:cs typeface="Comfortaa"/>
                <a:sym typeface="Comfortaa"/>
              </a:rPr>
              <a:t> Selections are held by Erasmus+ Selection and Evaluation Commission in accordance with the principles of justice, equality, transparency and </a:t>
            </a:r>
            <a:r>
              <a:rPr lang="en-US" sz="1100" b="0" i="0" u="none" strike="noStrike" dirty="0" err="1">
                <a:solidFill>
                  <a:srgbClr val="080400"/>
                </a:solidFill>
                <a:highlight>
                  <a:srgbClr val="000000">
                    <a:alpha val="0"/>
                  </a:srgbClr>
                </a:highlight>
                <a:latin typeface="Comfortaa"/>
                <a:ea typeface="Comfortaa"/>
                <a:cs typeface="Comfortaa"/>
                <a:sym typeface="Comfortaa"/>
              </a:rPr>
              <a:t>documentability</a:t>
            </a:r>
            <a:r>
              <a:rPr lang="en-US" sz="1100" b="0" i="0" u="none" strike="noStrike" dirty="0">
                <a:solidFill>
                  <a:srgbClr val="080400"/>
                </a:solidFill>
                <a:highlight>
                  <a:srgbClr val="000000">
                    <a:alpha val="0"/>
                  </a:srgbClr>
                </a:highlight>
                <a:latin typeface="Comfortaa"/>
                <a:ea typeface="Comfortaa"/>
                <a:cs typeface="Comfortaa"/>
                <a:sym typeface="Comfortaa"/>
              </a:rPr>
              <a:t>.</a:t>
            </a:r>
            <a:r>
              <a:rPr lang="tr-TR" sz="1100" dirty="0">
                <a:solidFill>
                  <a:srgbClr val="080400"/>
                </a:solidFill>
                <a:highlight>
                  <a:srgbClr val="000000">
                    <a:alpha val="0"/>
                  </a:srgbClr>
                </a:highlight>
                <a:latin typeface="Comfortaa"/>
                <a:ea typeface="Comfortaa"/>
                <a:cs typeface="Comfortaa"/>
                <a:sym typeface="Comfortaa"/>
              </a:rPr>
              <a:t> </a:t>
            </a:r>
            <a:r>
              <a:rPr lang="en-US" sz="1100" dirty="0">
                <a:solidFill>
                  <a:srgbClr val="080400"/>
                </a:solidFill>
                <a:highlight>
                  <a:srgbClr val="000000">
                    <a:alpha val="0"/>
                  </a:srgbClr>
                </a:highlight>
                <a:latin typeface="Comfortaa"/>
                <a:ea typeface="Comfortaa"/>
                <a:cs typeface="Comfortaa"/>
                <a:sym typeface="Comfortaa"/>
              </a:rPr>
              <a:t>For all selection and evaluation criteria, please click here: </a:t>
            </a:r>
            <a:r>
              <a:rPr lang="en-US" sz="1100" u="sng" dirty="0">
                <a:solidFill>
                  <a:srgbClr val="080400"/>
                </a:solidFill>
                <a:highlight>
                  <a:srgbClr val="000000">
                    <a:alpha val="0"/>
                  </a:srgbClr>
                </a:highlight>
                <a:latin typeface="Comfortaa"/>
                <a:ea typeface="Comfortaa"/>
                <a:cs typeface="Comfortaa"/>
                <a:sym typeface="Comfortaa"/>
                <a:hlinkClick r:id="rId4">
                  <a:extLst>
                    <a:ext uri="{A12FA001-AC4F-418D-AE19-62706E023703}">
                      <ahyp:hlinkClr xmlns:ahyp="http://schemas.microsoft.com/office/drawing/2018/hyperlinkcolor" val="tx"/>
                    </a:ext>
                  </a:extLst>
                </a:hlinkClick>
              </a:rPr>
              <a:t>https://www.kent.edu.tr/road-map-for-k103-Staff-mobility-101499</a:t>
            </a:r>
            <a:r>
              <a:rPr lang="tr-TR" sz="1100" u="sng" dirty="0">
                <a:solidFill>
                  <a:srgbClr val="080400"/>
                </a:solidFill>
                <a:highlight>
                  <a:srgbClr val="000000">
                    <a:alpha val="0"/>
                  </a:srgbClr>
                </a:highlight>
                <a:latin typeface="Comfortaa"/>
                <a:ea typeface="Comfortaa"/>
                <a:cs typeface="Comfortaa"/>
                <a:sym typeface="Comfortaa"/>
              </a:rPr>
              <a:t> </a:t>
            </a:r>
            <a:r>
              <a:rPr lang="en-US" sz="1100" dirty="0">
                <a:solidFill>
                  <a:srgbClr val="080400"/>
                </a:solidFill>
                <a:highlight>
                  <a:srgbClr val="000000">
                    <a:alpha val="0"/>
                  </a:srgbClr>
                </a:highlight>
                <a:latin typeface="Comfortaa"/>
                <a:ea typeface="Comfortaa"/>
                <a:cs typeface="Comfortaa"/>
                <a:sym typeface="Comfortaa"/>
              </a:rPr>
              <a:t> </a:t>
            </a:r>
            <a:endParaRPr lang="en-US" sz="1100" dirty="0">
              <a:solidFill>
                <a:srgbClr val="080400"/>
              </a:solidFill>
              <a:latin typeface="Comfortaa"/>
              <a:ea typeface="Comfortaa"/>
              <a:cs typeface="Comfortaa"/>
              <a:sym typeface="Comfortaa"/>
            </a:endParaRPr>
          </a:p>
          <a:p>
            <a:pPr marL="0" lvl="0" indent="0" algn="l" rtl="0">
              <a:spcBef>
                <a:spcPts val="1600"/>
              </a:spcBef>
              <a:spcAft>
                <a:spcPts val="1600"/>
              </a:spcAft>
              <a:buNone/>
            </a:pPr>
            <a:endParaRPr sz="1100" dirty="0">
              <a:latin typeface="Comfortaa"/>
              <a:ea typeface="Comfortaa"/>
              <a:cs typeface="Comfortaa"/>
              <a:sym typeface="Comfortaa"/>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29"/>
          <p:cNvSpPr txBox="1">
            <a:spLocks noGrp="1"/>
          </p:cNvSpPr>
          <p:nvPr>
            <p:ph type="title"/>
          </p:nvPr>
        </p:nvSpPr>
        <p:spPr>
          <a:xfrm>
            <a:off x="311700" y="156400"/>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HOW CAN I PARTICIPATE IN?</a:t>
            </a:r>
            <a:endParaRPr/>
          </a:p>
        </p:txBody>
      </p:sp>
      <p:sp>
        <p:nvSpPr>
          <p:cNvPr id="166" name="Google Shape;166;p29"/>
          <p:cNvSpPr txBox="1">
            <a:spLocks noGrp="1"/>
          </p:cNvSpPr>
          <p:nvPr>
            <p:ph type="body" idx="1"/>
          </p:nvPr>
        </p:nvSpPr>
        <p:spPr>
          <a:xfrm>
            <a:off x="148025" y="770475"/>
            <a:ext cx="8947500" cy="4373100"/>
          </a:xfrm>
          <a:prstGeom prst="rect">
            <a:avLst/>
          </a:prstGeom>
        </p:spPr>
        <p:txBody>
          <a:bodyPr spcFirstLastPara="1" wrap="square" lIns="91425" tIns="91425" rIns="91425" bIns="91425" anchor="t" anchorCtr="0">
            <a:noAutofit/>
          </a:bodyPr>
          <a:lstStyle/>
          <a:p>
            <a:pPr marL="457200" lvl="0" indent="0" algn="l" rtl="0">
              <a:spcBef>
                <a:spcPct val="0"/>
              </a:spcBef>
              <a:spcAft>
                <a:spcPct val="0"/>
              </a:spcAft>
              <a:buNone/>
            </a:pPr>
            <a:endParaRPr sz="1300">
              <a:solidFill>
                <a:schemeClr val="accent1"/>
              </a:solidFill>
              <a:latin typeface="Comfortaa"/>
              <a:ea typeface="Comfortaa"/>
              <a:cs typeface="Comfortaa"/>
              <a:sym typeface="Comfortaa"/>
            </a:endParaRPr>
          </a:p>
          <a:p>
            <a:pPr marL="457200" lvl="0" indent="0" algn="l" rtl="0">
              <a:spcBef>
                <a:spcPts val="1600"/>
              </a:spcBef>
              <a:spcAft>
                <a:spcPct val="0"/>
              </a:spcAft>
              <a:buNone/>
            </a:pPr>
            <a:r>
              <a:rPr lang="en-US" sz="1300" b="0" i="0" u="none" strike="noStrike">
                <a:solidFill>
                  <a:srgbClr val="000000"/>
                </a:solidFill>
                <a:highlight>
                  <a:srgbClr val="000000">
                    <a:alpha val="0"/>
                  </a:srgbClr>
                </a:highlight>
                <a:latin typeface="Comfortaa"/>
                <a:ea typeface="Comfortaa"/>
                <a:cs typeface="Comfortaa"/>
                <a:sym typeface="Comfortaa"/>
              </a:rPr>
              <a:t>4. </a:t>
            </a:r>
            <a:r>
              <a:rPr lang="en-US" sz="1300" b="1" i="0" u="none" strike="noStrike">
                <a:solidFill>
                  <a:srgbClr val="EF6C00"/>
                </a:solidFill>
                <a:highlight>
                  <a:srgbClr val="000000">
                    <a:alpha val="0"/>
                  </a:srgbClr>
                </a:highlight>
                <a:latin typeface="Comfortaa"/>
                <a:ea typeface="Comfortaa"/>
                <a:cs typeface="Comfortaa"/>
                <a:sym typeface="Comfortaa"/>
              </a:rPr>
              <a:t>ELECTION RESULTS ARE ANNOUNCED</a:t>
            </a:r>
            <a:r>
              <a:rPr lang="en-US" sz="1300" b="0" i="0" u="none" strike="noStrike">
                <a:solidFill>
                  <a:srgbClr val="000000"/>
                </a:solidFill>
                <a:highlight>
                  <a:srgbClr val="000000">
                    <a:alpha val="0"/>
                  </a:srgbClr>
                </a:highlight>
                <a:latin typeface="Comfortaa"/>
                <a:ea typeface="Comfortaa"/>
                <a:cs typeface="Comfortaa"/>
                <a:sym typeface="Comfortaa"/>
              </a:rPr>
              <a:t> (via institutional email account, it is posted on the announcements link of the Erasmus+ tab and also it is hang on our office door).</a:t>
            </a:r>
            <a:endParaRPr sz="1300">
              <a:solidFill>
                <a:srgbClr val="000000"/>
              </a:solidFill>
              <a:latin typeface="Comfortaa"/>
              <a:ea typeface="Comfortaa"/>
              <a:cs typeface="Comfortaa"/>
              <a:sym typeface="Comfortaa"/>
            </a:endParaRPr>
          </a:p>
          <a:p>
            <a:pPr marL="457200" lvl="0" indent="0" algn="l" rtl="0">
              <a:spcBef>
                <a:spcPts val="1600"/>
              </a:spcBef>
              <a:spcAft>
                <a:spcPct val="0"/>
              </a:spcAft>
              <a:buNone/>
            </a:pPr>
            <a:r>
              <a:rPr lang="en-US" sz="1300" b="0" i="0" u="none" strike="noStrike">
                <a:solidFill>
                  <a:srgbClr val="000000"/>
                </a:solidFill>
                <a:highlight>
                  <a:srgbClr val="000000">
                    <a:alpha val="0"/>
                  </a:srgbClr>
                </a:highlight>
                <a:latin typeface="Comfortaa"/>
                <a:ea typeface="Comfortaa"/>
                <a:cs typeface="Comfortaa"/>
                <a:sym typeface="Comfortaa"/>
              </a:rPr>
              <a:t>5. There is a period for objection to the selection results.</a:t>
            </a:r>
            <a:endParaRPr sz="1300">
              <a:solidFill>
                <a:srgbClr val="000000"/>
              </a:solidFill>
              <a:latin typeface="Comfortaa"/>
              <a:ea typeface="Comfortaa"/>
              <a:cs typeface="Comfortaa"/>
              <a:sym typeface="Comfortaa"/>
            </a:endParaRPr>
          </a:p>
          <a:p>
            <a:pPr marL="457200" lvl="0" indent="0" algn="l" rtl="0">
              <a:spcBef>
                <a:spcPts val="1600"/>
              </a:spcBef>
              <a:spcAft>
                <a:spcPct val="0"/>
              </a:spcAft>
              <a:buNone/>
            </a:pPr>
            <a:r>
              <a:rPr lang="en-US" sz="1300" b="0" i="0" u="none" strike="noStrike">
                <a:solidFill>
                  <a:srgbClr val="000000"/>
                </a:solidFill>
                <a:highlight>
                  <a:srgbClr val="000000">
                    <a:alpha val="0"/>
                  </a:srgbClr>
                </a:highlight>
                <a:latin typeface="Comfortaa"/>
                <a:ea typeface="Comfortaa"/>
                <a:cs typeface="Comfortaa"/>
                <a:sym typeface="Comfortaa"/>
              </a:rPr>
              <a:t>6. If there is an objection, the Erasmus+ Selection and Evaluation Commission will convene again and final selections will be held. Final selection results are announced.</a:t>
            </a:r>
            <a:endParaRPr sz="1300">
              <a:solidFill>
                <a:srgbClr val="000000"/>
              </a:solidFill>
              <a:latin typeface="Comfortaa"/>
              <a:ea typeface="Comfortaa"/>
              <a:cs typeface="Comfortaa"/>
              <a:sym typeface="Comfortaa"/>
            </a:endParaRPr>
          </a:p>
          <a:p>
            <a:pPr marL="0" lvl="0" indent="0" algn="l" rtl="0">
              <a:spcBef>
                <a:spcPts val="1600"/>
              </a:spcBef>
              <a:spcAft>
                <a:spcPct val="0"/>
              </a:spcAft>
              <a:buNone/>
            </a:pPr>
            <a:r>
              <a:rPr lang="en-US" sz="1400" b="0" i="0" u="none" strike="noStrike">
                <a:solidFill>
                  <a:srgbClr val="EF6C00"/>
                </a:solidFill>
                <a:highlight>
                  <a:srgbClr val="000000">
                    <a:alpha val="0"/>
                  </a:srgbClr>
                </a:highlight>
                <a:latin typeface="Comfortaa"/>
                <a:ea typeface="Comfortaa"/>
                <a:cs typeface="Comfortaa"/>
                <a:sym typeface="Comfortaa"/>
              </a:rPr>
              <a:t>For detailed information: </a:t>
            </a:r>
            <a:r>
              <a:rPr lang="en-US" sz="1400" b="0" i="0" u="sng" strike="noStrike">
                <a:solidFill>
                  <a:srgbClr val="CE93D8"/>
                </a:solidFill>
                <a:highlight>
                  <a:srgbClr val="000000">
                    <a:alpha val="0"/>
                  </a:srgbClr>
                </a:highlight>
                <a:latin typeface="Comfortaa"/>
                <a:ea typeface="Comfortaa"/>
                <a:cs typeface="Comfortaa"/>
                <a:sym typeface="Comfortaa"/>
                <a:hlinkClick r:id="rId3">
                  <a:extLst>
                    <a:ext uri="{A12FA001-AC4F-418D-AE19-62706E023703}">
                      <ahyp:hlinkClr xmlns:ahyp="http://schemas.microsoft.com/office/drawing/2018/hyperlinkcolor" val="tx"/>
                    </a:ext>
                  </a:extLst>
                </a:hlinkClick>
              </a:rPr>
              <a:t>https://www.kent.edu.tr/road-map-for-k103-Staff-mobility-101499</a:t>
            </a:r>
            <a:r>
              <a:rPr lang="en-US" sz="1400" b="0" i="0" u="none" strike="noStrike">
                <a:solidFill>
                  <a:srgbClr val="EF6C00"/>
                </a:solidFill>
                <a:highlight>
                  <a:srgbClr val="000000">
                    <a:alpha val="0"/>
                  </a:srgbClr>
                </a:highlight>
                <a:latin typeface="Comfortaa"/>
                <a:ea typeface="Comfortaa"/>
                <a:cs typeface="Comfortaa"/>
                <a:sym typeface="Comfortaa"/>
              </a:rPr>
              <a:t> </a:t>
            </a:r>
            <a:endParaRPr sz="1400">
              <a:solidFill>
                <a:schemeClr val="accent1"/>
              </a:solidFill>
              <a:latin typeface="Comfortaa"/>
              <a:ea typeface="Comfortaa"/>
              <a:cs typeface="Comfortaa"/>
              <a:sym typeface="Comfortaa"/>
            </a:endParaRPr>
          </a:p>
          <a:p>
            <a:pPr marL="457200" lvl="0" indent="0" algn="l" rtl="0">
              <a:spcBef>
                <a:spcPts val="1600"/>
              </a:spcBef>
              <a:spcAft>
                <a:spcPct val="0"/>
              </a:spcAft>
              <a:buNone/>
            </a:pPr>
            <a:endParaRPr sz="1300">
              <a:solidFill>
                <a:srgbClr val="000000"/>
              </a:solidFill>
              <a:latin typeface="Comfortaa"/>
              <a:ea typeface="Comfortaa"/>
              <a:cs typeface="Comfortaa"/>
              <a:sym typeface="Comfortaa"/>
            </a:endParaRPr>
          </a:p>
          <a:p>
            <a:pPr marL="457200" lvl="0" indent="0" algn="l" rtl="0">
              <a:spcBef>
                <a:spcPts val="1600"/>
              </a:spcBef>
              <a:spcAft>
                <a:spcPct val="0"/>
              </a:spcAft>
              <a:buNone/>
            </a:pPr>
            <a:endParaRPr sz="1300">
              <a:solidFill>
                <a:srgbClr val="000000"/>
              </a:solidFill>
              <a:latin typeface="Comfortaa"/>
              <a:ea typeface="Comfortaa"/>
              <a:cs typeface="Comfortaa"/>
              <a:sym typeface="Comfortaa"/>
            </a:endParaRPr>
          </a:p>
          <a:p>
            <a:pPr marL="0" lvl="0" indent="0" algn="l" rtl="0">
              <a:spcBef>
                <a:spcPts val="1600"/>
              </a:spcBef>
              <a:spcAft>
                <a:spcPts val="1600"/>
              </a:spcAft>
              <a:buNone/>
            </a:pPr>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30"/>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I'VE BEEN CHOSEN; WHAT DO I DO NOW?</a:t>
            </a:r>
            <a:endParaRPr/>
          </a:p>
        </p:txBody>
      </p:sp>
      <p:sp>
        <p:nvSpPr>
          <p:cNvPr id="172" name="Google Shape;172;p30"/>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457200" lvl="0" indent="-298450" algn="l" rtl="0">
              <a:spcBef>
                <a:spcPct val="0"/>
              </a:spcBef>
              <a:spcAft>
                <a:spcPct val="0"/>
              </a:spcAft>
              <a:buClr>
                <a:srgbClr val="000000"/>
              </a:buClr>
              <a:buSzPts val="1100"/>
              <a:buFont typeface="Comfortaa"/>
              <a:buAutoNum type="arabicPeriod"/>
            </a:pPr>
            <a:r>
              <a:rPr lang="en-US" sz="1100" b="1" i="0" u="none" strike="noStrike" dirty="0">
                <a:solidFill>
                  <a:srgbClr val="EF6C00"/>
                </a:solidFill>
                <a:highlight>
                  <a:srgbClr val="FFFFFF"/>
                </a:highlight>
                <a:latin typeface="Comfortaa"/>
                <a:ea typeface="Comfortaa"/>
                <a:cs typeface="Comfortaa"/>
                <a:sym typeface="Comfortaa"/>
              </a:rPr>
              <a:t>Academic staff who are selected to participate in mobility, within the grant quota, submit a request for participation in mobility to the Dean / Director to which they are affiliated, and administrative staff submit a request for participation in mobility to the Dean / Director or Unit Manager to which they are affiliated</a:t>
            </a:r>
            <a:r>
              <a:rPr lang="en-US" sz="1100" b="0" i="0" u="none" strike="noStrike" dirty="0">
                <a:solidFill>
                  <a:srgbClr val="000000"/>
                </a:solidFill>
                <a:highlight>
                  <a:srgbClr val="FFFFFF"/>
                </a:highlight>
                <a:latin typeface="Comfortaa"/>
                <a:ea typeface="Comfortaa"/>
                <a:cs typeface="Comfortaa"/>
                <a:sym typeface="Comfortaa"/>
              </a:rPr>
              <a:t>. The proposal of the Dean / Director for academic and administrative staff who are affiliated to the Dean / Director and the proposal of director of the unit for administrative staff affiliated to the director is submitted to the </a:t>
            </a:r>
            <a:r>
              <a:rPr lang="en-US" sz="1100" b="1" i="0" u="none" strike="noStrike" dirty="0">
                <a:solidFill>
                  <a:srgbClr val="EF6C00"/>
                </a:solidFill>
                <a:highlight>
                  <a:srgbClr val="FFFFFF"/>
                </a:highlight>
                <a:latin typeface="Comfortaa"/>
                <a:ea typeface="Comfortaa"/>
                <a:cs typeface="Comfortaa"/>
                <a:sym typeface="Comfortaa"/>
              </a:rPr>
              <a:t>Rectorate. </a:t>
            </a:r>
            <a:r>
              <a:rPr lang="en-US" sz="1100" b="0" i="0" u="none" strike="noStrike" dirty="0">
                <a:solidFill>
                  <a:srgbClr val="000000"/>
                </a:solidFill>
                <a:highlight>
                  <a:srgbClr val="FFFFFF"/>
                </a:highlight>
                <a:latin typeface="Comfortaa"/>
                <a:ea typeface="Comfortaa"/>
                <a:cs typeface="Comfortaa"/>
                <a:sym typeface="Comfortaa"/>
              </a:rPr>
              <a:t>After the request is approved by the rector or authorized Vice-Rector, it is forwarded to Erasmus+ and International Programs Office.</a:t>
            </a:r>
            <a:endParaRPr sz="1100" dirty="0">
              <a:solidFill>
                <a:srgbClr val="000000"/>
              </a:solidFill>
              <a:highlight>
                <a:srgbClr val="FFFFFF"/>
              </a:highlight>
              <a:latin typeface="Comfortaa"/>
              <a:ea typeface="Comfortaa"/>
              <a:cs typeface="Comfortaa"/>
              <a:sym typeface="Comfortaa"/>
            </a:endParaRPr>
          </a:p>
          <a:p>
            <a:pPr marL="457200" lvl="0" indent="-298450" algn="l" rtl="0">
              <a:spcBef>
                <a:spcPct val="0"/>
              </a:spcBef>
              <a:spcAft>
                <a:spcPct val="0"/>
              </a:spcAft>
              <a:buClr>
                <a:srgbClr val="000000"/>
              </a:buClr>
              <a:buSzPts val="1100"/>
              <a:buFont typeface="Arial"/>
              <a:buAutoNum type="arabicPeriod"/>
            </a:pPr>
            <a:r>
              <a:rPr lang="en-US" sz="1100" b="0" i="0" u="none" strike="noStrike" dirty="0">
                <a:solidFill>
                  <a:srgbClr val="000000"/>
                </a:solidFill>
                <a:highlight>
                  <a:srgbClr val="FFFFFF"/>
                </a:highlight>
                <a:latin typeface="Comfortaa"/>
                <a:ea typeface="Comfortaa"/>
                <a:cs typeface="Comfortaa"/>
                <a:sym typeface="Comfortaa"/>
              </a:rPr>
              <a:t>Administrative Staff who will participate in training mobility sign a </a:t>
            </a:r>
            <a:r>
              <a:rPr lang="en-US" sz="1100" b="1" i="0" u="none" strike="noStrike" dirty="0">
                <a:solidFill>
                  <a:srgbClr val="EF6C00"/>
                </a:solidFill>
                <a:highlight>
                  <a:srgbClr val="FFFFFF"/>
                </a:highlight>
                <a:latin typeface="Comfortaa"/>
                <a:ea typeface="Comfortaa"/>
                <a:cs typeface="Comfortaa"/>
                <a:sym typeface="Comfortaa"/>
              </a:rPr>
              <a:t>“Training Agreement”</a:t>
            </a:r>
            <a:r>
              <a:rPr lang="en-US" sz="1100" b="0" i="0" u="none" strike="noStrike" dirty="0">
                <a:solidFill>
                  <a:srgbClr val="000000"/>
                </a:solidFill>
                <a:highlight>
                  <a:srgbClr val="FFFFFF"/>
                </a:highlight>
                <a:latin typeface="Comfortaa"/>
                <a:ea typeface="Comfortaa"/>
                <a:cs typeface="Comfortaa"/>
                <a:sym typeface="Comfortaa"/>
              </a:rPr>
              <a:t> with Erasmus+ and International Programs Office, and academic Staff who will participate in teaching mobility sign a </a:t>
            </a:r>
            <a:r>
              <a:rPr lang="en-US" sz="1100" b="1" i="0" u="none" strike="noStrike" dirty="0">
                <a:solidFill>
                  <a:srgbClr val="EF6C00"/>
                </a:solidFill>
                <a:highlight>
                  <a:srgbClr val="FFFFFF"/>
                </a:highlight>
                <a:latin typeface="Comfortaa"/>
                <a:ea typeface="Comfortaa"/>
                <a:cs typeface="Comfortaa"/>
                <a:sym typeface="Comfortaa"/>
              </a:rPr>
              <a:t>“Teaching Agreement”</a:t>
            </a:r>
            <a:r>
              <a:rPr lang="en-US" sz="1100" b="0" i="0" u="none" strike="noStrike" dirty="0">
                <a:solidFill>
                  <a:srgbClr val="000000"/>
                </a:solidFill>
                <a:highlight>
                  <a:srgbClr val="FFFFFF"/>
                </a:highlight>
                <a:latin typeface="Comfortaa"/>
                <a:ea typeface="Comfortaa"/>
                <a:cs typeface="Comfortaa"/>
                <a:sym typeface="Comfortaa"/>
              </a:rPr>
              <a:t> with Erasmus+ and International Programs Office.</a:t>
            </a:r>
            <a:endParaRPr sz="1100" dirty="0">
              <a:solidFill>
                <a:srgbClr val="000000"/>
              </a:solidFill>
              <a:highlight>
                <a:srgbClr val="FFFFFF"/>
              </a:highlight>
              <a:latin typeface="Comfortaa"/>
              <a:ea typeface="Comfortaa"/>
              <a:cs typeface="Comfortaa"/>
              <a:sym typeface="Comfortaa"/>
            </a:endParaRPr>
          </a:p>
          <a:p>
            <a:pPr marL="457200" lvl="0" indent="-298450" algn="l" rtl="0">
              <a:spcBef>
                <a:spcPct val="0"/>
              </a:spcBef>
              <a:spcAft>
                <a:spcPct val="0"/>
              </a:spcAft>
              <a:buClr>
                <a:srgbClr val="000000"/>
              </a:buClr>
              <a:buSzPts val="1100"/>
              <a:buFont typeface="Comfortaa"/>
              <a:buAutoNum type="arabicPeriod"/>
            </a:pPr>
            <a:r>
              <a:rPr lang="en-US" sz="1100" b="0" i="0" u="none" strike="noStrike" dirty="0">
                <a:solidFill>
                  <a:srgbClr val="000000"/>
                </a:solidFill>
                <a:highlight>
                  <a:srgbClr val="FFFFFF"/>
                </a:highlight>
                <a:latin typeface="Comfortaa"/>
                <a:ea typeface="Comfortaa"/>
                <a:cs typeface="Comfortaa"/>
                <a:sym typeface="Comfortaa"/>
              </a:rPr>
              <a:t>In Staff Training and Teaching Mobility, documents requested by the partner university or institution </a:t>
            </a:r>
            <a:r>
              <a:rPr lang="en-US" sz="1100" b="1" i="0" u="none" strike="noStrike" dirty="0">
                <a:solidFill>
                  <a:srgbClr val="EF6C00"/>
                </a:solidFill>
                <a:highlight>
                  <a:srgbClr val="FFFFFF"/>
                </a:highlight>
                <a:latin typeface="Comfortaa"/>
                <a:ea typeface="Comfortaa"/>
                <a:cs typeface="Comfortaa"/>
                <a:sym typeface="Comfortaa"/>
              </a:rPr>
              <a:t>are prepared by the staff</a:t>
            </a:r>
            <a:r>
              <a:rPr lang="en-US" sz="1100" b="0" i="0" u="none" strike="noStrike" dirty="0">
                <a:solidFill>
                  <a:srgbClr val="000000"/>
                </a:solidFill>
                <a:highlight>
                  <a:srgbClr val="FFFFFF"/>
                </a:highlight>
                <a:latin typeface="Comfortaa"/>
                <a:ea typeface="Comfortaa"/>
                <a:cs typeface="Comfortaa"/>
                <a:sym typeface="Comfortaa"/>
              </a:rPr>
              <a:t> and </a:t>
            </a:r>
            <a:r>
              <a:rPr lang="en-US" sz="1100" b="1" i="0" u="none" strike="noStrike" dirty="0">
                <a:solidFill>
                  <a:srgbClr val="EF6C00"/>
                </a:solidFill>
                <a:highlight>
                  <a:srgbClr val="FFFFFF"/>
                </a:highlight>
                <a:latin typeface="Comfortaa"/>
                <a:ea typeface="Comfortaa"/>
                <a:cs typeface="Comfortaa"/>
                <a:sym typeface="Comfortaa"/>
              </a:rPr>
              <a:t>delivered to Erasmus+ and International Programs Office. </a:t>
            </a:r>
            <a:r>
              <a:rPr lang="en-US" sz="1100" b="0" i="0" u="none" strike="noStrike" dirty="0">
                <a:solidFill>
                  <a:srgbClr val="000000"/>
                </a:solidFill>
                <a:highlight>
                  <a:srgbClr val="FFFFFF"/>
                </a:highlight>
                <a:latin typeface="Comfortaa"/>
                <a:ea typeface="Comfortaa"/>
                <a:cs typeface="Comfortaa"/>
                <a:sym typeface="Comfortaa"/>
              </a:rPr>
              <a:t>Completed documents are forwarded to the partner university by Erasmus+ and the International Programs Office.</a:t>
            </a:r>
            <a:endParaRPr sz="1100" dirty="0">
              <a:solidFill>
                <a:srgbClr val="000000"/>
              </a:solidFill>
              <a:highlight>
                <a:srgbClr val="FFFFFF"/>
              </a:highlight>
              <a:latin typeface="Comfortaa"/>
              <a:ea typeface="Comfortaa"/>
              <a:cs typeface="Comfortaa"/>
              <a:sym typeface="Comfortaa"/>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31"/>
          <p:cNvSpPr txBox="1">
            <a:spLocks noGrp="1"/>
          </p:cNvSpPr>
          <p:nvPr>
            <p:ph type="title"/>
          </p:nvPr>
        </p:nvSpPr>
        <p:spPr>
          <a:xfrm>
            <a:off x="311700" y="126800"/>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I'VE BEEN SELECTED; WHAT DO I DO NOW?...</a:t>
            </a:r>
            <a:endParaRPr/>
          </a:p>
        </p:txBody>
      </p:sp>
      <p:sp>
        <p:nvSpPr>
          <p:cNvPr id="178" name="Google Shape;178;p31"/>
          <p:cNvSpPr txBox="1">
            <a:spLocks noGrp="1"/>
          </p:cNvSpPr>
          <p:nvPr>
            <p:ph type="body" idx="1"/>
          </p:nvPr>
        </p:nvSpPr>
        <p:spPr>
          <a:xfrm>
            <a:off x="311700" y="945200"/>
            <a:ext cx="8754300" cy="38505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1100" b="0" i="0" u="none" strike="noStrike">
                <a:solidFill>
                  <a:srgbClr val="000000"/>
                </a:solidFill>
                <a:highlight>
                  <a:srgbClr val="FFFFFF"/>
                </a:highlight>
                <a:latin typeface="Comfortaa"/>
                <a:ea typeface="Comfortaa"/>
                <a:cs typeface="Comfortaa"/>
                <a:sym typeface="Comfortaa"/>
              </a:rPr>
              <a:t>5. Documents required for the visa process; depending on the request from the partner university, are delivered to our university or the student/staff within 3-6 weeks.</a:t>
            </a:r>
            <a:endParaRPr sz="1100">
              <a:solidFill>
                <a:srgbClr val="000000"/>
              </a:solidFill>
              <a:highlight>
                <a:srgbClr val="FFFFFF"/>
              </a:highlight>
              <a:latin typeface="Comfortaa"/>
              <a:ea typeface="Comfortaa"/>
              <a:cs typeface="Comfortaa"/>
              <a:sym typeface="Comfortaa"/>
            </a:endParaRPr>
          </a:p>
          <a:p>
            <a:pPr marL="0" lvl="0" indent="0" algn="l" rtl="0">
              <a:spcBef>
                <a:spcPts val="1600"/>
              </a:spcBef>
              <a:spcAft>
                <a:spcPct val="0"/>
              </a:spcAft>
              <a:buNone/>
            </a:pPr>
            <a:r>
              <a:rPr lang="en-US" sz="1100" b="0" i="0" u="none" strike="noStrike">
                <a:solidFill>
                  <a:srgbClr val="000000"/>
                </a:solidFill>
                <a:highlight>
                  <a:srgbClr val="FFFFFF"/>
                </a:highlight>
                <a:latin typeface="Comfortaa"/>
                <a:ea typeface="Comfortaa"/>
                <a:cs typeface="Comfortaa"/>
                <a:sym typeface="Comfortaa"/>
              </a:rPr>
              <a:t>6.</a:t>
            </a:r>
            <a:r>
              <a:rPr lang="en-US" sz="1100" b="1" i="0" u="none" strike="noStrike">
                <a:solidFill>
                  <a:srgbClr val="EF6C00"/>
                </a:solidFill>
                <a:highlight>
                  <a:srgbClr val="FFFFFF"/>
                </a:highlight>
                <a:latin typeface="Comfortaa"/>
                <a:ea typeface="Comfortaa"/>
                <a:cs typeface="Comfortaa"/>
                <a:sym typeface="Comfortaa"/>
              </a:rPr>
              <a:t> Passport, insurance, visa, travel and accommodation procedures are carried out by the staff personally.</a:t>
            </a:r>
            <a:endParaRPr sz="1100" b="1">
              <a:solidFill>
                <a:schemeClr val="accent1"/>
              </a:solidFill>
              <a:highlight>
                <a:srgbClr val="FFFFFF"/>
              </a:highlight>
              <a:latin typeface="Comfortaa"/>
              <a:ea typeface="Comfortaa"/>
              <a:cs typeface="Comfortaa"/>
              <a:sym typeface="Comfortaa"/>
            </a:endParaRPr>
          </a:p>
          <a:p>
            <a:pPr marL="0" lvl="0" indent="0" algn="l" rtl="0">
              <a:spcBef>
                <a:spcPts val="1600"/>
              </a:spcBef>
              <a:spcAft>
                <a:spcPct val="0"/>
              </a:spcAft>
              <a:buNone/>
            </a:pPr>
            <a:r>
              <a:rPr lang="en-US" sz="1100" b="0" i="0" u="none" strike="noStrike">
                <a:solidFill>
                  <a:srgbClr val="000000"/>
                </a:solidFill>
                <a:highlight>
                  <a:srgbClr val="FFFFFF"/>
                </a:highlight>
                <a:latin typeface="Comfortaa"/>
                <a:ea typeface="Comfortaa"/>
                <a:cs typeface="Comfortaa"/>
                <a:sym typeface="Comfortaa"/>
              </a:rPr>
              <a:t>7. Staff </a:t>
            </a:r>
            <a:r>
              <a:rPr lang="en-US" sz="1100" b="1" i="0" u="none" strike="noStrike">
                <a:solidFill>
                  <a:srgbClr val="EF6C00"/>
                </a:solidFill>
                <a:highlight>
                  <a:srgbClr val="FFFFFF"/>
                </a:highlight>
                <a:latin typeface="Comfortaa"/>
                <a:ea typeface="Comfortaa"/>
                <a:cs typeface="Comfortaa"/>
                <a:sym typeface="Comfortaa"/>
              </a:rPr>
              <a:t>apply for a visa</a:t>
            </a:r>
            <a:r>
              <a:rPr lang="en-US" sz="1100" b="0" i="0" u="none" strike="noStrike">
                <a:solidFill>
                  <a:srgbClr val="000000"/>
                </a:solidFill>
                <a:highlight>
                  <a:srgbClr val="FFFFFF"/>
                </a:highlight>
                <a:latin typeface="Comfortaa"/>
                <a:ea typeface="Comfortaa"/>
                <a:cs typeface="Comfortaa"/>
                <a:sym typeface="Comfortaa"/>
              </a:rPr>
              <a:t> by going to the consulate along with the </a:t>
            </a:r>
            <a:r>
              <a:rPr lang="en-US" sz="1100" b="1" i="0" u="none" strike="noStrike">
                <a:solidFill>
                  <a:srgbClr val="EF6C00"/>
                </a:solidFill>
                <a:highlight>
                  <a:srgbClr val="FFFFFF"/>
                </a:highlight>
                <a:latin typeface="Comfortaa"/>
                <a:ea typeface="Comfortaa"/>
                <a:cs typeface="Comfortaa"/>
                <a:sym typeface="Comfortaa"/>
              </a:rPr>
              <a:t>Acceptance Letter and the Grant letter</a:t>
            </a:r>
            <a:r>
              <a:rPr lang="en-US" sz="1100" b="0" i="0" u="none" strike="noStrike">
                <a:solidFill>
                  <a:srgbClr val="000000"/>
                </a:solidFill>
                <a:highlight>
                  <a:srgbClr val="FFFFFF"/>
                </a:highlight>
                <a:latin typeface="Comfortaa"/>
                <a:ea typeface="Comfortaa"/>
                <a:cs typeface="Comfortaa"/>
                <a:sym typeface="Comfortaa"/>
              </a:rPr>
              <a:t>. (Said Grant letter is delivered to the staff by Erasmus+ and International Programs Office after receiving the letter of acceptance.)</a:t>
            </a:r>
            <a:endParaRPr sz="1100">
              <a:solidFill>
                <a:srgbClr val="000000"/>
              </a:solidFill>
              <a:highlight>
                <a:srgbClr val="FFFFFF"/>
              </a:highlight>
              <a:latin typeface="Comfortaa"/>
              <a:ea typeface="Comfortaa"/>
              <a:cs typeface="Comfortaa"/>
              <a:sym typeface="Comfortaa"/>
            </a:endParaRPr>
          </a:p>
          <a:p>
            <a:pPr marL="0" lvl="0" indent="0" algn="l" rtl="0">
              <a:spcBef>
                <a:spcPts val="1600"/>
              </a:spcBef>
              <a:spcAft>
                <a:spcPct val="0"/>
              </a:spcAft>
              <a:buNone/>
            </a:pPr>
            <a:r>
              <a:rPr lang="en-US" sz="1100" b="0" i="0" u="none" strike="noStrike">
                <a:solidFill>
                  <a:srgbClr val="000000"/>
                </a:solidFill>
                <a:highlight>
                  <a:srgbClr val="FFFFFF"/>
                </a:highlight>
                <a:latin typeface="Comfortaa"/>
                <a:ea typeface="Comfortaa"/>
                <a:cs typeface="Comfortaa"/>
                <a:sym typeface="Comfortaa"/>
              </a:rPr>
              <a:t>8. Staff open a bank account in their name, in the bank branch of Istanbul Kent University Corporate </a:t>
            </a:r>
            <a:r>
              <a:rPr lang="en-US" sz="1100" b="1" i="0" u="none" strike="noStrike">
                <a:solidFill>
                  <a:srgbClr val="EF6C00"/>
                </a:solidFill>
                <a:highlight>
                  <a:srgbClr val="FFFFFF"/>
                </a:highlight>
                <a:latin typeface="Comfortaa"/>
                <a:ea typeface="Comfortaa"/>
                <a:cs typeface="Comfortaa"/>
                <a:sym typeface="Comfortaa"/>
              </a:rPr>
              <a:t>EURO account, so that Erasmus+ mobility grant can be depositted in that account. </a:t>
            </a:r>
            <a:r>
              <a:rPr lang="en-US" sz="1100" b="0" i="0" u="none" strike="noStrike">
                <a:solidFill>
                  <a:srgbClr val="000000"/>
                </a:solidFill>
                <a:highlight>
                  <a:srgbClr val="FFFFFF"/>
                </a:highlight>
                <a:latin typeface="Comfortaa"/>
                <a:ea typeface="Comfortaa"/>
                <a:cs typeface="Comfortaa"/>
                <a:sym typeface="Comfortaa"/>
              </a:rPr>
              <a:t>Staff grants will be deposited into this account.</a:t>
            </a:r>
            <a:endParaRPr sz="1100">
              <a:solidFill>
                <a:srgbClr val="000000"/>
              </a:solidFill>
              <a:highlight>
                <a:srgbClr val="FFFFFF"/>
              </a:highlight>
              <a:latin typeface="Comfortaa"/>
              <a:ea typeface="Comfortaa"/>
              <a:cs typeface="Comfortaa"/>
              <a:sym typeface="Comfortaa"/>
            </a:endParaRPr>
          </a:p>
          <a:p>
            <a:pPr marL="0" lvl="0" indent="0" algn="l" rtl="0">
              <a:spcBef>
                <a:spcPts val="1600"/>
              </a:spcBef>
              <a:spcAft>
                <a:spcPct val="0"/>
              </a:spcAft>
              <a:buNone/>
            </a:pPr>
            <a:r>
              <a:rPr lang="en-US" sz="1100" b="0" i="0" u="none" strike="noStrike">
                <a:solidFill>
                  <a:srgbClr val="000000"/>
                </a:solidFill>
                <a:highlight>
                  <a:srgbClr val="FFFFFF"/>
                </a:highlight>
                <a:latin typeface="Comfortaa"/>
                <a:ea typeface="Comfortaa"/>
                <a:cs typeface="Comfortaa"/>
                <a:sym typeface="Comfortaa"/>
              </a:rPr>
              <a:t>9. </a:t>
            </a:r>
            <a:r>
              <a:rPr lang="en-US" sz="1100" b="1" i="0" u="none" strike="noStrike">
                <a:solidFill>
                  <a:srgbClr val="EF6C00"/>
                </a:solidFill>
                <a:highlight>
                  <a:srgbClr val="FFFFFF"/>
                </a:highlight>
                <a:latin typeface="Comfortaa"/>
                <a:ea typeface="Comfortaa"/>
                <a:cs typeface="Comfortaa"/>
                <a:sym typeface="Comfortaa"/>
              </a:rPr>
              <a:t>Grant Agreement</a:t>
            </a:r>
            <a:r>
              <a:rPr lang="en-US" sz="1100" b="0" i="0" u="none" strike="noStrike">
                <a:solidFill>
                  <a:srgbClr val="000000"/>
                </a:solidFill>
                <a:highlight>
                  <a:srgbClr val="FFFFFF"/>
                </a:highlight>
                <a:latin typeface="Comfortaa"/>
                <a:ea typeface="Comfortaa"/>
                <a:cs typeface="Comfortaa"/>
                <a:sym typeface="Comfortaa"/>
              </a:rPr>
              <a:t>, which is drafted by Erasmus+ and International Programs Office, is signed with the staff. </a:t>
            </a:r>
            <a:endParaRPr sz="1100" b="1">
              <a:solidFill>
                <a:schemeClr val="accent1"/>
              </a:solidFill>
              <a:highlight>
                <a:srgbClr val="FFFFFF"/>
              </a:highlight>
              <a:latin typeface="Comfortaa"/>
              <a:ea typeface="Comfortaa"/>
              <a:cs typeface="Comfortaa"/>
              <a:sym typeface="Comfortaa"/>
            </a:endParaRPr>
          </a:p>
          <a:p>
            <a:pPr marL="0" lvl="0" indent="0" algn="l" rtl="0">
              <a:spcBef>
                <a:spcPts val="1600"/>
              </a:spcBef>
              <a:spcAft>
                <a:spcPct val="0"/>
              </a:spcAft>
              <a:buNone/>
            </a:pPr>
            <a:r>
              <a:rPr lang="en-US" sz="1100" b="0" i="0" u="none" strike="noStrike">
                <a:solidFill>
                  <a:srgbClr val="000000"/>
                </a:solidFill>
                <a:highlight>
                  <a:srgbClr val="FFFFFF"/>
                </a:highlight>
                <a:latin typeface="Comfortaa"/>
                <a:ea typeface="Comfortaa"/>
                <a:cs typeface="Comfortaa"/>
                <a:sym typeface="Comfortaa"/>
              </a:rPr>
              <a:t>10.  After receiving visa, staff who will participate in the teaching mobility activity, will travel to be present on campus on the date determined by the partner university and will start Erasmus+ Teaching Mobility Activity.</a:t>
            </a:r>
            <a:endParaRPr sz="1100">
              <a:solidFill>
                <a:srgbClr val="000000"/>
              </a:solidFill>
              <a:highlight>
                <a:srgbClr val="FFFFFF"/>
              </a:highlight>
              <a:latin typeface="Comfortaa"/>
              <a:ea typeface="Comfortaa"/>
              <a:cs typeface="Comfortaa"/>
              <a:sym typeface="Comfortaa"/>
            </a:endParaRPr>
          </a:p>
          <a:p>
            <a:pPr marL="0" lvl="0" indent="0" algn="l" rtl="0">
              <a:spcBef>
                <a:spcPts val="1600"/>
              </a:spcBef>
              <a:spcAft>
                <a:spcPts val="1600"/>
              </a:spcAft>
              <a:buNone/>
            </a:pPr>
            <a:r>
              <a:rPr lang="en-US" sz="1100" b="0" i="0" u="none" strike="noStrike">
                <a:solidFill>
                  <a:srgbClr val="000000"/>
                </a:solidFill>
                <a:highlight>
                  <a:srgbClr val="FFFFFF"/>
                </a:highlight>
                <a:latin typeface="Comfortaa"/>
                <a:ea typeface="Comfortaa"/>
                <a:cs typeface="Comfortaa"/>
                <a:sym typeface="Comfortaa"/>
              </a:rPr>
              <a:t>11. After receiving visa, staff who will participate in the training mobility activity, will travel to be present on campus on the date determined by the partner university and will start Erasmus+ Training Mobility Activity.</a:t>
            </a:r>
            <a:endParaRPr sz="1100">
              <a:solidFill>
                <a:srgbClr val="000000"/>
              </a:solidFill>
              <a:highlight>
                <a:srgbClr val="FFFFFF"/>
              </a:highlight>
              <a:latin typeface="Comfortaa"/>
              <a:ea typeface="Comfortaa"/>
              <a:cs typeface="Comfortaa"/>
              <a:sym typeface="Comfortaa"/>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4"/>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p>
            <a:pPr marL="0" lvl="0" indent="0" algn="l" rtl="0">
              <a:spcBef>
                <a:spcPct val="0"/>
              </a:spcBef>
              <a:spcAft>
                <a:spcPct val="0"/>
              </a:spcAft>
              <a:buNone/>
            </a:pPr>
            <a:r>
              <a:rPr lang="en-US" sz="2400" b="1" i="0" u="none" strike="noStrike">
                <a:highlight>
                  <a:srgbClr val="000000">
                    <a:alpha val="0"/>
                  </a:srgbClr>
                </a:highlight>
                <a:latin typeface="PT Sans Narrow"/>
              </a:rPr>
              <a:t>Meeting Schedule</a:t>
            </a:r>
            <a:endParaRPr/>
          </a:p>
        </p:txBody>
      </p:sp>
      <p:sp>
        <p:nvSpPr>
          <p:cNvPr id="73" name="Google Shape;73;p14"/>
          <p:cNvSpPr txBox="1">
            <a:spLocks noGrp="1"/>
          </p:cNvSpPr>
          <p:nvPr>
            <p:ph type="body" idx="1"/>
          </p:nvPr>
        </p:nvSpPr>
        <p:spPr>
          <a:xfrm>
            <a:off x="363525" y="1374800"/>
            <a:ext cx="2808000" cy="3179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1200" b="0" i="0" u="none" strike="noStrike">
                <a:solidFill>
                  <a:srgbClr val="000000"/>
                </a:solidFill>
                <a:highlight>
                  <a:srgbClr val="000000">
                    <a:alpha val="0"/>
                  </a:srgbClr>
                </a:highlight>
                <a:latin typeface="Open Sans"/>
              </a:rPr>
              <a:t>Erasmus + General Introduction </a:t>
            </a:r>
            <a:endParaRPr>
              <a:solidFill>
                <a:srgbClr val="000000"/>
              </a:solidFill>
            </a:endParaRPr>
          </a:p>
          <a:p>
            <a:pPr marL="0" lvl="0" indent="0" algn="l" rtl="0">
              <a:spcBef>
                <a:spcPts val="1600"/>
              </a:spcBef>
              <a:spcAft>
                <a:spcPct val="0"/>
              </a:spcAft>
              <a:buNone/>
            </a:pPr>
            <a:r>
              <a:rPr lang="en-US" sz="1200" b="0" i="0" u="none" strike="noStrike">
                <a:solidFill>
                  <a:srgbClr val="000000"/>
                </a:solidFill>
                <a:highlight>
                  <a:srgbClr val="000000">
                    <a:alpha val="0"/>
                  </a:srgbClr>
                </a:highlight>
                <a:latin typeface="Open Sans"/>
              </a:rPr>
              <a:t>Learning Mobility </a:t>
            </a:r>
            <a:endParaRPr>
              <a:solidFill>
                <a:srgbClr val="000000"/>
              </a:solidFill>
            </a:endParaRPr>
          </a:p>
          <a:p>
            <a:pPr marL="0" lvl="0" indent="0" algn="l" rtl="0">
              <a:spcBef>
                <a:spcPts val="1600"/>
              </a:spcBef>
              <a:spcAft>
                <a:spcPct val="0"/>
              </a:spcAft>
              <a:buNone/>
            </a:pPr>
            <a:r>
              <a:rPr lang="en-US" sz="1200" b="0" i="0" u="none" strike="noStrike">
                <a:solidFill>
                  <a:srgbClr val="000000"/>
                </a:solidFill>
                <a:highlight>
                  <a:srgbClr val="000000">
                    <a:alpha val="0"/>
                  </a:srgbClr>
                </a:highlight>
                <a:latin typeface="Open Sans"/>
              </a:rPr>
              <a:t>Virtual Mobility</a:t>
            </a:r>
            <a:endParaRPr>
              <a:solidFill>
                <a:srgbClr val="000000"/>
              </a:solidFill>
            </a:endParaRPr>
          </a:p>
          <a:p>
            <a:pPr marL="0" lvl="0" indent="0" algn="l" rtl="0">
              <a:spcBef>
                <a:spcPts val="1600"/>
              </a:spcBef>
              <a:spcAft>
                <a:spcPct val="0"/>
              </a:spcAft>
              <a:buNone/>
            </a:pPr>
            <a:r>
              <a:rPr lang="en-US" sz="1200" b="0" i="0" u="none" strike="noStrike">
                <a:solidFill>
                  <a:srgbClr val="000000"/>
                </a:solidFill>
                <a:highlight>
                  <a:srgbClr val="000000">
                    <a:alpha val="0"/>
                  </a:srgbClr>
                </a:highlight>
                <a:latin typeface="Open Sans"/>
              </a:rPr>
              <a:t>Mobility for Traineeships </a:t>
            </a:r>
            <a:endParaRPr>
              <a:solidFill>
                <a:srgbClr val="000000"/>
              </a:solidFill>
            </a:endParaRPr>
          </a:p>
          <a:p>
            <a:pPr marL="0" lvl="0" indent="0" algn="l" rtl="0">
              <a:spcBef>
                <a:spcPts val="1600"/>
              </a:spcBef>
              <a:spcAft>
                <a:spcPct val="0"/>
              </a:spcAft>
              <a:buNone/>
            </a:pPr>
            <a:r>
              <a:rPr lang="en-US" sz="1200" b="0" i="0" u="none" strike="noStrike">
                <a:solidFill>
                  <a:srgbClr val="000000"/>
                </a:solidFill>
                <a:highlight>
                  <a:srgbClr val="000000">
                    <a:alpha val="0"/>
                  </a:srgbClr>
                </a:highlight>
                <a:latin typeface="Open Sans"/>
              </a:rPr>
              <a:t>Youth Exchange </a:t>
            </a:r>
            <a:endParaRPr>
              <a:solidFill>
                <a:srgbClr val="000000"/>
              </a:solidFill>
            </a:endParaRPr>
          </a:p>
          <a:p>
            <a:pPr marL="0" lvl="0" indent="0" algn="l" rtl="0">
              <a:spcBef>
                <a:spcPts val="1600"/>
              </a:spcBef>
              <a:spcAft>
                <a:spcPts val="1600"/>
              </a:spcAft>
              <a:buNone/>
            </a:pPr>
            <a:r>
              <a:rPr lang="en-US" sz="1200" b="0" i="0" u="none" strike="noStrike">
                <a:solidFill>
                  <a:srgbClr val="000000"/>
                </a:solidFill>
                <a:highlight>
                  <a:srgbClr val="000000">
                    <a:alpha val="0"/>
                  </a:srgbClr>
                </a:highlight>
                <a:latin typeface="Open Sans"/>
              </a:rPr>
              <a:t>Question-and-Answer </a:t>
            </a:r>
            <a:endParaRPr>
              <a:solidFill>
                <a:srgbClr val="000000"/>
              </a:solidFill>
            </a:endParaRPr>
          </a:p>
        </p:txBody>
      </p:sp>
      <p:sp>
        <p:nvSpPr>
          <p:cNvPr id="74" name="Google Shape;74;p14"/>
          <p:cNvSpPr txBox="1">
            <a:spLocks noGrp="1"/>
          </p:cNvSpPr>
          <p:nvPr>
            <p:ph type="body" idx="1"/>
          </p:nvPr>
        </p:nvSpPr>
        <p:spPr>
          <a:xfrm>
            <a:off x="3238125" y="623075"/>
            <a:ext cx="5265300" cy="4123096"/>
          </a:xfrm>
          <a:prstGeom prst="rect">
            <a:avLst/>
          </a:prstGeom>
        </p:spPr>
        <p:txBody>
          <a:bodyPr spcFirstLastPara="1" wrap="square" lIns="91425" tIns="91425" rIns="91425" bIns="91425" anchor="t" anchorCtr="0">
            <a:noAutofit/>
          </a:bodyPr>
          <a:lstStyle/>
          <a:p>
            <a:pPr marL="457200" lvl="0" indent="-304800" algn="l" rtl="0">
              <a:spcBef>
                <a:spcPct val="0"/>
              </a:spcBef>
              <a:spcAft>
                <a:spcPct val="0"/>
              </a:spcAft>
              <a:buClr>
                <a:srgbClr val="000000"/>
              </a:buClr>
              <a:buSzPts val="1200"/>
              <a:buChar char="●"/>
            </a:pPr>
            <a:r>
              <a:rPr lang="en-US" sz="1200" b="0" i="0" u="none" strike="noStrike" dirty="0">
                <a:solidFill>
                  <a:srgbClr val="000000"/>
                </a:solidFill>
                <a:highlight>
                  <a:srgbClr val="000000">
                    <a:alpha val="0"/>
                  </a:srgbClr>
                </a:highlight>
                <a:latin typeface="Open Sans"/>
              </a:rPr>
              <a:t>You can send all questions that come to mind during the meeting to us using the application's “chat” function. Your questions will be answered at the end of the meeting to the extent that there is enough time in the 10-minute question-and-answer section. </a:t>
            </a:r>
            <a:endParaRPr dirty="0">
              <a:solidFill>
                <a:srgbClr val="000000"/>
              </a:solidFill>
            </a:endParaRPr>
          </a:p>
          <a:p>
            <a:pPr marL="0" lvl="0" indent="0" algn="l" rtl="0">
              <a:spcBef>
                <a:spcPts val="1600"/>
              </a:spcBef>
              <a:spcAft>
                <a:spcPct val="0"/>
              </a:spcAft>
              <a:buNone/>
            </a:pPr>
            <a:endParaRPr dirty="0">
              <a:solidFill>
                <a:srgbClr val="000000"/>
              </a:solidFill>
            </a:endParaRPr>
          </a:p>
          <a:p>
            <a:pPr marL="457200" lvl="0" indent="-304800" algn="l" rtl="0">
              <a:spcBef>
                <a:spcPts val="1600"/>
              </a:spcBef>
              <a:spcAft>
                <a:spcPct val="0"/>
              </a:spcAft>
              <a:buClr>
                <a:srgbClr val="000000"/>
              </a:buClr>
              <a:buSzPts val="1200"/>
              <a:buChar char="●"/>
            </a:pPr>
            <a:r>
              <a:rPr lang="en-US" sz="1200" b="0" i="0" u="none" strike="noStrike" dirty="0">
                <a:solidFill>
                  <a:srgbClr val="000000"/>
                </a:solidFill>
                <a:highlight>
                  <a:srgbClr val="000000">
                    <a:alpha val="0"/>
                  </a:srgbClr>
                </a:highlight>
                <a:latin typeface="Open Sans"/>
              </a:rPr>
              <a:t>All questions submitted to us during the meeting (including questions that cannot be answered due to the lack of time), will be shared with you in the file of  “Erasmus+ Program and Virtual Mobility - Student Introductory Meeting - Questions and Answers”, which we will create after the meeting.</a:t>
            </a:r>
            <a:endParaRPr dirty="0">
              <a:solidFill>
                <a:srgbClr val="000000"/>
              </a:solidFill>
            </a:endParaRPr>
          </a:p>
          <a:p>
            <a:pPr marL="457200" lvl="0" indent="0" algn="l" rtl="0">
              <a:spcBef>
                <a:spcPts val="1600"/>
              </a:spcBef>
              <a:spcAft>
                <a:spcPct val="0"/>
              </a:spcAft>
              <a:buNone/>
            </a:pPr>
            <a:endParaRPr dirty="0">
              <a:solidFill>
                <a:srgbClr val="000000"/>
              </a:solidFill>
            </a:endParaRPr>
          </a:p>
          <a:p>
            <a:pPr marL="457200" lvl="0" indent="-304800" algn="l" rtl="0">
              <a:spcBef>
                <a:spcPts val="1600"/>
              </a:spcBef>
              <a:spcAft>
                <a:spcPct val="0"/>
              </a:spcAft>
              <a:buClr>
                <a:srgbClr val="000000"/>
              </a:buClr>
              <a:buSzPts val="1200"/>
              <a:buChar char="●"/>
            </a:pPr>
            <a:r>
              <a:rPr lang="en-US" sz="1200" b="0" i="0" u="none" strike="noStrike" dirty="0">
                <a:solidFill>
                  <a:srgbClr val="000000"/>
                </a:solidFill>
                <a:highlight>
                  <a:srgbClr val="000000">
                    <a:alpha val="0"/>
                  </a:srgbClr>
                </a:highlight>
                <a:latin typeface="Open Sans"/>
              </a:rPr>
              <a:t>The presentation of the meeting can be found </a:t>
            </a:r>
            <a:r>
              <a:rPr lang="tr-TR" sz="1200" b="0" i="0" u="none" strike="noStrike" dirty="0">
                <a:solidFill>
                  <a:srgbClr val="000000"/>
                </a:solidFill>
                <a:highlight>
                  <a:srgbClr val="000000">
                    <a:alpha val="0"/>
                  </a:srgbClr>
                </a:highlight>
                <a:latin typeface="Open Sans"/>
              </a:rPr>
              <a:t>with</a:t>
            </a:r>
            <a:r>
              <a:rPr lang="en-US" sz="1200" b="0" i="0" u="none" strike="noStrike" dirty="0">
                <a:solidFill>
                  <a:srgbClr val="000000"/>
                </a:solidFill>
                <a:highlight>
                  <a:srgbClr val="000000">
                    <a:alpha val="0"/>
                  </a:srgbClr>
                </a:highlight>
                <a:latin typeface="Open Sans"/>
              </a:rPr>
              <a:t>in the title of “Presentations” of the Erasmus+ section of our university's web-page.</a:t>
            </a:r>
            <a:endParaRPr dirty="0">
              <a:solidFill>
                <a:srgbClr val="000000"/>
              </a:solidFill>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32"/>
          <p:cNvSpPr txBox="1">
            <a:spLocks noGrp="1"/>
          </p:cNvSpPr>
          <p:nvPr>
            <p:ph type="title"/>
          </p:nvPr>
        </p:nvSpPr>
        <p:spPr>
          <a:xfrm>
            <a:off x="385700" y="400625"/>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FFFFFF"/>
                </a:highlight>
                <a:latin typeface="PT Sans Narrow"/>
              </a:rPr>
              <a:t>After Starting the Mobility</a:t>
            </a:r>
            <a:endParaRPr/>
          </a:p>
        </p:txBody>
      </p:sp>
      <p:sp>
        <p:nvSpPr>
          <p:cNvPr id="184" name="Google Shape;184;p32"/>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lnSpc>
                <a:spcPct val="190000"/>
              </a:lnSpc>
              <a:spcBef>
                <a:spcPts val="800"/>
              </a:spcBef>
              <a:spcAft>
                <a:spcPct val="0"/>
              </a:spcAft>
              <a:buNone/>
            </a:pPr>
            <a:r>
              <a:rPr lang="en-US" sz="1400" b="1" i="0" u="none" strike="noStrike">
                <a:solidFill>
                  <a:srgbClr val="EF6C00"/>
                </a:solidFill>
                <a:highlight>
                  <a:srgbClr val="FFFFFF"/>
                </a:highlight>
                <a:latin typeface="Comfortaa"/>
                <a:ea typeface="Comfortaa"/>
                <a:cs typeface="Comfortaa"/>
                <a:sym typeface="Comfortaa"/>
              </a:rPr>
              <a:t>Staff who will participate in teaching mobility should fill out the </a:t>
            </a:r>
            <a:r>
              <a:rPr lang="en-US" sz="1400" b="0" i="0" u="none" strike="noStrike">
                <a:solidFill>
                  <a:srgbClr val="000000"/>
                </a:solidFill>
                <a:highlight>
                  <a:srgbClr val="FFFFFF"/>
                </a:highlight>
                <a:latin typeface="Comfortaa"/>
                <a:ea typeface="Comfortaa"/>
                <a:cs typeface="Comfortaa"/>
                <a:sym typeface="Comfortaa"/>
              </a:rPr>
              <a:t>Teaching Mobility Information Form</a:t>
            </a:r>
            <a:r>
              <a:rPr lang="en-US" sz="1400" b="1" i="0" u="none" strike="noStrike">
                <a:solidFill>
                  <a:srgbClr val="EF6C00"/>
                </a:solidFill>
                <a:highlight>
                  <a:srgbClr val="FFFFFF"/>
                </a:highlight>
                <a:latin typeface="Comfortaa"/>
                <a:ea typeface="Comfortaa"/>
                <a:cs typeface="Comfortaa"/>
                <a:sym typeface="Comfortaa"/>
              </a:rPr>
              <a:t> and </a:t>
            </a:r>
            <a:r>
              <a:rPr lang="en-US" sz="1400" b="0" i="0" u="none" strike="noStrike">
                <a:solidFill>
                  <a:srgbClr val="000000"/>
                </a:solidFill>
                <a:highlight>
                  <a:srgbClr val="FFFFFF"/>
                </a:highlight>
                <a:latin typeface="Comfortaa"/>
                <a:ea typeface="Comfortaa"/>
                <a:cs typeface="Comfortaa"/>
                <a:sym typeface="Comfortaa"/>
              </a:rPr>
              <a:t>submit it to</a:t>
            </a:r>
            <a:r>
              <a:rPr lang="en-US" sz="1400" b="1" i="0" u="none" strike="noStrike">
                <a:solidFill>
                  <a:srgbClr val="EF6C00"/>
                </a:solidFill>
                <a:highlight>
                  <a:srgbClr val="FFFFFF"/>
                </a:highlight>
                <a:latin typeface="Comfortaa"/>
                <a:ea typeface="Comfortaa"/>
                <a:cs typeface="Comfortaa"/>
                <a:sym typeface="Comfortaa"/>
              </a:rPr>
              <a:t> Erasmus+ and International Programs Office.</a:t>
            </a:r>
            <a:r>
              <a:rPr lang="en-US" sz="1400" b="0" i="0" u="none" strike="noStrike">
                <a:solidFill>
                  <a:srgbClr val="000000"/>
                </a:solidFill>
                <a:highlight>
                  <a:srgbClr val="FFFFFF"/>
                </a:highlight>
                <a:latin typeface="Comfortaa"/>
                <a:ea typeface="Comfortaa"/>
                <a:cs typeface="Comfortaa"/>
                <a:sym typeface="Comfortaa"/>
              </a:rPr>
              <a:t>Staff who will participate in training mobility</a:t>
            </a:r>
            <a:r>
              <a:rPr lang="en-US" sz="1400" b="1" i="0" u="none" strike="noStrike">
                <a:solidFill>
                  <a:srgbClr val="EF6C00"/>
                </a:solidFill>
                <a:highlight>
                  <a:srgbClr val="FFFFFF"/>
                </a:highlight>
                <a:latin typeface="Comfortaa"/>
                <a:ea typeface="Comfortaa"/>
                <a:cs typeface="Comfortaa"/>
                <a:sym typeface="Comfortaa"/>
              </a:rPr>
              <a:t> </a:t>
            </a:r>
            <a:r>
              <a:rPr lang="en-US" sz="1400" b="0" i="0" u="none" strike="noStrike">
                <a:solidFill>
                  <a:srgbClr val="000000"/>
                </a:solidFill>
                <a:highlight>
                  <a:srgbClr val="FFFFFF"/>
                </a:highlight>
                <a:latin typeface="Comfortaa"/>
                <a:ea typeface="Comfortaa"/>
                <a:cs typeface="Comfortaa"/>
                <a:sym typeface="Comfortaa"/>
              </a:rPr>
              <a:t>should fill out the</a:t>
            </a:r>
            <a:r>
              <a:rPr lang="en-US" sz="1400" b="1" i="0" u="none" strike="noStrike">
                <a:solidFill>
                  <a:srgbClr val="EF6C00"/>
                </a:solidFill>
                <a:highlight>
                  <a:srgbClr val="FFFFFF"/>
                </a:highlight>
                <a:latin typeface="Comfortaa"/>
                <a:ea typeface="Comfortaa"/>
                <a:cs typeface="Comfortaa"/>
                <a:sym typeface="Comfortaa"/>
              </a:rPr>
              <a:t> Training Mobility Information Form and submit it to Erasmus+ and International Programs Office.</a:t>
            </a:r>
            <a:endParaRPr sz="1400" b="1">
              <a:solidFill>
                <a:schemeClr val="accent1"/>
              </a:solidFill>
              <a:highlight>
                <a:srgbClr val="FFFFFF"/>
              </a:highlight>
              <a:latin typeface="Comfortaa"/>
              <a:ea typeface="Comfortaa"/>
              <a:cs typeface="Comfortaa"/>
              <a:sym typeface="Comfortaa"/>
            </a:endParaRPr>
          </a:p>
          <a:p>
            <a:pPr marL="0" lvl="0" indent="0" algn="l" rtl="0">
              <a:spcBef>
                <a:spcPct val="0"/>
              </a:spcBef>
              <a:spcAft>
                <a:spcPts val="1600"/>
              </a:spcAft>
              <a:buNone/>
            </a:pPr>
            <a:endParaRPr sz="1150">
              <a:solidFill>
                <a:srgbClr val="3F4F60"/>
              </a:solidFill>
              <a:highlight>
                <a:srgbClr val="FFFFFF"/>
              </a:highlight>
              <a:latin typeface="Arial"/>
              <a:ea typeface="Arial"/>
              <a:cs typeface="Arial"/>
              <a:sym typeface="Arial"/>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33"/>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FFFFFF"/>
                </a:highlight>
                <a:latin typeface="PT Sans Narrow"/>
              </a:rPr>
              <a:t>After the End of Mobility:</a:t>
            </a:r>
            <a:endParaRPr/>
          </a:p>
        </p:txBody>
      </p:sp>
      <p:sp>
        <p:nvSpPr>
          <p:cNvPr id="190" name="Google Shape;190;p33"/>
          <p:cNvSpPr txBox="1">
            <a:spLocks noGrp="1"/>
          </p:cNvSpPr>
          <p:nvPr>
            <p:ph type="body" idx="1"/>
          </p:nvPr>
        </p:nvSpPr>
        <p:spPr>
          <a:xfrm>
            <a:off x="311700" y="1266325"/>
            <a:ext cx="8520600" cy="3302700"/>
          </a:xfrm>
          <a:prstGeom prst="rect">
            <a:avLst/>
          </a:prstGeom>
        </p:spPr>
        <p:txBody>
          <a:bodyPr spcFirstLastPara="1" wrap="square" lIns="91425" tIns="91425" rIns="91425" bIns="91425" numCol="1" anchor="t" anchorCtr="0">
            <a:noAutofit/>
          </a:bodyPr>
          <a:lstStyle/>
          <a:p>
            <a:pPr marL="0" lvl="0" indent="0" algn="l" rtl="0">
              <a:spcBef>
                <a:spcPct val="0"/>
              </a:spcBef>
              <a:spcAft>
                <a:spcPct val="0"/>
              </a:spcAft>
              <a:buNone/>
            </a:pPr>
            <a:r>
              <a:rPr lang="en-US" sz="1400" b="0" i="0" u="none" strike="noStrike" dirty="0">
                <a:solidFill>
                  <a:srgbClr val="000000"/>
                </a:solidFill>
                <a:highlight>
                  <a:srgbClr val="FFFFFF"/>
                </a:highlight>
                <a:latin typeface="Comfortaa"/>
                <a:ea typeface="Comfortaa"/>
                <a:cs typeface="Comfortaa"/>
                <a:sym typeface="Comfortaa"/>
              </a:rPr>
              <a:t>Staff participating in Teaching and Training mobility</a:t>
            </a:r>
            <a:r>
              <a:rPr lang="en-US" sz="1400" b="1" i="0" u="none" strike="noStrike" dirty="0">
                <a:solidFill>
                  <a:srgbClr val="EF6C00"/>
                </a:solidFill>
                <a:highlight>
                  <a:srgbClr val="FFFFFF"/>
                </a:highlight>
                <a:latin typeface="Comfortaa"/>
                <a:ea typeface="Comfortaa"/>
                <a:cs typeface="Comfortaa"/>
                <a:sym typeface="Comfortaa"/>
              </a:rPr>
              <a:t> submit the following documents to Erasmus+ and International Programs Office:</a:t>
            </a:r>
            <a:endParaRPr sz="1400" b="1" dirty="0">
              <a:solidFill>
                <a:schemeClr val="accent1"/>
              </a:solidFill>
              <a:highlight>
                <a:srgbClr val="FFFFFF"/>
              </a:highlight>
              <a:latin typeface="Comfortaa"/>
              <a:ea typeface="Comfortaa"/>
              <a:cs typeface="Comfortaa"/>
              <a:sym typeface="Comfortaa"/>
            </a:endParaRPr>
          </a:p>
          <a:p>
            <a:pPr marL="0" lvl="0" indent="0" algn="l" rtl="0">
              <a:lnSpc>
                <a:spcPct val="100000"/>
              </a:lnSpc>
              <a:spcBef>
                <a:spcPts val="1600"/>
              </a:spcBef>
              <a:spcAft>
                <a:spcPct val="0"/>
              </a:spcAft>
              <a:buNone/>
            </a:pPr>
            <a:r>
              <a:rPr lang="en-US" sz="1400" b="1" i="0" u="none" strike="noStrike" dirty="0">
                <a:solidFill>
                  <a:srgbClr val="EF6C00"/>
                </a:solidFill>
                <a:highlight>
                  <a:srgbClr val="FFFFFF"/>
                </a:highlight>
                <a:latin typeface="Comfortaa"/>
                <a:ea typeface="Comfortaa"/>
                <a:cs typeface="Comfortaa"/>
                <a:sym typeface="Comfortaa"/>
              </a:rPr>
              <a:t>1- Certificate of Participation,</a:t>
            </a:r>
            <a:endParaRPr sz="1400" b="1" dirty="0">
              <a:solidFill>
                <a:schemeClr val="accent1"/>
              </a:solidFill>
              <a:highlight>
                <a:srgbClr val="FFFFFF"/>
              </a:highlight>
              <a:latin typeface="Comfortaa"/>
              <a:ea typeface="Comfortaa"/>
              <a:cs typeface="Comfortaa"/>
              <a:sym typeface="Comfortaa"/>
            </a:endParaRPr>
          </a:p>
          <a:p>
            <a:pPr marL="0" lvl="0" indent="0" algn="l" rtl="0">
              <a:lnSpc>
                <a:spcPct val="100000"/>
              </a:lnSpc>
              <a:spcBef>
                <a:spcPts val="800"/>
              </a:spcBef>
              <a:spcAft>
                <a:spcPct val="0"/>
              </a:spcAft>
              <a:buNone/>
            </a:pPr>
            <a:r>
              <a:rPr lang="en-US" sz="1400" b="1" i="0" u="none" strike="noStrike" dirty="0">
                <a:solidFill>
                  <a:srgbClr val="EF6C00"/>
                </a:solidFill>
                <a:highlight>
                  <a:srgbClr val="FFFFFF"/>
                </a:highlight>
                <a:latin typeface="Comfortaa"/>
                <a:ea typeface="Comfortaa"/>
                <a:cs typeface="Comfortaa"/>
                <a:sym typeface="Comfortaa"/>
              </a:rPr>
              <a:t>2 - Online EU survey which will be forwarded to your e-mail address by Erasmus+ and International Programs Office,</a:t>
            </a:r>
            <a:endParaRPr sz="1400" b="1" dirty="0">
              <a:solidFill>
                <a:schemeClr val="accent1"/>
              </a:solidFill>
              <a:highlight>
                <a:srgbClr val="FFFFFF"/>
              </a:highlight>
              <a:latin typeface="Comfortaa"/>
              <a:ea typeface="Comfortaa"/>
              <a:cs typeface="Comfortaa"/>
              <a:sym typeface="Comfortaa"/>
            </a:endParaRPr>
          </a:p>
          <a:p>
            <a:pPr marL="0" lvl="0" indent="0" algn="l" rtl="0">
              <a:lnSpc>
                <a:spcPct val="100000"/>
              </a:lnSpc>
              <a:spcBef>
                <a:spcPts val="800"/>
              </a:spcBef>
              <a:spcAft>
                <a:spcPct val="0"/>
              </a:spcAft>
              <a:buNone/>
            </a:pPr>
            <a:r>
              <a:rPr lang="en-US" sz="1400" b="1" i="0" u="none" strike="noStrike" dirty="0">
                <a:solidFill>
                  <a:srgbClr val="EF6C00"/>
                </a:solidFill>
                <a:highlight>
                  <a:srgbClr val="FFFFFF"/>
                </a:highlight>
                <a:latin typeface="Comfortaa"/>
                <a:ea typeface="Comfortaa"/>
                <a:cs typeface="Comfortaa"/>
                <a:sym typeface="Comfortaa"/>
              </a:rPr>
              <a:t>3 - Photocopy of the pages with entry and exit stamps on the passport, It is required in the event of a force majeure situation or when there is a notice regarding participation in mobility, otherwise it is not necessary.)</a:t>
            </a:r>
            <a:endParaRPr sz="1400" b="1" dirty="0">
              <a:solidFill>
                <a:schemeClr val="accent1"/>
              </a:solidFill>
              <a:highlight>
                <a:srgbClr val="FFFFFF"/>
              </a:highlight>
              <a:latin typeface="Comfortaa"/>
              <a:ea typeface="Comfortaa"/>
              <a:cs typeface="Comfortaa"/>
              <a:sym typeface="Comfortaa"/>
            </a:endParaRPr>
          </a:p>
          <a:p>
            <a:pPr marL="0" lvl="0" indent="0" algn="l" rtl="0">
              <a:lnSpc>
                <a:spcPct val="100000"/>
              </a:lnSpc>
              <a:spcBef>
                <a:spcPts val="800"/>
              </a:spcBef>
              <a:spcAft>
                <a:spcPct val="0"/>
              </a:spcAft>
              <a:buNone/>
            </a:pPr>
            <a:r>
              <a:rPr lang="en-US" sz="1400" b="1" i="0" u="none" strike="noStrike" dirty="0">
                <a:solidFill>
                  <a:srgbClr val="EF6C00"/>
                </a:solidFill>
                <a:highlight>
                  <a:srgbClr val="FFFFFF"/>
                </a:highlight>
                <a:latin typeface="Comfortaa"/>
                <a:ea typeface="Comfortaa"/>
                <a:cs typeface="Comfortaa"/>
                <a:sym typeface="Comfortaa"/>
              </a:rPr>
              <a:t>4- Mobility Report.</a:t>
            </a:r>
            <a:endParaRPr sz="1400" b="1" dirty="0">
              <a:solidFill>
                <a:schemeClr val="accent1"/>
              </a:solidFill>
              <a:highlight>
                <a:srgbClr val="FFFFFF"/>
              </a:highlight>
              <a:latin typeface="Comfortaa"/>
              <a:ea typeface="Comfortaa"/>
              <a:cs typeface="Comfortaa"/>
              <a:sym typeface="Comfortaa"/>
            </a:endParaRPr>
          </a:p>
          <a:p>
            <a:pPr marL="0" lvl="0" indent="0" algn="l" rtl="0">
              <a:spcBef>
                <a:spcPct val="0"/>
              </a:spcBef>
              <a:spcAft>
                <a:spcPts val="1600"/>
              </a:spcAft>
              <a:buNone/>
            </a:pPr>
            <a:endParaRPr sz="1400" dirty="0">
              <a:solidFill>
                <a:srgbClr val="000000"/>
              </a:solidFill>
              <a:highlight>
                <a:srgbClr val="FFFFFF"/>
              </a:highlight>
              <a:latin typeface="Comfortaa"/>
              <a:ea typeface="Comfortaa"/>
              <a:cs typeface="Comfortaa"/>
              <a:sym typeface="Comfortaa"/>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3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FOR MORE DETAILED INFORMATION;</a:t>
            </a:r>
            <a:endParaRPr/>
          </a:p>
        </p:txBody>
      </p:sp>
      <p:sp>
        <p:nvSpPr>
          <p:cNvPr id="196" name="Google Shape;196;p3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1800" b="0" i="0" u="none" strike="noStrike">
                <a:solidFill>
                  <a:srgbClr val="000000"/>
                </a:solidFill>
                <a:highlight>
                  <a:srgbClr val="000000">
                    <a:alpha val="0"/>
                  </a:srgbClr>
                </a:highlight>
                <a:latin typeface="Comfortaa"/>
                <a:ea typeface="Comfortaa"/>
                <a:cs typeface="Comfortaa"/>
                <a:sym typeface="Comfortaa"/>
              </a:rPr>
              <a:t>For detailed information and course of action regarding Staff Mobility, please review the </a:t>
            </a:r>
            <a:r>
              <a:rPr lang="en-US" sz="1800" b="1" i="0" u="none" strike="noStrike">
                <a:solidFill>
                  <a:srgbClr val="EF6C00"/>
                </a:solidFill>
                <a:highlight>
                  <a:srgbClr val="000000">
                    <a:alpha val="0"/>
                  </a:srgbClr>
                </a:highlight>
                <a:latin typeface="Comfortaa"/>
                <a:ea typeface="Comfortaa"/>
                <a:cs typeface="Comfortaa"/>
                <a:sym typeface="Comfortaa"/>
              </a:rPr>
              <a:t>"Roadmap for Staff Mobility"</a:t>
            </a:r>
            <a:r>
              <a:rPr lang="en-US" sz="1800" b="0" i="0" u="none" strike="noStrike">
                <a:solidFill>
                  <a:srgbClr val="000000"/>
                </a:solidFill>
                <a:highlight>
                  <a:srgbClr val="000000">
                    <a:alpha val="0"/>
                  </a:srgbClr>
                </a:highlight>
                <a:latin typeface="Comfortaa"/>
                <a:ea typeface="Comfortaa"/>
                <a:cs typeface="Comfortaa"/>
                <a:sym typeface="Comfortaa"/>
              </a:rPr>
              <a:t> document that we have prepared for you by clicking on the link below:</a:t>
            </a:r>
            <a:endParaRPr>
              <a:solidFill>
                <a:srgbClr val="000000"/>
              </a:solidFill>
              <a:latin typeface="Comfortaa"/>
              <a:ea typeface="Comfortaa"/>
              <a:cs typeface="Comfortaa"/>
              <a:sym typeface="Comfortaa"/>
            </a:endParaRPr>
          </a:p>
          <a:p>
            <a:pPr marL="0" lvl="0" indent="0" algn="l" rtl="0">
              <a:spcBef>
                <a:spcPts val="1600"/>
              </a:spcBef>
              <a:spcAft>
                <a:spcPts val="1600"/>
              </a:spcAft>
              <a:buNone/>
            </a:pPr>
            <a:r>
              <a:rPr lang="en-US" sz="1800" b="0" i="0" u="sng" strike="noStrike">
                <a:solidFill>
                  <a:srgbClr val="CE93D8"/>
                </a:solidFill>
                <a:highlight>
                  <a:srgbClr val="000000">
                    <a:alpha val="0"/>
                  </a:srgbClr>
                </a:highlight>
                <a:latin typeface="Comfortaa"/>
                <a:ea typeface="Comfortaa"/>
                <a:cs typeface="Comfortaa"/>
                <a:sym typeface="Comfortaa"/>
                <a:hlinkClick r:id="rId3"/>
              </a:rPr>
              <a:t>https://www.kent.edu.tr/road-map-for-k103-Staff-mobility-101499</a:t>
            </a:r>
            <a:r>
              <a:rPr lang="en-US" sz="1800" b="0" i="0" u="none" strike="noStrike">
                <a:highlight>
                  <a:srgbClr val="000000">
                    <a:alpha val="0"/>
                  </a:srgbClr>
                </a:highlight>
                <a:latin typeface="Comfortaa"/>
                <a:ea typeface="Comfortaa"/>
                <a:cs typeface="Comfortaa"/>
                <a:sym typeface="Comfortaa"/>
              </a:rPr>
              <a:t> </a:t>
            </a:r>
            <a:endParaRPr>
              <a:latin typeface="Comfortaa"/>
              <a:ea typeface="Comfortaa"/>
              <a:cs typeface="Comfortaa"/>
              <a:sym typeface="Comfortaa"/>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3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VIRTUAL STAFF MOBILITY - NEW!!!</a:t>
            </a:r>
            <a:endParaRPr/>
          </a:p>
        </p:txBody>
      </p:sp>
      <p:sp>
        <p:nvSpPr>
          <p:cNvPr id="202" name="Google Shape;202;p35"/>
          <p:cNvSpPr txBox="1">
            <a:spLocks noGrp="1"/>
          </p:cNvSpPr>
          <p:nvPr>
            <p:ph type="body" idx="1"/>
          </p:nvPr>
        </p:nvSpPr>
        <p:spPr>
          <a:xfrm>
            <a:off x="311700" y="1152425"/>
            <a:ext cx="8520600" cy="3841500"/>
          </a:xfrm>
          <a:prstGeom prst="rect">
            <a:avLst/>
          </a:prstGeom>
        </p:spPr>
        <p:txBody>
          <a:bodyPr spcFirstLastPara="1" wrap="square" lIns="91425" tIns="91425" rIns="91425" bIns="91425" anchor="t" anchorCtr="0">
            <a:noAutofit/>
          </a:bodyPr>
          <a:lstStyle/>
          <a:p>
            <a:pPr marL="457200" lvl="0" indent="0" algn="l" rtl="0">
              <a:spcBef>
                <a:spcPts val="1200"/>
              </a:spcBef>
              <a:spcAft>
                <a:spcPct val="0"/>
              </a:spcAft>
              <a:buNone/>
            </a:pPr>
            <a:r>
              <a:rPr lang="en-US" sz="1400" b="1" i="0" u="none" strike="noStrike">
                <a:solidFill>
                  <a:srgbClr val="000000"/>
                </a:solidFill>
                <a:highlight>
                  <a:srgbClr val="000000">
                    <a:alpha val="0"/>
                  </a:srgbClr>
                </a:highlight>
                <a:latin typeface="Comfortaa"/>
                <a:ea typeface="Comfortaa"/>
                <a:cs typeface="Comfortaa"/>
                <a:sym typeface="Comfortaa"/>
              </a:rPr>
              <a:t>Beginning student/staff mobility online, continuing online and completing online according to the course of the global epidemic, have been deemed appropriate by the EU Commission pursuant to COVID-19 measures.</a:t>
            </a:r>
            <a:endParaRPr sz="1400" b="1">
              <a:solidFill>
                <a:srgbClr val="000000"/>
              </a:solidFill>
              <a:latin typeface="Comfortaa"/>
              <a:ea typeface="Comfortaa"/>
              <a:cs typeface="Comfortaa"/>
              <a:sym typeface="Comfortaa"/>
            </a:endParaRPr>
          </a:p>
          <a:p>
            <a:pPr marL="457200" lvl="0" indent="0" algn="l" rtl="0">
              <a:spcBef>
                <a:spcPts val="1200"/>
              </a:spcBef>
              <a:spcAft>
                <a:spcPct val="0"/>
              </a:spcAft>
              <a:buNone/>
            </a:pPr>
            <a:r>
              <a:rPr lang="en-US" sz="1400" b="1" i="0" u="none" strike="noStrike">
                <a:solidFill>
                  <a:srgbClr val="000000"/>
                </a:solidFill>
                <a:highlight>
                  <a:srgbClr val="000000">
                    <a:alpha val="0"/>
                  </a:srgbClr>
                </a:highlight>
                <a:latin typeface="Comfortaa"/>
                <a:ea typeface="Comfortaa"/>
                <a:cs typeface="Comfortaa"/>
                <a:sym typeface="Comfortaa"/>
              </a:rPr>
              <a:t>Mobility Types:</a:t>
            </a:r>
            <a:endParaRPr sz="1400" b="1">
              <a:solidFill>
                <a:srgbClr val="000000"/>
              </a:solidFill>
              <a:latin typeface="Comfortaa"/>
              <a:ea typeface="Comfortaa"/>
              <a:cs typeface="Comfortaa"/>
              <a:sym typeface="Comfortaa"/>
            </a:endParaRPr>
          </a:p>
          <a:p>
            <a:pPr marL="457200" lvl="0" indent="-317500" algn="l" rtl="0">
              <a:lnSpc>
                <a:spcPct val="150000"/>
              </a:lnSpc>
              <a:spcBef>
                <a:spcPts val="1200"/>
              </a:spcBef>
              <a:spcAft>
                <a:spcPct val="0"/>
              </a:spcAft>
              <a:buClr>
                <a:schemeClr val="accent1"/>
              </a:buClr>
              <a:buSzPts val="1400"/>
              <a:buFont typeface="Comfortaa"/>
              <a:buAutoNum type="arabicPeriod"/>
            </a:pPr>
            <a:r>
              <a:rPr lang="en-US" sz="1400" b="1" i="0" u="none" strike="noStrike">
                <a:solidFill>
                  <a:srgbClr val="EF6C00"/>
                </a:solidFill>
                <a:highlight>
                  <a:srgbClr val="000000">
                    <a:alpha val="0"/>
                  </a:srgbClr>
                </a:highlight>
                <a:latin typeface="Comfortaa"/>
                <a:ea typeface="Comfortaa"/>
                <a:cs typeface="Comfortaa"/>
                <a:sym typeface="Comfortaa"/>
              </a:rPr>
              <a:t>It can start online and be completed physically. (Mixed Mobility = Virtual + Physical Mobility)</a:t>
            </a:r>
            <a:endParaRPr sz="1400" b="1">
              <a:solidFill>
                <a:schemeClr val="accent1"/>
              </a:solidFill>
              <a:latin typeface="Comfortaa"/>
              <a:ea typeface="Comfortaa"/>
              <a:cs typeface="Comfortaa"/>
              <a:sym typeface="Comfortaa"/>
            </a:endParaRPr>
          </a:p>
          <a:p>
            <a:pPr marL="457200" lvl="0" indent="-317500" algn="l" rtl="0">
              <a:lnSpc>
                <a:spcPct val="150000"/>
              </a:lnSpc>
              <a:spcBef>
                <a:spcPct val="0"/>
              </a:spcBef>
              <a:spcAft>
                <a:spcPct val="0"/>
              </a:spcAft>
              <a:buClr>
                <a:schemeClr val="accent1"/>
              </a:buClr>
              <a:buSzPts val="1400"/>
              <a:buFont typeface="Comfortaa"/>
              <a:buAutoNum type="arabicPeriod"/>
            </a:pPr>
            <a:r>
              <a:rPr lang="en-US" sz="1400" b="1" i="0" u="none" strike="noStrike">
                <a:solidFill>
                  <a:srgbClr val="EF6C00"/>
                </a:solidFill>
                <a:highlight>
                  <a:srgbClr val="000000">
                    <a:alpha val="0"/>
                  </a:srgbClr>
                </a:highlight>
                <a:latin typeface="Comfortaa"/>
                <a:ea typeface="Comfortaa"/>
                <a:cs typeface="Comfortaa"/>
                <a:sym typeface="Comfortaa"/>
              </a:rPr>
              <a:t>It can start online and finish online. (Virtual mobility - without traveling, at home)</a:t>
            </a:r>
            <a:endParaRPr sz="1400" b="1">
              <a:solidFill>
                <a:schemeClr val="accent1"/>
              </a:solidFill>
              <a:latin typeface="Comfortaa"/>
              <a:ea typeface="Comfortaa"/>
              <a:cs typeface="Comfortaa"/>
              <a:sym typeface="Comfortaa"/>
            </a:endParaRPr>
          </a:p>
          <a:p>
            <a:pPr marL="457200" lvl="0" indent="-317500" algn="l" rtl="0">
              <a:lnSpc>
                <a:spcPct val="150000"/>
              </a:lnSpc>
              <a:spcBef>
                <a:spcPct val="0"/>
              </a:spcBef>
              <a:spcAft>
                <a:spcPct val="0"/>
              </a:spcAft>
              <a:buClr>
                <a:schemeClr val="accent1"/>
              </a:buClr>
              <a:buSzPts val="1400"/>
              <a:buFont typeface="Comfortaa"/>
              <a:buAutoNum type="arabicPeriod"/>
            </a:pPr>
            <a:r>
              <a:rPr lang="en-US" sz="1400" b="1" i="0" u="none" strike="noStrike">
                <a:solidFill>
                  <a:srgbClr val="EF6C00"/>
                </a:solidFill>
                <a:highlight>
                  <a:srgbClr val="000000">
                    <a:alpha val="0"/>
                  </a:srgbClr>
                </a:highlight>
                <a:latin typeface="Comfortaa"/>
                <a:ea typeface="Comfortaa"/>
                <a:cs typeface="Comfortaa"/>
                <a:sym typeface="Comfortaa"/>
              </a:rPr>
              <a:t>It can start physically and be completed online according to the course of the pandemic. (Mixed Mobility)</a:t>
            </a:r>
            <a:endParaRPr sz="1400" b="1">
              <a:solidFill>
                <a:schemeClr val="accent1"/>
              </a:solidFill>
              <a:latin typeface="Comfortaa"/>
              <a:ea typeface="Comfortaa"/>
              <a:cs typeface="Comfortaa"/>
              <a:sym typeface="Comfortaa"/>
            </a:endParaRPr>
          </a:p>
          <a:p>
            <a:pPr marL="457200" lvl="0" indent="-317500" algn="l" rtl="0">
              <a:lnSpc>
                <a:spcPct val="150000"/>
              </a:lnSpc>
              <a:spcBef>
                <a:spcPct val="0"/>
              </a:spcBef>
              <a:spcAft>
                <a:spcPct val="0"/>
              </a:spcAft>
              <a:buClr>
                <a:schemeClr val="accent1"/>
              </a:buClr>
              <a:buSzPts val="1400"/>
              <a:buFont typeface="Comfortaa"/>
              <a:buAutoNum type="arabicPeriod"/>
            </a:pPr>
            <a:r>
              <a:rPr lang="en-US" sz="1400" b="1" i="0" u="none" strike="noStrike">
                <a:solidFill>
                  <a:srgbClr val="EF6C00"/>
                </a:solidFill>
                <a:highlight>
                  <a:srgbClr val="000000">
                    <a:alpha val="0"/>
                  </a:srgbClr>
                </a:highlight>
                <a:latin typeface="Comfortaa"/>
                <a:ea typeface="Comfortaa"/>
                <a:cs typeface="Comfortaa"/>
                <a:sym typeface="Comfortaa"/>
              </a:rPr>
              <a:t>Starting physically and completing physically. (Normal - Physical - Mobility)</a:t>
            </a:r>
            <a:endParaRPr sz="1400" b="1">
              <a:solidFill>
                <a:schemeClr val="accent1"/>
              </a:solidFill>
              <a:latin typeface="Comfortaa"/>
              <a:ea typeface="Comfortaa"/>
              <a:cs typeface="Comfortaa"/>
              <a:sym typeface="Comfortaa"/>
            </a:endParaRPr>
          </a:p>
          <a:p>
            <a:pPr marL="457200" lvl="0" indent="-317500" algn="l" rtl="0">
              <a:lnSpc>
                <a:spcPct val="150000"/>
              </a:lnSpc>
              <a:spcBef>
                <a:spcPct val="0"/>
              </a:spcBef>
              <a:spcAft>
                <a:spcPct val="0"/>
              </a:spcAft>
              <a:buClr>
                <a:schemeClr val="accent1"/>
              </a:buClr>
              <a:buSzPts val="1400"/>
              <a:buFont typeface="Comfortaa"/>
              <a:buAutoNum type="arabicPeriod"/>
            </a:pPr>
            <a:r>
              <a:rPr lang="en-US" sz="1400" b="1" i="0" u="none" strike="noStrike">
                <a:solidFill>
                  <a:srgbClr val="EF6C00"/>
                </a:solidFill>
                <a:highlight>
                  <a:srgbClr val="000000">
                    <a:alpha val="0"/>
                  </a:srgbClr>
                </a:highlight>
                <a:latin typeface="Comfortaa"/>
                <a:ea typeface="Comfortaa"/>
                <a:cs typeface="Comfortaa"/>
                <a:sym typeface="Comfortaa"/>
              </a:rPr>
              <a:t>Mobility is virtually carried out in the host country. (Virtual Mobility-Abroad)</a:t>
            </a:r>
            <a:endParaRPr sz="1400" b="1">
              <a:solidFill>
                <a:schemeClr val="accent1"/>
              </a:solidFill>
              <a:latin typeface="Comfortaa"/>
              <a:ea typeface="Comfortaa"/>
              <a:cs typeface="Comfortaa"/>
              <a:sym typeface="Comfortaa"/>
            </a:endParaRPr>
          </a:p>
          <a:p>
            <a:pPr marL="0" lvl="0" indent="0" algn="l" rtl="0">
              <a:spcBef>
                <a:spcPts val="1200"/>
              </a:spcBef>
              <a:spcAft>
                <a:spcPts val="1600"/>
              </a:spcAft>
              <a:buNone/>
            </a:pPr>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3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VIRTUAL STAFF MOBILITY - NEW!!!</a:t>
            </a:r>
            <a:endParaRPr/>
          </a:p>
        </p:txBody>
      </p:sp>
      <p:sp>
        <p:nvSpPr>
          <p:cNvPr id="208" name="Google Shape;208;p36"/>
          <p:cNvSpPr txBox="1">
            <a:spLocks noGrp="1"/>
          </p:cNvSpPr>
          <p:nvPr>
            <p:ph type="body" idx="1"/>
          </p:nvPr>
        </p:nvSpPr>
        <p:spPr>
          <a:xfrm>
            <a:off x="311700" y="1266325"/>
            <a:ext cx="8520600" cy="3706200"/>
          </a:xfrm>
          <a:prstGeom prst="rect">
            <a:avLst/>
          </a:prstGeom>
        </p:spPr>
        <p:txBody>
          <a:bodyPr spcFirstLastPara="1" wrap="square" lIns="91425" tIns="91425" rIns="91425" bIns="91425" anchor="t" anchorCtr="0">
            <a:noAutofit/>
          </a:bodyPr>
          <a:lstStyle/>
          <a:p>
            <a:pPr marL="457200" lvl="0" indent="-311150" algn="l" rtl="0">
              <a:lnSpc>
                <a:spcPct val="150000"/>
              </a:lnSpc>
              <a:spcBef>
                <a:spcPts val="1200"/>
              </a:spcBef>
              <a:spcAft>
                <a:spcPct val="0"/>
              </a:spcAft>
              <a:buClr>
                <a:schemeClr val="accent1"/>
              </a:buClr>
              <a:buSzPts val="1300"/>
              <a:buFont typeface="Comfortaa"/>
              <a:buAutoNum type="arabicPeriod"/>
            </a:pPr>
            <a:r>
              <a:rPr lang="en-US" sz="1400" b="1" i="0" u="none" strike="noStrike">
                <a:solidFill>
                  <a:srgbClr val="EF6C00"/>
                </a:solidFill>
                <a:highlight>
                  <a:srgbClr val="000000">
                    <a:alpha val="0"/>
                  </a:srgbClr>
                </a:highlight>
                <a:latin typeface="Comfortaa"/>
                <a:ea typeface="Comfortaa"/>
                <a:cs typeface="Comfortaa"/>
                <a:sym typeface="Comfortaa"/>
              </a:rPr>
              <a:t>It can start virtually and be completed physically. (Mixed Mobility = Virtual + Physical Mobility): </a:t>
            </a:r>
            <a:r>
              <a:rPr lang="en-US" sz="1300" b="0" i="0" u="none" strike="noStrike">
                <a:solidFill>
                  <a:srgbClr val="000000"/>
                </a:solidFill>
                <a:highlight>
                  <a:srgbClr val="000000">
                    <a:alpha val="0"/>
                  </a:srgbClr>
                </a:highlight>
                <a:latin typeface="Comfortaa"/>
                <a:ea typeface="Comfortaa"/>
                <a:cs typeface="Comfortaa"/>
                <a:sym typeface="Comfortaa"/>
              </a:rPr>
              <a:t> Mobility begins at home without traveling, if conditions allow, it is completed abroad. During virtual mobility at home without travelling, individual grant is not received, while for physical mobility, the usual Individual Support Grant is given. </a:t>
            </a:r>
            <a:endParaRPr sz="1300">
              <a:solidFill>
                <a:srgbClr val="000000"/>
              </a:solidFill>
              <a:latin typeface="Comfortaa"/>
              <a:ea typeface="Comfortaa"/>
              <a:cs typeface="Comfortaa"/>
              <a:sym typeface="Comfortaa"/>
            </a:endParaRPr>
          </a:p>
          <a:p>
            <a:pPr marL="914400" lvl="0" indent="0" algn="l" rtl="0">
              <a:lnSpc>
                <a:spcPct val="150000"/>
              </a:lnSpc>
              <a:spcBef>
                <a:spcPts val="1200"/>
              </a:spcBef>
              <a:spcAft>
                <a:spcPct val="0"/>
              </a:spcAft>
              <a:buNone/>
            </a:pPr>
            <a:endParaRPr sz="1300">
              <a:solidFill>
                <a:srgbClr val="000000"/>
              </a:solidFill>
              <a:latin typeface="Comfortaa"/>
              <a:ea typeface="Comfortaa"/>
              <a:cs typeface="Comfortaa"/>
              <a:sym typeface="Comfortaa"/>
            </a:endParaRPr>
          </a:p>
          <a:p>
            <a:pPr marL="457200" lvl="0" indent="-311150" algn="l" rtl="0">
              <a:lnSpc>
                <a:spcPct val="150000"/>
              </a:lnSpc>
              <a:spcBef>
                <a:spcPts val="1200"/>
              </a:spcBef>
              <a:spcAft>
                <a:spcPct val="0"/>
              </a:spcAft>
              <a:buClr>
                <a:schemeClr val="accent1"/>
              </a:buClr>
              <a:buSzPts val="1300"/>
              <a:buFont typeface="Comfortaa"/>
              <a:buAutoNum type="arabicPeriod"/>
            </a:pPr>
            <a:r>
              <a:rPr lang="en-US" sz="1300" b="1" i="0" u="none" strike="noStrike">
                <a:solidFill>
                  <a:srgbClr val="EF6C00"/>
                </a:solidFill>
                <a:highlight>
                  <a:srgbClr val="000000">
                    <a:alpha val="0"/>
                  </a:srgbClr>
                </a:highlight>
                <a:latin typeface="Comfortaa"/>
                <a:ea typeface="Comfortaa"/>
                <a:cs typeface="Comfortaa"/>
                <a:sym typeface="Comfortaa"/>
              </a:rPr>
              <a:t>It can start online and finish online. (Virtual Mobility - without travelling, at home) :</a:t>
            </a:r>
            <a:r>
              <a:rPr lang="en-US" sz="1300" b="0" i="0" u="none" strike="noStrike">
                <a:solidFill>
                  <a:srgbClr val="000000"/>
                </a:solidFill>
                <a:highlight>
                  <a:srgbClr val="000000">
                    <a:alpha val="0"/>
                  </a:srgbClr>
                </a:highlight>
                <a:latin typeface="Comfortaa"/>
                <a:ea typeface="Comfortaa"/>
                <a:cs typeface="Comfortaa"/>
                <a:sym typeface="Comfortaa"/>
              </a:rPr>
              <a:t> No individual support grant is given. However, expenses incurred by the participant, with the idea that mobility will be physically completed, will be imbursed equally and fairly for all participants in the same situation, if the University's KA103 funding allows it. </a:t>
            </a:r>
            <a:endParaRPr sz="1300">
              <a:solidFill>
                <a:srgbClr val="000000"/>
              </a:solidFill>
              <a:latin typeface="Comfortaa"/>
              <a:ea typeface="Comfortaa"/>
              <a:cs typeface="Comfortaa"/>
              <a:sym typeface="Comfortaa"/>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37"/>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VIRTUAL STAFF MOBILITY - NEW!!!</a:t>
            </a:r>
            <a:endParaRPr/>
          </a:p>
        </p:txBody>
      </p:sp>
      <p:sp>
        <p:nvSpPr>
          <p:cNvPr id="214" name="Google Shape;214;p37"/>
          <p:cNvSpPr txBox="1">
            <a:spLocks noGrp="1"/>
          </p:cNvSpPr>
          <p:nvPr>
            <p:ph type="body" idx="1"/>
          </p:nvPr>
        </p:nvSpPr>
        <p:spPr>
          <a:xfrm>
            <a:off x="311700" y="1152425"/>
            <a:ext cx="8520600" cy="3716700"/>
          </a:xfrm>
          <a:prstGeom prst="rect">
            <a:avLst/>
          </a:prstGeom>
        </p:spPr>
        <p:txBody>
          <a:bodyPr spcFirstLastPara="1" wrap="square" lIns="91425" tIns="91425" rIns="91425" bIns="91425" anchor="t" anchorCtr="0">
            <a:noAutofit/>
          </a:bodyPr>
          <a:lstStyle/>
          <a:p>
            <a:pPr marL="0" lvl="0" indent="0" algn="l" rtl="0">
              <a:lnSpc>
                <a:spcPct val="150000"/>
              </a:lnSpc>
              <a:spcBef>
                <a:spcPts val="1200"/>
              </a:spcBef>
              <a:spcAft>
                <a:spcPct val="0"/>
              </a:spcAft>
              <a:buNone/>
            </a:pPr>
            <a:r>
              <a:rPr lang="en-US" sz="1300" b="1" i="0" u="none" strike="noStrike">
                <a:solidFill>
                  <a:srgbClr val="EF6C00"/>
                </a:solidFill>
                <a:highlight>
                  <a:srgbClr val="000000">
                    <a:alpha val="0"/>
                  </a:srgbClr>
                </a:highlight>
                <a:latin typeface="Comfortaa"/>
                <a:ea typeface="Comfortaa"/>
                <a:cs typeface="Comfortaa"/>
                <a:sym typeface="Comfortaa"/>
              </a:rPr>
              <a:t>3.  It can start physically and be completed virtually according to the course of the pandemic. (Mixed mobility) :</a:t>
            </a:r>
            <a:r>
              <a:rPr lang="en-US" sz="1300" b="0" i="0" u="none" strike="noStrike">
                <a:solidFill>
                  <a:srgbClr val="FF0000"/>
                </a:solidFill>
                <a:highlight>
                  <a:srgbClr val="000000">
                    <a:alpha val="0"/>
                  </a:srgbClr>
                </a:highlight>
                <a:latin typeface="Comfortaa"/>
                <a:ea typeface="Comfortaa"/>
                <a:cs typeface="Comfortaa"/>
                <a:sym typeface="Comfortaa"/>
              </a:rPr>
              <a:t>   </a:t>
            </a:r>
            <a:r>
              <a:rPr lang="en-US" sz="1300" b="0" i="0" u="none" strike="noStrike">
                <a:solidFill>
                  <a:srgbClr val="000000"/>
                </a:solidFill>
                <a:highlight>
                  <a:srgbClr val="000000">
                    <a:alpha val="0"/>
                  </a:srgbClr>
                </a:highlight>
                <a:latin typeface="Comfortaa"/>
                <a:ea typeface="Comfortaa"/>
                <a:cs typeface="Comfortaa"/>
                <a:sym typeface="Comfortaa"/>
              </a:rPr>
              <a:t> Due to Covid-19, a force majeure circumstance, any expenditure regarding mobility may be reimbursed equally and fairly for all participants in the same situation, provided that it has become an irrevocable expenditure due to cancellation or postponement; provided that it is documented that it is not refundable, and if the KA103 budget of the University allows it. In addition, the physically performed part of the mobility is awarded grant normally.</a:t>
            </a:r>
            <a:endParaRPr sz="1300">
              <a:solidFill>
                <a:srgbClr val="000000"/>
              </a:solidFill>
              <a:latin typeface="Comfortaa"/>
              <a:ea typeface="Comfortaa"/>
              <a:cs typeface="Comfortaa"/>
              <a:sym typeface="Comfortaa"/>
            </a:endParaRPr>
          </a:p>
          <a:p>
            <a:pPr marL="0" lvl="0" indent="0" algn="l" rtl="0">
              <a:lnSpc>
                <a:spcPct val="150000"/>
              </a:lnSpc>
              <a:spcBef>
                <a:spcPts val="1200"/>
              </a:spcBef>
              <a:spcAft>
                <a:spcPct val="0"/>
              </a:spcAft>
              <a:buNone/>
            </a:pPr>
            <a:r>
              <a:rPr lang="en-US" sz="1300" b="1" i="0" u="none" strike="noStrike">
                <a:solidFill>
                  <a:srgbClr val="EF6C00"/>
                </a:solidFill>
                <a:highlight>
                  <a:srgbClr val="000000">
                    <a:alpha val="0"/>
                  </a:srgbClr>
                </a:highlight>
                <a:latin typeface="Comfortaa"/>
                <a:ea typeface="Comfortaa"/>
                <a:cs typeface="Comfortaa"/>
                <a:sym typeface="Comfortaa"/>
              </a:rPr>
              <a:t>4. Starting physically and completing physically. (Normal - Physical - Mobility): </a:t>
            </a:r>
            <a:r>
              <a:rPr lang="en-US" sz="1300" b="0" i="0" u="none" strike="noStrike">
                <a:solidFill>
                  <a:srgbClr val="000000"/>
                </a:solidFill>
                <a:highlight>
                  <a:srgbClr val="000000">
                    <a:alpha val="0"/>
                  </a:srgbClr>
                </a:highlight>
                <a:latin typeface="Comfortaa"/>
                <a:ea typeface="Comfortaa"/>
                <a:cs typeface="Comfortaa"/>
                <a:sym typeface="Comfortaa"/>
              </a:rPr>
              <a:t> Regular Individual Support Grant is given. </a:t>
            </a:r>
            <a:endParaRPr sz="1300">
              <a:solidFill>
                <a:srgbClr val="FF0000"/>
              </a:solidFill>
              <a:latin typeface="Comfortaa"/>
              <a:ea typeface="Comfortaa"/>
              <a:cs typeface="Comfortaa"/>
              <a:sym typeface="Comfortaa"/>
            </a:endParaRPr>
          </a:p>
          <a:p>
            <a:pPr marL="0" lvl="0" indent="0" algn="l" rtl="0">
              <a:lnSpc>
                <a:spcPct val="150000"/>
              </a:lnSpc>
              <a:spcBef>
                <a:spcPts val="1200"/>
              </a:spcBef>
              <a:spcAft>
                <a:spcPct val="0"/>
              </a:spcAft>
              <a:buNone/>
            </a:pPr>
            <a:r>
              <a:rPr lang="en-US" sz="1300" b="1" i="0" u="none" strike="noStrike">
                <a:solidFill>
                  <a:srgbClr val="EF6C00"/>
                </a:solidFill>
                <a:highlight>
                  <a:srgbClr val="000000">
                    <a:alpha val="0"/>
                  </a:srgbClr>
                </a:highlight>
                <a:latin typeface="Comfortaa"/>
                <a:ea typeface="Comfortaa"/>
                <a:cs typeface="Comfortaa"/>
                <a:sym typeface="Comfortaa"/>
              </a:rPr>
              <a:t>5. Mobility is carried out virtually in host country. (Virtual Mobility - Abroad): </a:t>
            </a:r>
            <a:r>
              <a:rPr lang="en-US" sz="1300" b="0" i="0" u="none" strike="noStrike">
                <a:solidFill>
                  <a:srgbClr val="000000"/>
                </a:solidFill>
                <a:highlight>
                  <a:srgbClr val="000000">
                    <a:alpha val="0"/>
                  </a:srgbClr>
                </a:highlight>
                <a:latin typeface="Comfortaa"/>
                <a:ea typeface="Comfortaa"/>
                <a:cs typeface="Comfortaa"/>
                <a:sym typeface="Comfortaa"/>
              </a:rPr>
              <a:t> Regular Individual Support Grant is given. </a:t>
            </a:r>
            <a:endParaRPr sz="1300">
              <a:solidFill>
                <a:srgbClr val="000000"/>
              </a:solidFill>
              <a:latin typeface="Comfortaa"/>
              <a:ea typeface="Comfortaa"/>
              <a:cs typeface="Comfortaa"/>
              <a:sym typeface="Comfortaa"/>
            </a:endParaRPr>
          </a:p>
          <a:p>
            <a:pPr marL="0" lvl="0" indent="0" algn="l" rtl="0">
              <a:lnSpc>
                <a:spcPct val="150000"/>
              </a:lnSpc>
              <a:spcBef>
                <a:spcPts val="1200"/>
              </a:spcBef>
              <a:spcAft>
                <a:spcPct val="0"/>
              </a:spcAft>
              <a:buNone/>
            </a:pPr>
            <a:endParaRPr sz="1300">
              <a:solidFill>
                <a:srgbClr val="000000"/>
              </a:solidFill>
              <a:latin typeface="Comfortaa"/>
              <a:ea typeface="Comfortaa"/>
              <a:cs typeface="Comfortaa"/>
              <a:sym typeface="Comfortaa"/>
            </a:endParaRPr>
          </a:p>
          <a:p>
            <a:pPr marL="0" lvl="0" indent="0" algn="l" rtl="0">
              <a:lnSpc>
                <a:spcPct val="150000"/>
              </a:lnSpc>
              <a:spcBef>
                <a:spcPts val="1200"/>
              </a:spcBef>
              <a:spcAft>
                <a:spcPts val="1200"/>
              </a:spcAft>
              <a:buNone/>
            </a:pPr>
            <a:endParaRPr sz="1300">
              <a:solidFill>
                <a:srgbClr val="000000"/>
              </a:solidFill>
              <a:latin typeface="Comfortaa"/>
              <a:ea typeface="Comfortaa"/>
              <a:cs typeface="Comfortaa"/>
              <a:sym typeface="Comfortaa"/>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38"/>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SUMMARY</a:t>
            </a:r>
            <a:endParaRPr/>
          </a:p>
        </p:txBody>
      </p:sp>
      <p:sp>
        <p:nvSpPr>
          <p:cNvPr id="220" name="Google Shape;220;p38"/>
          <p:cNvSpPr txBox="1">
            <a:spLocks noGrp="1"/>
          </p:cNvSpPr>
          <p:nvPr>
            <p:ph type="body" idx="1"/>
          </p:nvPr>
        </p:nvSpPr>
        <p:spPr>
          <a:xfrm>
            <a:off x="311700" y="1266325"/>
            <a:ext cx="8520600" cy="3329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1600" b="0" i="0" u="none" strike="noStrike">
                <a:solidFill>
                  <a:srgbClr val="000000"/>
                </a:solidFill>
                <a:highlight>
                  <a:srgbClr val="000000">
                    <a:alpha val="0"/>
                  </a:srgbClr>
                </a:highlight>
                <a:latin typeface="Open Sans"/>
              </a:rPr>
              <a:t>In conclusion;</a:t>
            </a:r>
            <a:endParaRPr sz="1600">
              <a:solidFill>
                <a:srgbClr val="000000"/>
              </a:solidFill>
            </a:endParaRPr>
          </a:p>
          <a:p>
            <a:pPr marL="0" lvl="0" indent="0" algn="l" rtl="0">
              <a:spcBef>
                <a:spcPts val="1600"/>
              </a:spcBef>
              <a:spcAft>
                <a:spcPct val="0"/>
              </a:spcAft>
              <a:buNone/>
            </a:pPr>
            <a:r>
              <a:rPr lang="en-US" sz="1600" b="0" i="0" u="none" strike="noStrike">
                <a:solidFill>
                  <a:srgbClr val="000000"/>
                </a:solidFill>
                <a:highlight>
                  <a:srgbClr val="000000">
                    <a:alpha val="0"/>
                  </a:srgbClr>
                </a:highlight>
                <a:latin typeface="Open Sans"/>
              </a:rPr>
              <a:t>Regardless of the type of mobility, whether online or physical, if you have traveled to host country where you will be a guest for mobility and have stayed there for a period of time, </a:t>
            </a:r>
            <a:r>
              <a:rPr lang="en-US" sz="1600" b="0" i="0" u="sng" strike="noStrike">
                <a:solidFill>
                  <a:srgbClr val="000000"/>
                </a:solidFill>
                <a:highlight>
                  <a:srgbClr val="000000">
                    <a:alpha val="0"/>
                  </a:srgbClr>
                </a:highlight>
                <a:latin typeface="Open Sans"/>
              </a:rPr>
              <a:t>you will receive</a:t>
            </a:r>
            <a:r>
              <a:rPr lang="en-US" sz="1600" b="0" i="0" u="none" strike="noStrike">
                <a:solidFill>
                  <a:srgbClr val="000000"/>
                </a:solidFill>
                <a:highlight>
                  <a:srgbClr val="000000">
                    <a:alpha val="0"/>
                  </a:srgbClr>
                </a:highlight>
                <a:latin typeface="Open Sans"/>
              </a:rPr>
              <a:t> grant normally for your time in said country.</a:t>
            </a:r>
            <a:endParaRPr sz="1600" u="sng">
              <a:solidFill>
                <a:srgbClr val="000000"/>
              </a:solidFill>
            </a:endParaRPr>
          </a:p>
          <a:p>
            <a:pPr marL="0" lvl="0" indent="0" algn="l" rtl="0">
              <a:spcBef>
                <a:spcPts val="1600"/>
              </a:spcBef>
              <a:spcAft>
                <a:spcPct val="0"/>
              </a:spcAft>
              <a:buNone/>
            </a:pPr>
            <a:r>
              <a:rPr lang="en-US" sz="1600" b="0" i="0" u="none" strike="noStrike">
                <a:solidFill>
                  <a:srgbClr val="000000"/>
                </a:solidFill>
                <a:highlight>
                  <a:srgbClr val="000000">
                    <a:alpha val="0"/>
                  </a:srgbClr>
                </a:highlight>
                <a:latin typeface="Open Sans"/>
              </a:rPr>
              <a:t>If you have not traveled to host country where you will be a guest for mobility and have thought virtually for the host university from Turkey or you have received training virtually from Turkey; </a:t>
            </a:r>
            <a:r>
              <a:rPr lang="en-US" sz="1600" b="0" i="0" u="sng" strike="noStrike">
                <a:solidFill>
                  <a:srgbClr val="000000"/>
                </a:solidFill>
                <a:highlight>
                  <a:srgbClr val="000000">
                    <a:alpha val="0"/>
                  </a:srgbClr>
                </a:highlight>
                <a:latin typeface="Open Sans"/>
              </a:rPr>
              <a:t>no grant is given.</a:t>
            </a:r>
            <a:endParaRPr sz="1600" u="sng">
              <a:solidFill>
                <a:srgbClr val="000000"/>
              </a:solidFill>
            </a:endParaRPr>
          </a:p>
          <a:p>
            <a:pPr marL="0" lvl="0" indent="0" algn="l" rtl="0">
              <a:spcBef>
                <a:spcPts val="1600"/>
              </a:spcBef>
              <a:spcAft>
                <a:spcPct val="0"/>
              </a:spcAft>
              <a:buNone/>
            </a:pPr>
            <a:r>
              <a:rPr lang="en-US" sz="1600" b="0" i="0" u="sng" strike="noStrike">
                <a:solidFill>
                  <a:srgbClr val="000000"/>
                </a:solidFill>
                <a:highlight>
                  <a:srgbClr val="000000">
                    <a:alpha val="0"/>
                  </a:srgbClr>
                </a:highlight>
                <a:latin typeface="Open Sans"/>
              </a:rPr>
              <a:t>Time spent abroad; whether physical or online mobility; will be carried out with grant.</a:t>
            </a:r>
            <a:endParaRPr sz="1600" u="sng">
              <a:solidFill>
                <a:srgbClr val="000000"/>
              </a:solidFill>
            </a:endParaRPr>
          </a:p>
          <a:p>
            <a:pPr marL="0" lvl="0" indent="0" algn="l" rtl="0">
              <a:spcBef>
                <a:spcPts val="1600"/>
              </a:spcBef>
              <a:spcAft>
                <a:spcPts val="1600"/>
              </a:spcAft>
              <a:buNone/>
            </a:pPr>
            <a:endParaRPr sz="1600" u="sng">
              <a:solidFill>
                <a:srgbClr val="000000"/>
              </a:solidFill>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39"/>
          <p:cNvSpPr txBox="1">
            <a:spLocks noGrp="1"/>
          </p:cNvSpPr>
          <p:nvPr>
            <p:ph type="title"/>
          </p:nvPr>
        </p:nvSpPr>
        <p:spPr>
          <a:xfrm>
            <a:off x="311700" y="102850"/>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WHY SHOULD I PARTICIPATE?</a:t>
            </a:r>
            <a:endParaRPr/>
          </a:p>
        </p:txBody>
      </p:sp>
      <p:sp>
        <p:nvSpPr>
          <p:cNvPr id="226" name="Google Shape;226;p39"/>
          <p:cNvSpPr txBox="1">
            <a:spLocks noGrp="1"/>
          </p:cNvSpPr>
          <p:nvPr>
            <p:ph type="body" idx="1"/>
          </p:nvPr>
        </p:nvSpPr>
        <p:spPr>
          <a:xfrm>
            <a:off x="311700" y="1034800"/>
            <a:ext cx="8520600" cy="3886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ct val="0"/>
              </a:spcAft>
              <a:buNone/>
            </a:pPr>
            <a:r>
              <a:rPr lang="en-US" sz="1200" b="0" i="0" u="none" strike="noStrike">
                <a:solidFill>
                  <a:srgbClr val="000000"/>
                </a:solidFill>
                <a:highlight>
                  <a:srgbClr val="000000">
                    <a:alpha val="0"/>
                  </a:srgbClr>
                </a:highlight>
                <a:latin typeface="Comfortaa"/>
                <a:ea typeface="Comfortaa"/>
                <a:cs typeface="Comfortaa"/>
                <a:sym typeface="Comfortaa"/>
              </a:rPr>
              <a:t>If I can't travel to, live and/or travel in that country, and when I'm not traveling and I'm not physically in that country, the grant isn't given; why should I participate in online mobility?</a:t>
            </a:r>
            <a:endParaRPr sz="1200">
              <a:solidFill>
                <a:srgbClr val="000000"/>
              </a:solidFill>
              <a:latin typeface="Comfortaa"/>
              <a:ea typeface="Comfortaa"/>
              <a:cs typeface="Comfortaa"/>
              <a:sym typeface="Comfortaa"/>
            </a:endParaRPr>
          </a:p>
          <a:p>
            <a:pPr marL="0" lvl="0" indent="0" algn="l" rtl="0">
              <a:lnSpc>
                <a:spcPct val="115000"/>
              </a:lnSpc>
              <a:spcBef>
                <a:spcPts val="1200"/>
              </a:spcBef>
              <a:spcAft>
                <a:spcPct val="0"/>
              </a:spcAft>
              <a:buNone/>
            </a:pPr>
            <a:r>
              <a:rPr lang="en-US" sz="1200" b="1" i="0" u="none" strike="noStrike">
                <a:solidFill>
                  <a:srgbClr val="EF6C00"/>
                </a:solidFill>
                <a:highlight>
                  <a:srgbClr val="000000">
                    <a:alpha val="0"/>
                  </a:srgbClr>
                </a:highlight>
                <a:latin typeface="Comfortaa"/>
                <a:ea typeface="Comfortaa"/>
                <a:cs typeface="Comfortaa"/>
                <a:sym typeface="Comfortaa"/>
              </a:rPr>
              <a:t>Firstly, you can also participate in online mobility as a guest in host country. In this case, you can both benefit from the usual Individual Support Grant and gain the experience of living/traveling in that country.</a:t>
            </a:r>
            <a:endParaRPr sz="1200" b="1">
              <a:solidFill>
                <a:schemeClr val="accent1"/>
              </a:solidFill>
              <a:latin typeface="Comfortaa"/>
              <a:ea typeface="Comfortaa"/>
              <a:cs typeface="Comfortaa"/>
              <a:sym typeface="Comfortaa"/>
            </a:endParaRPr>
          </a:p>
          <a:p>
            <a:pPr marL="0" lvl="0" indent="0" algn="l" rtl="0">
              <a:spcBef>
                <a:spcPts val="1200"/>
              </a:spcBef>
              <a:spcAft>
                <a:spcPct val="0"/>
              </a:spcAft>
              <a:buNone/>
            </a:pPr>
            <a:r>
              <a:rPr lang="en-US" sz="1200" b="0" i="0" u="none" strike="noStrike">
                <a:solidFill>
                  <a:srgbClr val="000000"/>
                </a:solidFill>
                <a:highlight>
                  <a:srgbClr val="000000">
                    <a:alpha val="0"/>
                  </a:srgbClr>
                </a:highlight>
                <a:latin typeface="Comfortaa"/>
                <a:ea typeface="Comfortaa"/>
                <a:cs typeface="Comfortaa"/>
                <a:sym typeface="Comfortaa"/>
              </a:rPr>
              <a:t>Secondly; yes, if you do not go to host country as a guest and perform your mobility online from your home, you are not given the usual individual grant support and are deprived of the experience of living in another country and experiencing their culture, which is a very valuable output of Erasmus+ achievements. </a:t>
            </a:r>
            <a:endParaRPr sz="1200">
              <a:solidFill>
                <a:srgbClr val="000000"/>
              </a:solidFill>
              <a:latin typeface="Comfortaa"/>
              <a:ea typeface="Comfortaa"/>
              <a:cs typeface="Comfortaa"/>
              <a:sym typeface="Comfortaa"/>
            </a:endParaRPr>
          </a:p>
          <a:p>
            <a:pPr marL="0" lvl="0" indent="0" algn="l" rtl="0">
              <a:spcBef>
                <a:spcPts val="1200"/>
              </a:spcBef>
              <a:spcAft>
                <a:spcPct val="0"/>
              </a:spcAft>
              <a:buNone/>
            </a:pPr>
            <a:r>
              <a:rPr lang="en-US" sz="1200" b="1" i="0" u="none" strike="noStrike">
                <a:solidFill>
                  <a:srgbClr val="EF6C00"/>
                </a:solidFill>
                <a:highlight>
                  <a:srgbClr val="000000">
                    <a:alpha val="0"/>
                  </a:srgbClr>
                </a:highlight>
                <a:latin typeface="Comfortaa"/>
                <a:ea typeface="Comfortaa"/>
                <a:cs typeface="Comfortaa"/>
                <a:sym typeface="Comfortaa"/>
              </a:rPr>
              <a:t>But still, online mobility without grants, which you can participate in from your own home, has many advantageous aspects compared to a local and ordinary university life.</a:t>
            </a:r>
            <a:endParaRPr sz="1200" b="1">
              <a:solidFill>
                <a:schemeClr val="accent1"/>
              </a:solidFill>
              <a:latin typeface="Comfortaa"/>
              <a:ea typeface="Comfortaa"/>
              <a:cs typeface="Comfortaa"/>
              <a:sym typeface="Comfortaa"/>
            </a:endParaRPr>
          </a:p>
          <a:p>
            <a:pPr marL="0" lvl="0" indent="0" algn="l" rtl="0">
              <a:lnSpc>
                <a:spcPct val="115000"/>
              </a:lnSpc>
              <a:spcBef>
                <a:spcPts val="1200"/>
              </a:spcBef>
              <a:spcAft>
                <a:spcPts val="1200"/>
              </a:spcAft>
              <a:buNone/>
            </a:pPr>
            <a:endParaRPr sz="1400">
              <a:solidFill>
                <a:srgbClr val="000000"/>
              </a:solidFill>
              <a:latin typeface="Comfortaa"/>
              <a:ea typeface="Comfortaa"/>
              <a:cs typeface="Comfortaa"/>
              <a:sym typeface="Comfortaa"/>
            </a:endParaRP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40"/>
          <p:cNvSpPr txBox="1">
            <a:spLocks noGrp="1"/>
          </p:cNvSpPr>
          <p:nvPr>
            <p:ph type="title"/>
          </p:nvPr>
        </p:nvSpPr>
        <p:spPr>
          <a:xfrm>
            <a:off x="311700" y="102850"/>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WHY SHOULD I PARTICIPATE?</a:t>
            </a:r>
            <a:endParaRPr/>
          </a:p>
        </p:txBody>
      </p:sp>
      <p:sp>
        <p:nvSpPr>
          <p:cNvPr id="232" name="Google Shape;232;p40"/>
          <p:cNvSpPr txBox="1">
            <a:spLocks noGrp="1"/>
          </p:cNvSpPr>
          <p:nvPr>
            <p:ph type="body" idx="1"/>
          </p:nvPr>
        </p:nvSpPr>
        <p:spPr>
          <a:xfrm>
            <a:off x="311700" y="894200"/>
            <a:ext cx="8520600" cy="3886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ct val="0"/>
              </a:spcAft>
              <a:buNone/>
            </a:pPr>
            <a:r>
              <a:rPr lang="en-US" sz="1200" b="1" i="0" u="none" strike="noStrike">
                <a:solidFill>
                  <a:srgbClr val="EF6C00"/>
                </a:solidFill>
                <a:highlight>
                  <a:srgbClr val="000000">
                    <a:alpha val="0"/>
                  </a:srgbClr>
                </a:highlight>
                <a:latin typeface="Comfortaa"/>
                <a:ea typeface="Comfortaa"/>
                <a:cs typeface="Comfortaa"/>
                <a:sym typeface="Comfortaa"/>
              </a:rPr>
              <a:t>When our students are involved in online mobility, even from their own homes and without grants;</a:t>
            </a:r>
            <a:endParaRPr sz="1200" b="1">
              <a:solidFill>
                <a:schemeClr val="accent1"/>
              </a:solidFill>
              <a:latin typeface="Comfortaa"/>
              <a:ea typeface="Comfortaa"/>
              <a:cs typeface="Comfortaa"/>
              <a:sym typeface="Comfortaa"/>
            </a:endParaRPr>
          </a:p>
          <a:p>
            <a:pPr marL="457200" lvl="0" indent="-304800" algn="l" rtl="0">
              <a:spcBef>
                <a:spcPts val="1200"/>
              </a:spcBef>
              <a:spcAft>
                <a:spcPct val="0"/>
              </a:spcAft>
              <a:buClr>
                <a:srgbClr val="000000"/>
              </a:buClr>
              <a:buSzPts val="1200"/>
              <a:buFont typeface="Comfortaa"/>
              <a:buChar char="●"/>
            </a:pPr>
            <a:r>
              <a:rPr lang="en-US" sz="1200" b="0" i="0" u="none" strike="noStrike">
                <a:solidFill>
                  <a:srgbClr val="000000"/>
                </a:solidFill>
                <a:highlight>
                  <a:srgbClr val="000000">
                    <a:alpha val="0"/>
                  </a:srgbClr>
                </a:highlight>
                <a:latin typeface="Comfortaa"/>
                <a:ea typeface="Comfortaa"/>
                <a:cs typeface="Comfortaa"/>
                <a:sym typeface="Comfortaa"/>
              </a:rPr>
              <a:t>They get a European university experience that can be written on their CV, </a:t>
            </a:r>
            <a:endParaRPr sz="1200">
              <a:solidFill>
                <a:srgbClr val="000000"/>
              </a:solidFill>
              <a:latin typeface="Comfortaa"/>
              <a:ea typeface="Comfortaa"/>
              <a:cs typeface="Comfortaa"/>
              <a:sym typeface="Comfortaa"/>
            </a:endParaRPr>
          </a:p>
          <a:p>
            <a:pPr marL="457200" lvl="0" indent="-304800" algn="l" rtl="0">
              <a:spcBef>
                <a:spcPct val="0"/>
              </a:spcBef>
              <a:spcAft>
                <a:spcPct val="0"/>
              </a:spcAft>
              <a:buClr>
                <a:srgbClr val="000000"/>
              </a:buClr>
              <a:buSzPts val="1200"/>
              <a:buFont typeface="Comfortaa"/>
              <a:buChar char="●"/>
            </a:pPr>
            <a:r>
              <a:rPr lang="en-US" sz="1200" b="0" i="0" u="none" strike="noStrike">
                <a:solidFill>
                  <a:srgbClr val="000000"/>
                </a:solidFill>
                <a:highlight>
                  <a:srgbClr val="000000">
                    <a:alpha val="0"/>
                  </a:srgbClr>
                </a:highlight>
                <a:latin typeface="Comfortaa"/>
                <a:ea typeface="Comfortaa"/>
                <a:cs typeface="Comfortaa"/>
                <a:sym typeface="Comfortaa"/>
              </a:rPr>
              <a:t>They take lessons from foreign teachers, </a:t>
            </a:r>
            <a:endParaRPr sz="1200">
              <a:solidFill>
                <a:srgbClr val="000000"/>
              </a:solidFill>
              <a:latin typeface="Comfortaa"/>
              <a:ea typeface="Comfortaa"/>
              <a:cs typeface="Comfortaa"/>
              <a:sym typeface="Comfortaa"/>
            </a:endParaRPr>
          </a:p>
          <a:p>
            <a:pPr marL="457200" lvl="0" indent="-304800" algn="l" rtl="0">
              <a:spcBef>
                <a:spcPct val="0"/>
              </a:spcBef>
              <a:spcAft>
                <a:spcPct val="0"/>
              </a:spcAft>
              <a:buClr>
                <a:srgbClr val="000000"/>
              </a:buClr>
              <a:buSzPts val="1200"/>
              <a:buFont typeface="Comfortaa"/>
              <a:buChar char="●"/>
            </a:pPr>
            <a:r>
              <a:rPr lang="en-US" sz="1200" b="0" i="0" u="none" strike="noStrike">
                <a:solidFill>
                  <a:srgbClr val="000000"/>
                </a:solidFill>
                <a:highlight>
                  <a:srgbClr val="000000">
                    <a:alpha val="0"/>
                  </a:srgbClr>
                </a:highlight>
                <a:latin typeface="Comfortaa"/>
                <a:ea typeface="Comfortaa"/>
                <a:cs typeface="Comfortaa"/>
                <a:sym typeface="Comfortaa"/>
              </a:rPr>
              <a:t>They improve themselves in terms of language and international academic competency, </a:t>
            </a:r>
            <a:endParaRPr sz="1200">
              <a:solidFill>
                <a:srgbClr val="000000"/>
              </a:solidFill>
              <a:latin typeface="Comfortaa"/>
              <a:ea typeface="Comfortaa"/>
              <a:cs typeface="Comfortaa"/>
              <a:sym typeface="Comfortaa"/>
            </a:endParaRPr>
          </a:p>
          <a:p>
            <a:pPr marL="457200" lvl="0" indent="-304800" algn="l" rtl="0">
              <a:spcBef>
                <a:spcPct val="0"/>
              </a:spcBef>
              <a:spcAft>
                <a:spcPct val="0"/>
              </a:spcAft>
              <a:buClr>
                <a:srgbClr val="000000"/>
              </a:buClr>
              <a:buSzPts val="1200"/>
              <a:buFont typeface="Comfortaa"/>
              <a:buChar char="●"/>
            </a:pPr>
            <a:r>
              <a:rPr lang="en-US" sz="1200" b="0" i="0" u="none" strike="noStrike">
                <a:solidFill>
                  <a:srgbClr val="000000"/>
                </a:solidFill>
                <a:highlight>
                  <a:srgbClr val="000000">
                    <a:alpha val="0"/>
                  </a:srgbClr>
                </a:highlight>
                <a:latin typeface="Comfortaa"/>
                <a:ea typeface="Comfortaa"/>
                <a:cs typeface="Comfortaa"/>
                <a:sym typeface="Comfortaa"/>
              </a:rPr>
              <a:t>They attend multinational classes and have a chance to participate in international projects,</a:t>
            </a:r>
            <a:endParaRPr sz="1200">
              <a:solidFill>
                <a:srgbClr val="000000"/>
              </a:solidFill>
              <a:latin typeface="Comfortaa"/>
              <a:ea typeface="Comfortaa"/>
              <a:cs typeface="Comfortaa"/>
              <a:sym typeface="Comfortaa"/>
            </a:endParaRPr>
          </a:p>
          <a:p>
            <a:pPr marL="457200" lvl="0" indent="-304800" algn="l" rtl="0">
              <a:spcBef>
                <a:spcPct val="0"/>
              </a:spcBef>
              <a:spcAft>
                <a:spcPct val="0"/>
              </a:spcAft>
              <a:buClr>
                <a:srgbClr val="000000"/>
              </a:buClr>
              <a:buSzPts val="1200"/>
              <a:buFont typeface="Comfortaa"/>
              <a:buChar char="●"/>
            </a:pPr>
            <a:r>
              <a:rPr lang="en-US" sz="1200" b="0" i="0" u="none" strike="noStrike">
                <a:solidFill>
                  <a:srgbClr val="000000"/>
                </a:solidFill>
                <a:highlight>
                  <a:srgbClr val="000000">
                    <a:alpha val="0"/>
                  </a:srgbClr>
                </a:highlight>
                <a:latin typeface="Comfortaa"/>
                <a:ea typeface="Comfortaa"/>
                <a:cs typeface="Comfortaa"/>
                <a:sym typeface="Comfortaa"/>
              </a:rPr>
              <a:t>They get the chance to network internationally, and</a:t>
            </a:r>
            <a:endParaRPr sz="1200">
              <a:solidFill>
                <a:srgbClr val="000000"/>
              </a:solidFill>
              <a:latin typeface="Comfortaa"/>
              <a:ea typeface="Comfortaa"/>
              <a:cs typeface="Comfortaa"/>
              <a:sym typeface="Comfortaa"/>
            </a:endParaRPr>
          </a:p>
          <a:p>
            <a:pPr marL="457200" lvl="0" indent="-304800" algn="l" rtl="0">
              <a:spcBef>
                <a:spcPct val="0"/>
              </a:spcBef>
              <a:spcAft>
                <a:spcPct val="0"/>
              </a:spcAft>
              <a:buClr>
                <a:srgbClr val="000000"/>
              </a:buClr>
              <a:buSzPts val="1200"/>
              <a:buFont typeface="Comfortaa"/>
              <a:buChar char="●"/>
            </a:pPr>
            <a:r>
              <a:rPr lang="en-US" sz="1200" b="0" i="0" u="none" strike="noStrike">
                <a:solidFill>
                  <a:srgbClr val="000000"/>
                </a:solidFill>
                <a:highlight>
                  <a:srgbClr val="000000">
                    <a:alpha val="0"/>
                  </a:srgbClr>
                </a:highlight>
                <a:latin typeface="Comfortaa"/>
                <a:ea typeface="Comfortaa"/>
                <a:cs typeface="Comfortaa"/>
                <a:sym typeface="Comfortaa"/>
              </a:rPr>
              <a:t>They gain important experiences for master's degree / business life. </a:t>
            </a:r>
            <a:endParaRPr sz="1200">
              <a:solidFill>
                <a:srgbClr val="000000"/>
              </a:solidFill>
              <a:latin typeface="Comfortaa"/>
              <a:ea typeface="Comfortaa"/>
              <a:cs typeface="Comfortaa"/>
              <a:sym typeface="Comfortaa"/>
            </a:endParaRPr>
          </a:p>
          <a:p>
            <a:pPr marL="0" lvl="0" indent="0" algn="l" rtl="0">
              <a:spcBef>
                <a:spcPts val="1200"/>
              </a:spcBef>
              <a:spcAft>
                <a:spcPct val="0"/>
              </a:spcAft>
              <a:buNone/>
            </a:pPr>
            <a:endParaRPr sz="1200">
              <a:solidFill>
                <a:srgbClr val="000000"/>
              </a:solidFill>
              <a:latin typeface="Comfortaa"/>
              <a:ea typeface="Comfortaa"/>
              <a:cs typeface="Comfortaa"/>
              <a:sym typeface="Comfortaa"/>
            </a:endParaRPr>
          </a:p>
          <a:p>
            <a:pPr marL="0" lvl="0" indent="0" algn="l" rtl="0">
              <a:spcBef>
                <a:spcPts val="1200"/>
              </a:spcBef>
              <a:spcAft>
                <a:spcPct val="0"/>
              </a:spcAft>
              <a:buNone/>
            </a:pPr>
            <a:r>
              <a:rPr lang="en-US" sz="1200" b="1" i="0" u="none" strike="noStrike">
                <a:solidFill>
                  <a:srgbClr val="EF6C00"/>
                </a:solidFill>
                <a:highlight>
                  <a:srgbClr val="000000">
                    <a:alpha val="0"/>
                  </a:srgbClr>
                </a:highlight>
                <a:latin typeface="Comfortaa"/>
                <a:ea typeface="Comfortaa"/>
                <a:cs typeface="Comfortaa"/>
                <a:sym typeface="Comfortaa"/>
              </a:rPr>
              <a:t>When our staff participate in online mobility, even from their own homes and without grants;</a:t>
            </a:r>
            <a:endParaRPr sz="1200">
              <a:solidFill>
                <a:srgbClr val="000000"/>
              </a:solidFill>
              <a:latin typeface="Comfortaa"/>
              <a:ea typeface="Comfortaa"/>
              <a:cs typeface="Comfortaa"/>
              <a:sym typeface="Comfortaa"/>
            </a:endParaRPr>
          </a:p>
          <a:p>
            <a:pPr marL="457200" lvl="0" indent="-304800" algn="l" rtl="0">
              <a:spcBef>
                <a:spcPts val="1200"/>
              </a:spcBef>
              <a:spcAft>
                <a:spcPct val="0"/>
              </a:spcAft>
              <a:buClr>
                <a:srgbClr val="000000"/>
              </a:buClr>
              <a:buSzPts val="1200"/>
              <a:buFont typeface="Comfortaa"/>
              <a:buChar char="●"/>
            </a:pPr>
            <a:r>
              <a:rPr lang="en-US" sz="1200" b="0" i="0" u="none" strike="noStrike">
                <a:solidFill>
                  <a:srgbClr val="000000"/>
                </a:solidFill>
                <a:highlight>
                  <a:srgbClr val="000000">
                    <a:alpha val="0"/>
                  </a:srgbClr>
                </a:highlight>
                <a:latin typeface="Comfortaa"/>
                <a:ea typeface="Comfortaa"/>
                <a:cs typeface="Comfortaa"/>
                <a:sym typeface="Comfortaa"/>
              </a:rPr>
              <a:t>Our Academic Staff experience teaching an international class, albeit virtually,</a:t>
            </a:r>
            <a:endParaRPr sz="1200">
              <a:solidFill>
                <a:srgbClr val="000000"/>
              </a:solidFill>
              <a:latin typeface="Comfortaa"/>
              <a:ea typeface="Comfortaa"/>
              <a:cs typeface="Comfortaa"/>
              <a:sym typeface="Comfortaa"/>
            </a:endParaRPr>
          </a:p>
          <a:p>
            <a:pPr marL="457200" lvl="0" indent="-304800" algn="l" rtl="0">
              <a:spcBef>
                <a:spcPct val="0"/>
              </a:spcBef>
              <a:spcAft>
                <a:spcPct val="0"/>
              </a:spcAft>
              <a:buClr>
                <a:srgbClr val="000000"/>
              </a:buClr>
              <a:buSzPts val="1200"/>
              <a:buFont typeface="Comfortaa"/>
              <a:buChar char="●"/>
            </a:pPr>
            <a:r>
              <a:rPr lang="en-US" sz="1200" b="0" i="0" u="none" strike="noStrike">
                <a:solidFill>
                  <a:srgbClr val="000000"/>
                </a:solidFill>
                <a:highlight>
                  <a:srgbClr val="000000">
                    <a:alpha val="0"/>
                  </a:srgbClr>
                </a:highlight>
                <a:latin typeface="Comfortaa"/>
                <a:ea typeface="Comfortaa"/>
                <a:cs typeface="Comfortaa"/>
                <a:sym typeface="Comfortaa"/>
              </a:rPr>
              <a:t>Our administrative staff can experience and see how the office work of an International University functions and acquire significant professional achievements.</a:t>
            </a:r>
            <a:endParaRPr sz="1200">
              <a:solidFill>
                <a:srgbClr val="000000"/>
              </a:solidFill>
              <a:latin typeface="Comfortaa"/>
              <a:ea typeface="Comfortaa"/>
              <a:cs typeface="Comfortaa"/>
              <a:sym typeface="Comfortaa"/>
            </a:endParaRPr>
          </a:p>
          <a:p>
            <a:pPr marL="457200" lvl="0" indent="-304800" algn="l" rtl="0">
              <a:spcBef>
                <a:spcPct val="0"/>
              </a:spcBef>
              <a:spcAft>
                <a:spcPct val="0"/>
              </a:spcAft>
              <a:buClr>
                <a:srgbClr val="000000"/>
              </a:buClr>
              <a:buSzPts val="1200"/>
              <a:buFont typeface="Comfortaa"/>
              <a:buChar char="●"/>
            </a:pPr>
            <a:r>
              <a:rPr lang="en-US" sz="1200" b="0" i="0" u="none" strike="noStrike">
                <a:solidFill>
                  <a:srgbClr val="000000"/>
                </a:solidFill>
                <a:highlight>
                  <a:srgbClr val="000000">
                    <a:alpha val="0"/>
                  </a:srgbClr>
                </a:highlight>
                <a:latin typeface="Comfortaa"/>
                <a:ea typeface="Comfortaa"/>
                <a:cs typeface="Comfortaa"/>
                <a:sym typeface="Comfortaa"/>
              </a:rPr>
              <a:t>In any case, opportunities for international Networking and research / professional collaborations can emerge.</a:t>
            </a:r>
            <a:endParaRPr sz="1200">
              <a:solidFill>
                <a:srgbClr val="000000"/>
              </a:solidFill>
              <a:latin typeface="Comfortaa"/>
              <a:ea typeface="Comfortaa"/>
              <a:cs typeface="Comfortaa"/>
              <a:sym typeface="Comfortaa"/>
            </a:endParaRPr>
          </a:p>
          <a:p>
            <a:pPr marL="0" lvl="0" indent="0" algn="l" rtl="0">
              <a:lnSpc>
                <a:spcPct val="115000"/>
              </a:lnSpc>
              <a:spcBef>
                <a:spcPts val="1200"/>
              </a:spcBef>
              <a:spcAft>
                <a:spcPts val="1200"/>
              </a:spcAft>
              <a:buNone/>
            </a:pPr>
            <a:endParaRPr sz="1400">
              <a:solidFill>
                <a:srgbClr val="000000"/>
              </a:solidFill>
              <a:latin typeface="Comfortaa"/>
              <a:ea typeface="Comfortaa"/>
              <a:cs typeface="Comfortaa"/>
              <a:sym typeface="Comfortaa"/>
            </a:endParaRP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41"/>
          <p:cNvSpPr txBox="1">
            <a:spLocks noGrp="1"/>
          </p:cNvSpPr>
          <p:nvPr>
            <p:ph type="title"/>
          </p:nvPr>
        </p:nvSpPr>
        <p:spPr>
          <a:xfrm>
            <a:off x="311700" y="113525"/>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WHY SHOULD I PARTICIPATE?</a:t>
            </a:r>
            <a:endParaRPr/>
          </a:p>
        </p:txBody>
      </p:sp>
      <p:sp>
        <p:nvSpPr>
          <p:cNvPr id="238" name="Google Shape;238;p41"/>
          <p:cNvSpPr txBox="1">
            <a:spLocks noGrp="1"/>
          </p:cNvSpPr>
          <p:nvPr>
            <p:ph type="body" idx="1"/>
          </p:nvPr>
        </p:nvSpPr>
        <p:spPr>
          <a:xfrm>
            <a:off x="311700" y="820925"/>
            <a:ext cx="8520600" cy="390805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ct val="0"/>
              </a:spcAft>
              <a:buNone/>
            </a:pPr>
            <a:r>
              <a:rPr lang="en-US" sz="1600" b="1" i="0" u="none" strike="noStrike" dirty="0">
                <a:solidFill>
                  <a:schemeClr val="accent1"/>
                </a:solidFill>
                <a:highlight>
                  <a:srgbClr val="000000">
                    <a:alpha val="0"/>
                  </a:srgbClr>
                </a:highlight>
                <a:latin typeface="Comfortaa"/>
                <a:ea typeface="Comfortaa"/>
                <a:cs typeface="Comfortaa"/>
                <a:sym typeface="Comfortaa"/>
              </a:rPr>
              <a:t>As Erasmus+ and International Programs Office, we support and encourage all our valuable students / members to participate in virtual and mixed online mobility in a host country or from your own home, </a:t>
            </a:r>
            <a:r>
              <a:rPr lang="en-US" sz="1400" b="0" i="0" u="none" strike="noStrike" dirty="0">
                <a:solidFill>
                  <a:srgbClr val="000000"/>
                </a:solidFill>
                <a:highlight>
                  <a:srgbClr val="000000">
                    <a:alpha val="0"/>
                  </a:srgbClr>
                </a:highlight>
                <a:latin typeface="Comfortaa"/>
                <a:ea typeface="Comfortaa"/>
                <a:cs typeface="Comfortaa"/>
                <a:sym typeface="Comfortaa"/>
              </a:rPr>
              <a:t>depending on the course of the pandemic,  </a:t>
            </a:r>
            <a:endParaRPr sz="1700" b="1" dirty="0">
              <a:solidFill>
                <a:schemeClr val="accent1"/>
              </a:solidFill>
              <a:latin typeface="Comfortaa"/>
              <a:ea typeface="Comfortaa"/>
              <a:cs typeface="Comfortaa"/>
              <a:sym typeface="Comfortaa"/>
            </a:endParaRPr>
          </a:p>
          <a:p>
            <a:pPr marL="0" lvl="0" indent="0" algn="l" rtl="0">
              <a:lnSpc>
                <a:spcPct val="115000"/>
              </a:lnSpc>
              <a:spcBef>
                <a:spcPts val="1200"/>
              </a:spcBef>
              <a:spcAft>
                <a:spcPts val="1200"/>
              </a:spcAft>
              <a:buNone/>
            </a:pPr>
            <a:r>
              <a:rPr lang="en-US" sz="1700" i="0" u="none" strike="noStrike" dirty="0">
                <a:solidFill>
                  <a:srgbClr val="080400"/>
                </a:solidFill>
                <a:highlight>
                  <a:srgbClr val="000000">
                    <a:alpha val="0"/>
                  </a:srgbClr>
                </a:highlight>
                <a:latin typeface="Comfortaa"/>
                <a:ea typeface="Comfortaa"/>
                <a:cs typeface="Comfortaa"/>
                <a:sym typeface="Comfortaa"/>
              </a:rPr>
              <a:t>since they will contribute to personal, intercultural, academic and professional potential achievements.</a:t>
            </a:r>
            <a:endParaRPr sz="1700" dirty="0">
              <a:solidFill>
                <a:srgbClr val="080400"/>
              </a:solidFill>
              <a:latin typeface="Comfortaa"/>
              <a:ea typeface="Comfortaa"/>
              <a:cs typeface="Comfortaa"/>
              <a:sym typeface="Comfortaa"/>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What Is Erasmus+ Program?</a:t>
            </a:r>
            <a:endParaRPr/>
          </a:p>
        </p:txBody>
      </p:sp>
      <p:sp>
        <p:nvSpPr>
          <p:cNvPr id="80" name="Google Shape;80;p15"/>
          <p:cNvSpPr txBox="1">
            <a:spLocks noGrp="1"/>
          </p:cNvSpPr>
          <p:nvPr>
            <p:ph type="body" idx="1"/>
          </p:nvPr>
        </p:nvSpPr>
        <p:spPr>
          <a:xfrm>
            <a:off x="311700" y="1266325"/>
            <a:ext cx="8520600" cy="32037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1300" b="0" i="0" u="none" strike="noStrike" dirty="0">
                <a:solidFill>
                  <a:srgbClr val="000000"/>
                </a:solidFill>
                <a:highlight>
                  <a:srgbClr val="000000">
                    <a:alpha val="0"/>
                  </a:srgbClr>
                </a:highlight>
                <a:latin typeface="Open Sans"/>
              </a:rPr>
              <a:t>Erasmus+ Program is the general name for the international program which is based in the European Commission, organized by the National Agencies of European Union member and candidate countries, and which includes non-EU program and partner countries as well, and provides the opportunity to participate in different “</a:t>
            </a:r>
            <a:r>
              <a:rPr lang="en-US" sz="1300" b="0" i="0" u="none" strike="noStrike" dirty="0" err="1">
                <a:solidFill>
                  <a:srgbClr val="000000"/>
                </a:solidFill>
                <a:highlight>
                  <a:srgbClr val="000000">
                    <a:alpha val="0"/>
                  </a:srgbClr>
                </a:highlight>
                <a:latin typeface="Open Sans"/>
              </a:rPr>
              <a:t>Mobilities</a:t>
            </a:r>
            <a:r>
              <a:rPr lang="en-US" sz="1300" b="0" i="0" u="none" strike="noStrike" dirty="0">
                <a:solidFill>
                  <a:srgbClr val="000000"/>
                </a:solidFill>
                <a:highlight>
                  <a:srgbClr val="000000">
                    <a:alpha val="0"/>
                  </a:srgbClr>
                </a:highlight>
                <a:latin typeface="Open Sans"/>
              </a:rPr>
              <a:t>” such as</a:t>
            </a:r>
            <a:r>
              <a:rPr lang="en-US" sz="1300" i="0" u="none" strike="noStrike" dirty="0">
                <a:solidFill>
                  <a:srgbClr val="080400"/>
                </a:solidFill>
                <a:highlight>
                  <a:srgbClr val="000000">
                    <a:alpha val="0"/>
                  </a:srgbClr>
                </a:highlight>
                <a:latin typeface="Open Sans"/>
              </a:rPr>
              <a:t>; “Student Mobility for Studies”, </a:t>
            </a:r>
            <a:r>
              <a:rPr lang="en-US" sz="1300" b="0" i="0" u="none" strike="noStrike" dirty="0">
                <a:solidFill>
                  <a:srgbClr val="000000"/>
                </a:solidFill>
                <a:highlight>
                  <a:srgbClr val="000000">
                    <a:alpha val="0"/>
                  </a:srgbClr>
                </a:highlight>
                <a:latin typeface="Open Sans"/>
              </a:rPr>
              <a:t>“Student Mobility for Traineeships”, </a:t>
            </a:r>
            <a:r>
              <a:rPr lang="en-US" sz="1300" b="1" i="0" u="none" strike="noStrike" dirty="0">
                <a:solidFill>
                  <a:schemeClr val="accent1"/>
                </a:solidFill>
                <a:highlight>
                  <a:srgbClr val="000000">
                    <a:alpha val="0"/>
                  </a:srgbClr>
                </a:highlight>
                <a:latin typeface="Open Sans"/>
              </a:rPr>
              <a:t>“Teaching Mobility for Academic Staff” and “Training Mobility for Administrative Staff”.</a:t>
            </a:r>
            <a:r>
              <a:rPr lang="en-US" sz="1300" b="0" i="0" u="none" strike="noStrike" dirty="0">
                <a:solidFill>
                  <a:srgbClr val="000000"/>
                </a:solidFill>
                <a:highlight>
                  <a:srgbClr val="000000">
                    <a:alpha val="0"/>
                  </a:srgbClr>
                </a:highlight>
                <a:latin typeface="Open Sans"/>
              </a:rPr>
              <a:t> In the mobility, participants can take place in education, training and traineeship activities in these countries. </a:t>
            </a:r>
            <a:endParaRPr sz="1300" dirty="0">
              <a:solidFill>
                <a:srgbClr val="000000"/>
              </a:solidFill>
            </a:endParaRPr>
          </a:p>
          <a:p>
            <a:pPr marL="0" lvl="0" indent="0" algn="l" rtl="0">
              <a:spcBef>
                <a:spcPts val="1600"/>
              </a:spcBef>
              <a:spcAft>
                <a:spcPct val="0"/>
              </a:spcAft>
              <a:buNone/>
            </a:pPr>
            <a:r>
              <a:rPr lang="en-US" sz="1300" b="0" i="0" u="none" strike="noStrike" dirty="0">
                <a:solidFill>
                  <a:srgbClr val="000000"/>
                </a:solidFill>
                <a:highlight>
                  <a:srgbClr val="000000">
                    <a:alpha val="0"/>
                  </a:srgbClr>
                </a:highlight>
                <a:latin typeface="Open Sans"/>
              </a:rPr>
              <a:t>In the framework of the Erasmus+ program, there are a wide range of possible projects, such as the Mobility of Individuals in Higher Education (KA103) and Youth Exchanges (KA105), as described above.</a:t>
            </a:r>
            <a:endParaRPr sz="1300" dirty="0">
              <a:solidFill>
                <a:srgbClr val="000000"/>
              </a:solidFill>
            </a:endParaRPr>
          </a:p>
          <a:p>
            <a:pPr marL="0" lvl="0" indent="0" algn="l" rtl="0">
              <a:spcBef>
                <a:spcPts val="1600"/>
              </a:spcBef>
              <a:spcAft>
                <a:spcPts val="1600"/>
              </a:spcAft>
              <a:buNone/>
            </a:pPr>
            <a:r>
              <a:rPr lang="en-US" sz="1300" b="0" i="0" u="none" strike="noStrike" dirty="0">
                <a:solidFill>
                  <a:srgbClr val="000000"/>
                </a:solidFill>
                <a:highlight>
                  <a:srgbClr val="000000">
                    <a:alpha val="0"/>
                  </a:srgbClr>
                </a:highlight>
                <a:latin typeface="Open Sans"/>
              </a:rPr>
              <a:t>The Erasmus+ Program also enables international projects focused on academic development and scientific innovation, such as Inter-University Strategic Partnerships and Capacity Building (KA2). </a:t>
            </a:r>
            <a:endParaRPr sz="1300" dirty="0">
              <a:solidFill>
                <a:srgbClr val="000000"/>
              </a:solidFill>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p42"/>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For more information...</a:t>
            </a:r>
            <a:endParaRPr/>
          </a:p>
        </p:txBody>
      </p:sp>
      <p:sp>
        <p:nvSpPr>
          <p:cNvPr id="244" name="Google Shape;244;p42"/>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1600" b="0" i="0" u="none" strike="noStrike">
                <a:solidFill>
                  <a:srgbClr val="000000"/>
                </a:solidFill>
                <a:highlight>
                  <a:srgbClr val="000000">
                    <a:alpha val="0"/>
                  </a:srgbClr>
                </a:highlight>
                <a:latin typeface="Open Sans"/>
              </a:rPr>
              <a:t>For any questions and more information about Erasmus+ Program, please;</a:t>
            </a:r>
            <a:endParaRPr sz="1600">
              <a:solidFill>
                <a:srgbClr val="000000"/>
              </a:solidFill>
            </a:endParaRPr>
          </a:p>
          <a:p>
            <a:pPr marL="0" lvl="0" indent="0" algn="l" rtl="0">
              <a:spcBef>
                <a:spcPts val="1600"/>
              </a:spcBef>
              <a:spcAft>
                <a:spcPct val="0"/>
              </a:spcAft>
              <a:buNone/>
            </a:pPr>
            <a:r>
              <a:rPr lang="en-US" sz="1600" b="0" i="0" u="none" strike="noStrike">
                <a:solidFill>
                  <a:srgbClr val="000000"/>
                </a:solidFill>
                <a:highlight>
                  <a:srgbClr val="000000">
                    <a:alpha val="0"/>
                  </a:srgbClr>
                </a:highlight>
                <a:latin typeface="Open Sans"/>
              </a:rPr>
              <a:t>visit our office by making an appointment emailing </a:t>
            </a:r>
            <a:r>
              <a:rPr lang="en-US" sz="1600" b="0" i="0" u="sng" strike="noStrike">
                <a:solidFill>
                  <a:srgbClr val="CE93D8"/>
                </a:solidFill>
                <a:highlight>
                  <a:srgbClr val="000000">
                    <a:alpha val="0"/>
                  </a:srgbClr>
                </a:highlight>
                <a:latin typeface="Open Sans"/>
                <a:hlinkClick r:id="rId3"/>
              </a:rPr>
              <a:t>erasmus@kent.edu.tr</a:t>
            </a:r>
            <a:r>
              <a:rPr lang="en-US" sz="1600" b="0" i="0" u="none" strike="noStrike">
                <a:solidFill>
                  <a:srgbClr val="000000"/>
                </a:solidFill>
                <a:highlight>
                  <a:srgbClr val="000000">
                    <a:alpha val="0"/>
                  </a:srgbClr>
                </a:highlight>
                <a:latin typeface="Open Sans"/>
              </a:rPr>
              <a:t>.</a:t>
            </a:r>
            <a:endParaRPr sz="1600">
              <a:solidFill>
                <a:srgbClr val="000000"/>
              </a:solidFill>
            </a:endParaRPr>
          </a:p>
          <a:p>
            <a:pPr marL="457200" lvl="0" indent="-330200" algn="l" rtl="0">
              <a:spcBef>
                <a:spcPts val="1600"/>
              </a:spcBef>
              <a:spcAft>
                <a:spcPct val="0"/>
              </a:spcAft>
              <a:buClr>
                <a:schemeClr val="accent1"/>
              </a:buClr>
              <a:buSzPts val="1600"/>
              <a:buChar char="●"/>
            </a:pPr>
            <a:r>
              <a:rPr lang="en-US" sz="1600" b="1" i="0" u="none" strike="noStrike">
                <a:solidFill>
                  <a:srgbClr val="EF6C00"/>
                </a:solidFill>
                <a:highlight>
                  <a:srgbClr val="000000">
                    <a:alpha val="0"/>
                  </a:srgbClr>
                </a:highlight>
                <a:latin typeface="Open Sans"/>
              </a:rPr>
              <a:t>Appointments can also be conducted online within the framework of measures to combat covid-19.</a:t>
            </a:r>
            <a:endParaRPr sz="1600" b="1">
              <a:solidFill>
                <a:schemeClr val="accent1"/>
              </a:solidFill>
            </a:endParaRPr>
          </a:p>
          <a:p>
            <a:pPr marL="457200" lvl="0" indent="0" algn="l" rtl="0">
              <a:spcBef>
                <a:spcPts val="1600"/>
              </a:spcBef>
              <a:spcAft>
                <a:spcPts val="1600"/>
              </a:spcAft>
              <a:buNone/>
            </a:pPr>
            <a:r>
              <a:rPr lang="en-US" sz="1600" b="0" i="0" u="none" strike="noStrike">
                <a:solidFill>
                  <a:srgbClr val="000000"/>
                </a:solidFill>
                <a:highlight>
                  <a:srgbClr val="000000">
                    <a:alpha val="0"/>
                  </a:srgbClr>
                </a:highlight>
                <a:latin typeface="Open Sans"/>
              </a:rPr>
              <a:t>We are always here for you dear members.</a:t>
            </a:r>
            <a:endParaRPr sz="160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43"/>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1" u="none" strike="noStrike">
                <a:highlight>
                  <a:srgbClr val="000000">
                    <a:alpha val="0"/>
                  </a:srgbClr>
                </a:highlight>
                <a:latin typeface="PT Sans Narrow"/>
              </a:rPr>
              <a:t>Thank you for listening...</a:t>
            </a:r>
            <a:endParaRPr i="1"/>
          </a:p>
        </p:txBody>
      </p:sp>
      <p:sp>
        <p:nvSpPr>
          <p:cNvPr id="250" name="Google Shape;250;p43"/>
          <p:cNvSpPr txBox="1"/>
          <p:nvPr/>
        </p:nvSpPr>
        <p:spPr>
          <a:xfrm>
            <a:off x="444075" y="1517150"/>
            <a:ext cx="4262700" cy="497400"/>
          </a:xfrm>
          <a:prstGeom prst="rect">
            <a:avLst/>
          </a:prstGeom>
          <a:noFill/>
          <a:ln>
            <a:noFill/>
          </a:ln>
        </p:spPr>
        <p:txBody>
          <a:bodyPr spcFirstLastPara="1" wrap="square" lIns="91425" tIns="91425" rIns="91425" bIns="91425" anchor="t" anchorCtr="0">
            <a:noAutofit/>
          </a:bodyPr>
          <a:lstStyle/>
          <a:p>
            <a:pPr marL="0" lvl="0" indent="0" algn="l" rtl="0">
              <a:spcBef>
                <a:spcPct val="0"/>
              </a:spcBef>
              <a:spcAft>
                <a:spcPct val="0"/>
              </a:spcAft>
              <a:buNone/>
            </a:pPr>
            <a:r>
              <a:rPr lang="en-US" sz="1400" b="0" i="0" u="none" strike="noStrike">
                <a:highlight>
                  <a:srgbClr val="000000">
                    <a:alpha val="0"/>
                  </a:srgbClr>
                </a:highlight>
                <a:latin typeface="Open Sans"/>
                <a:ea typeface="Open Sans"/>
                <a:cs typeface="Open Sans"/>
                <a:sym typeface="Open Sans"/>
              </a:rPr>
              <a:t>We can move on to the Q&amp;A part.</a:t>
            </a:r>
            <a:endParaRPr>
              <a:latin typeface="Open Sans"/>
              <a:ea typeface="Open Sans"/>
              <a:cs typeface="Open Sans"/>
              <a:sym typeface="Open Sans"/>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Additional Information: Partner Countries</a:t>
            </a:r>
            <a:endParaRPr/>
          </a:p>
        </p:txBody>
      </p:sp>
      <p:sp>
        <p:nvSpPr>
          <p:cNvPr id="86" name="Google Shape;86;p16"/>
          <p:cNvSpPr txBox="1">
            <a:spLocks noGrp="1"/>
          </p:cNvSpPr>
          <p:nvPr>
            <p:ph type="body" idx="1"/>
          </p:nvPr>
        </p:nvSpPr>
        <p:spPr>
          <a:xfrm>
            <a:off x="311700" y="1266325"/>
            <a:ext cx="8520600" cy="36741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1300" b="0" i="0" u="none" strike="noStrike">
                <a:solidFill>
                  <a:srgbClr val="000000"/>
                </a:solidFill>
                <a:highlight>
                  <a:srgbClr val="000000">
                    <a:alpha val="0"/>
                  </a:srgbClr>
                </a:highlight>
                <a:latin typeface="Comfortaa"/>
                <a:ea typeface="Comfortaa"/>
                <a:cs typeface="Comfortaa"/>
                <a:sym typeface="Comfortaa"/>
              </a:rPr>
              <a:t>Countries in KA103 Mobility Activities of Individuals in Higher Education (Student-Learning and Traineeships Mobility, Staff-Teaching and Training Mobility) are called </a:t>
            </a:r>
            <a:r>
              <a:rPr lang="en-US" sz="1600" b="1" i="0" u="none" strike="noStrike">
                <a:solidFill>
                  <a:srgbClr val="EF6C00"/>
                </a:solidFill>
                <a:highlight>
                  <a:srgbClr val="000000">
                    <a:alpha val="0"/>
                  </a:srgbClr>
                </a:highlight>
                <a:latin typeface="Comfortaa"/>
                <a:ea typeface="Comfortaa"/>
                <a:cs typeface="Comfortaa"/>
                <a:sym typeface="Comfortaa"/>
              </a:rPr>
              <a:t>PROGRAM COUNTRIES</a:t>
            </a:r>
            <a:r>
              <a:rPr lang="en-US" sz="1300" b="0" i="0" u="none" strike="noStrike">
                <a:solidFill>
                  <a:srgbClr val="000000"/>
                </a:solidFill>
                <a:highlight>
                  <a:srgbClr val="000000">
                    <a:alpha val="0"/>
                  </a:srgbClr>
                </a:highlight>
                <a:latin typeface="Comfortaa"/>
                <a:ea typeface="Comfortaa"/>
                <a:cs typeface="Comfortaa"/>
                <a:sym typeface="Comfortaa"/>
              </a:rPr>
              <a:t> and the current list is as follows:</a:t>
            </a:r>
            <a:endParaRPr sz="1300">
              <a:solidFill>
                <a:srgbClr val="000000"/>
              </a:solidFill>
              <a:latin typeface="Comfortaa"/>
              <a:ea typeface="Comfortaa"/>
              <a:cs typeface="Comfortaa"/>
              <a:sym typeface="Comfortaa"/>
            </a:endParaRPr>
          </a:p>
          <a:p>
            <a:pPr marL="0" lvl="0" indent="0" algn="l" rtl="0">
              <a:spcBef>
                <a:spcPts val="1600"/>
              </a:spcBef>
              <a:spcAft>
                <a:spcPct val="0"/>
              </a:spcAft>
              <a:buNone/>
            </a:pPr>
            <a:r>
              <a:rPr lang="en-US" sz="1300" b="0" i="0" u="none" strike="noStrike">
                <a:solidFill>
                  <a:srgbClr val="000000"/>
                </a:solidFill>
                <a:highlight>
                  <a:srgbClr val="000000">
                    <a:alpha val="0"/>
                  </a:srgbClr>
                </a:highlight>
                <a:latin typeface="Comfortaa"/>
                <a:ea typeface="Comfortaa"/>
                <a:cs typeface="Comfortaa"/>
                <a:sym typeface="Comfortaa"/>
              </a:rPr>
              <a:t>(EU MEMBER)</a:t>
            </a:r>
            <a:endParaRPr sz="1300">
              <a:solidFill>
                <a:srgbClr val="000000"/>
              </a:solidFill>
              <a:latin typeface="Comfortaa"/>
              <a:ea typeface="Comfortaa"/>
              <a:cs typeface="Comfortaa"/>
              <a:sym typeface="Comfortaa"/>
            </a:endParaRPr>
          </a:p>
          <a:p>
            <a:pPr marL="0" lvl="0" indent="0" algn="l" rtl="0">
              <a:spcBef>
                <a:spcPts val="1600"/>
              </a:spcBef>
              <a:spcAft>
                <a:spcPct val="0"/>
              </a:spcAft>
              <a:buNone/>
            </a:pPr>
            <a:r>
              <a:rPr lang="en-US" sz="1300" b="0" i="0" u="none" strike="noStrike">
                <a:solidFill>
                  <a:srgbClr val="000000"/>
                </a:solidFill>
                <a:highlight>
                  <a:srgbClr val="FFFFFF"/>
                </a:highlight>
                <a:latin typeface="Comfortaa"/>
                <a:ea typeface="Comfortaa"/>
                <a:cs typeface="Comfortaa"/>
                <a:sym typeface="Comfortaa"/>
              </a:rPr>
              <a:t>Austria, Belgium, Bulgaria, Cyprus, Croatia, Czech Republic, Denmark, Estonia, Finland, France, Germany, Greece, Hungary, Ireland, Italy, Latvia, Lithuania, Luxembourg, Malta, Netherlands, Poland, Portugal, Romania, Slovakia, Slovenia, Spain, Sweden.</a:t>
            </a:r>
            <a:endParaRPr sz="1300">
              <a:solidFill>
                <a:srgbClr val="000000"/>
              </a:solidFill>
              <a:highlight>
                <a:srgbClr val="FFFFFF"/>
              </a:highlight>
              <a:latin typeface="Comfortaa"/>
              <a:ea typeface="Comfortaa"/>
              <a:cs typeface="Comfortaa"/>
              <a:sym typeface="Comfortaa"/>
            </a:endParaRPr>
          </a:p>
          <a:p>
            <a:pPr marL="0" lvl="0" indent="0" algn="l" rtl="0">
              <a:spcBef>
                <a:spcPts val="1600"/>
              </a:spcBef>
              <a:spcAft>
                <a:spcPct val="0"/>
              </a:spcAft>
              <a:buNone/>
            </a:pPr>
            <a:r>
              <a:rPr lang="en-US" sz="1300" b="0" i="0" u="none" strike="noStrike">
                <a:solidFill>
                  <a:srgbClr val="000000"/>
                </a:solidFill>
                <a:highlight>
                  <a:srgbClr val="FFFFFF"/>
                </a:highlight>
                <a:latin typeface="Comfortaa"/>
                <a:ea typeface="Comfortaa"/>
                <a:cs typeface="Comfortaa"/>
                <a:sym typeface="Comfortaa"/>
              </a:rPr>
              <a:t>(NON-EU)</a:t>
            </a:r>
            <a:endParaRPr sz="1300">
              <a:solidFill>
                <a:srgbClr val="000000"/>
              </a:solidFill>
              <a:highlight>
                <a:srgbClr val="FFFFFF"/>
              </a:highlight>
              <a:latin typeface="Comfortaa"/>
              <a:ea typeface="Comfortaa"/>
              <a:cs typeface="Comfortaa"/>
              <a:sym typeface="Comfortaa"/>
            </a:endParaRPr>
          </a:p>
          <a:p>
            <a:pPr marL="0" lvl="0" indent="0" algn="l" rtl="0">
              <a:spcBef>
                <a:spcPts val="1600"/>
              </a:spcBef>
              <a:spcAft>
                <a:spcPct val="0"/>
              </a:spcAft>
              <a:buNone/>
            </a:pPr>
            <a:r>
              <a:rPr lang="en-US" sz="1300" b="0" i="0" u="none" strike="noStrike">
                <a:solidFill>
                  <a:srgbClr val="000000"/>
                </a:solidFill>
                <a:highlight>
                  <a:srgbClr val="FFFFFF"/>
                </a:highlight>
                <a:latin typeface="Comfortaa"/>
                <a:ea typeface="Comfortaa"/>
                <a:cs typeface="Comfortaa"/>
                <a:sym typeface="Comfortaa"/>
              </a:rPr>
              <a:t>North Macedonia, Iceland, Liechtenstein, Norway, Serbia, Turkey.</a:t>
            </a:r>
            <a:endParaRPr sz="1300">
              <a:solidFill>
                <a:srgbClr val="000000"/>
              </a:solidFill>
              <a:highlight>
                <a:srgbClr val="FFFFFF"/>
              </a:highlight>
              <a:latin typeface="Comfortaa"/>
              <a:ea typeface="Comfortaa"/>
              <a:cs typeface="Comfortaa"/>
              <a:sym typeface="Comfortaa"/>
            </a:endParaRPr>
          </a:p>
          <a:p>
            <a:pPr marL="0" lvl="0" indent="0" algn="l" rtl="0">
              <a:spcBef>
                <a:spcPts val="1600"/>
              </a:spcBef>
              <a:spcAft>
                <a:spcPts val="1600"/>
              </a:spcAft>
              <a:buNone/>
            </a:pPr>
            <a:r>
              <a:rPr lang="en-US" sz="900" b="0" i="0" u="none" strike="noStrike">
                <a:solidFill>
                  <a:srgbClr val="000000"/>
                </a:solidFill>
                <a:highlight>
                  <a:srgbClr val="FFFFFF"/>
                </a:highlight>
                <a:latin typeface="Comfortaa"/>
                <a:ea typeface="Comfortaa"/>
                <a:cs typeface="Comfortaa"/>
                <a:sym typeface="Comfortaa"/>
              </a:rPr>
              <a:t>Source: </a:t>
            </a:r>
            <a:r>
              <a:rPr lang="en-US" sz="900" b="0" i="0" u="sng" strike="noStrike">
                <a:solidFill>
                  <a:srgbClr val="CE93D8"/>
                </a:solidFill>
                <a:highlight>
                  <a:srgbClr val="FFFFFF"/>
                </a:highlight>
                <a:latin typeface="Comfortaa"/>
                <a:ea typeface="Comfortaa"/>
                <a:cs typeface="Comfortaa"/>
                <a:sym typeface="Comfortaa"/>
                <a:hlinkClick r:id="rId3"/>
              </a:rPr>
              <a:t>https://ec.europa.eu/programmes/erasmus-plus/about/who-can-take-part_en</a:t>
            </a:r>
            <a:r>
              <a:rPr lang="en-US" sz="1300" b="0" i="0" u="none" strike="noStrike">
                <a:solidFill>
                  <a:srgbClr val="404040"/>
                </a:solidFill>
                <a:highlight>
                  <a:srgbClr val="FFFFFF"/>
                </a:highlight>
                <a:latin typeface="Comfortaa"/>
                <a:ea typeface="Comfortaa"/>
                <a:cs typeface="Comfortaa"/>
                <a:sym typeface="Comfortaa"/>
              </a:rPr>
              <a:t> </a:t>
            </a:r>
            <a:endParaRPr sz="1300">
              <a:solidFill>
                <a:srgbClr val="404040"/>
              </a:solidFill>
              <a:highlight>
                <a:srgbClr val="FFFFFF"/>
              </a:highlight>
              <a:latin typeface="Comfortaa"/>
              <a:ea typeface="Comfortaa"/>
              <a:cs typeface="Comfortaa"/>
              <a:sym typeface="Comfortaa"/>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7"/>
          <p:cNvSpPr txBox="1">
            <a:spLocks noGrp="1"/>
          </p:cNvSpPr>
          <p:nvPr>
            <p:ph type="title"/>
          </p:nvPr>
        </p:nvSpPr>
        <p:spPr>
          <a:xfrm>
            <a:off x="311700" y="252600"/>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What is STAFF mobility (KA103)?</a:t>
            </a:r>
            <a:endParaRPr/>
          </a:p>
        </p:txBody>
      </p:sp>
      <p:sp>
        <p:nvSpPr>
          <p:cNvPr id="92" name="Google Shape;92;p17"/>
          <p:cNvSpPr txBox="1">
            <a:spLocks noGrp="1"/>
          </p:cNvSpPr>
          <p:nvPr>
            <p:ph type="body" idx="1"/>
          </p:nvPr>
        </p:nvSpPr>
        <p:spPr>
          <a:xfrm>
            <a:off x="166350" y="1036900"/>
            <a:ext cx="8811300" cy="37290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1300" b="1" i="0" u="none" strike="noStrike">
                <a:solidFill>
                  <a:srgbClr val="000000"/>
                </a:solidFill>
                <a:highlight>
                  <a:srgbClr val="000000">
                    <a:alpha val="0"/>
                  </a:srgbClr>
                </a:highlight>
                <a:latin typeface="Open Sans"/>
              </a:rPr>
              <a:t>Staff Mobility</a:t>
            </a:r>
            <a:r>
              <a:rPr lang="en-US" sz="1300" b="0" i="0" u="none" strike="noStrike">
                <a:solidFill>
                  <a:srgbClr val="000000"/>
                </a:solidFill>
                <a:highlight>
                  <a:srgbClr val="000000">
                    <a:alpha val="0"/>
                  </a:srgbClr>
                </a:highlight>
                <a:latin typeface="Open Sans"/>
              </a:rPr>
              <a:t> within the scope of the KA103 Mobility of Individuals in Higher Education Project is divided into </a:t>
            </a:r>
            <a:r>
              <a:rPr lang="en-US" sz="1300" b="1" i="0" u="sng" strike="noStrike">
                <a:solidFill>
                  <a:srgbClr val="EF6C00"/>
                </a:solidFill>
                <a:highlight>
                  <a:srgbClr val="000000">
                    <a:alpha val="0"/>
                  </a:srgbClr>
                </a:highlight>
                <a:latin typeface="Open Sans"/>
              </a:rPr>
              <a:t>Academic Staff Teaching Mobility</a:t>
            </a:r>
            <a:r>
              <a:rPr lang="en-US" sz="1300" b="0" i="0" u="none" strike="noStrike">
                <a:solidFill>
                  <a:srgbClr val="000000"/>
                </a:solidFill>
                <a:highlight>
                  <a:srgbClr val="000000">
                    <a:alpha val="0"/>
                  </a:srgbClr>
                </a:highlight>
                <a:latin typeface="Open Sans"/>
              </a:rPr>
              <a:t> and </a:t>
            </a:r>
            <a:r>
              <a:rPr lang="en-US" sz="1300" b="1" i="0" u="sng" strike="noStrike">
                <a:solidFill>
                  <a:srgbClr val="EF6C00"/>
                </a:solidFill>
                <a:highlight>
                  <a:srgbClr val="000000">
                    <a:alpha val="0"/>
                  </a:srgbClr>
                </a:highlight>
                <a:latin typeface="Open Sans"/>
              </a:rPr>
              <a:t>Administrative Staff Training Mobility</a:t>
            </a:r>
            <a:r>
              <a:rPr lang="en-US" sz="1300" b="0" i="0" u="none" strike="noStrike">
                <a:solidFill>
                  <a:srgbClr val="000000"/>
                </a:solidFill>
                <a:highlight>
                  <a:srgbClr val="000000">
                    <a:alpha val="0"/>
                  </a:srgbClr>
                </a:highlight>
                <a:latin typeface="Open Sans"/>
              </a:rPr>
              <a:t>.</a:t>
            </a:r>
            <a:endParaRPr sz="1300">
              <a:solidFill>
                <a:srgbClr val="000000"/>
              </a:solidFill>
            </a:endParaRPr>
          </a:p>
          <a:p>
            <a:pPr marL="0" lvl="0" indent="0" algn="l" rtl="0">
              <a:spcBef>
                <a:spcPts val="1600"/>
              </a:spcBef>
              <a:spcAft>
                <a:spcPct val="0"/>
              </a:spcAft>
              <a:buNone/>
            </a:pPr>
            <a:r>
              <a:rPr lang="en-US" sz="1300" b="0" i="0" u="none" strike="noStrike">
                <a:solidFill>
                  <a:srgbClr val="000000"/>
                </a:solidFill>
                <a:highlight>
                  <a:srgbClr val="000000">
                    <a:alpha val="0"/>
                  </a:srgbClr>
                </a:highlight>
                <a:latin typeface="Open Sans"/>
              </a:rPr>
              <a:t>Within the scope of KA103 Mobility of Individuals in Higher Education project, our academic and administrative staff </a:t>
            </a:r>
            <a:r>
              <a:rPr lang="en-US" sz="1300" b="1" i="0" u="none" strike="noStrike">
                <a:solidFill>
                  <a:srgbClr val="EF6C00"/>
                </a:solidFill>
                <a:highlight>
                  <a:srgbClr val="000000">
                    <a:alpha val="0"/>
                  </a:srgbClr>
                </a:highlight>
                <a:latin typeface="Open Sans"/>
              </a:rPr>
              <a:t>can perform online, physical or mixed mobility activity</a:t>
            </a:r>
            <a:r>
              <a:rPr lang="en-US" sz="1300" b="0" i="0" u="none" strike="noStrike">
                <a:solidFill>
                  <a:srgbClr val="000000"/>
                </a:solidFill>
                <a:highlight>
                  <a:srgbClr val="000000">
                    <a:alpha val="0"/>
                  </a:srgbClr>
                </a:highlight>
                <a:latin typeface="Open Sans"/>
              </a:rPr>
              <a:t> </a:t>
            </a:r>
            <a:r>
              <a:rPr lang="en-US" sz="1300" b="1" i="0" u="none" strike="noStrike">
                <a:solidFill>
                  <a:srgbClr val="EF6C00"/>
                </a:solidFill>
                <a:highlight>
                  <a:srgbClr val="000000">
                    <a:alpha val="0"/>
                  </a:srgbClr>
                </a:highlight>
                <a:latin typeface="Open Sans"/>
              </a:rPr>
              <a:t>in international universities that we have bilateral agreements with,</a:t>
            </a:r>
            <a:r>
              <a:rPr lang="en-US" sz="1300" b="0" i="0" u="none" strike="noStrike">
                <a:solidFill>
                  <a:srgbClr val="000000"/>
                </a:solidFill>
                <a:highlight>
                  <a:srgbClr val="000000">
                    <a:alpha val="0"/>
                  </a:srgbClr>
                </a:highlight>
                <a:latin typeface="Open Sans"/>
              </a:rPr>
              <a:t> (can vary according to the terms of  agreements, but to be fair to everyone we set off),</a:t>
            </a:r>
            <a:r>
              <a:rPr lang="en-US" sz="1300" b="0" i="0" u="none" strike="noStrike">
                <a:solidFill>
                  <a:srgbClr val="EF6C00"/>
                </a:solidFill>
                <a:highlight>
                  <a:srgbClr val="000000">
                    <a:alpha val="0"/>
                  </a:srgbClr>
                </a:highlight>
                <a:latin typeface="Open Sans"/>
              </a:rPr>
              <a:t> during minimum two days a week except for travelling.</a:t>
            </a:r>
            <a:endParaRPr sz="1300" b="1">
              <a:solidFill>
                <a:schemeClr val="accent1"/>
              </a:solidFill>
            </a:endParaRPr>
          </a:p>
          <a:p>
            <a:pPr marL="0" lvl="0" indent="0" algn="l" rtl="0">
              <a:spcBef>
                <a:spcPts val="1600"/>
              </a:spcBef>
              <a:spcAft>
                <a:spcPct val="0"/>
              </a:spcAft>
              <a:buNone/>
            </a:pPr>
            <a:r>
              <a:rPr lang="en-US" sz="1300" b="1" i="0" u="none" strike="noStrike">
                <a:solidFill>
                  <a:srgbClr val="EF6C00"/>
                </a:solidFill>
                <a:highlight>
                  <a:srgbClr val="000000">
                    <a:alpha val="0"/>
                  </a:srgbClr>
                </a:highlight>
                <a:latin typeface="Open Sans"/>
              </a:rPr>
              <a:t>Current bilateral agreements, department information for academic mobility and quota information for both types of mobility can be accessed by clicking on the link below;</a:t>
            </a:r>
            <a:endParaRPr sz="1300" b="1">
              <a:solidFill>
                <a:schemeClr val="accent1"/>
              </a:solidFill>
            </a:endParaRPr>
          </a:p>
          <a:p>
            <a:pPr marL="0" lvl="0" indent="0" algn="l" rtl="0">
              <a:spcBef>
                <a:spcPts val="1600"/>
              </a:spcBef>
              <a:spcAft>
                <a:spcPct val="0"/>
              </a:spcAft>
              <a:buNone/>
            </a:pPr>
            <a:r>
              <a:rPr lang="en-US" sz="1400" b="0" i="0" u="sng" strike="noStrike">
                <a:solidFill>
                  <a:srgbClr val="CE93D8"/>
                </a:solidFill>
                <a:highlight>
                  <a:srgbClr val="000000">
                    <a:alpha val="0"/>
                  </a:srgbClr>
                </a:highlight>
                <a:latin typeface="Comfortaa"/>
                <a:ea typeface="Comfortaa"/>
                <a:cs typeface="Comfortaa"/>
                <a:sym typeface="Comfortaa"/>
                <a:hlinkClick r:id="rId3"/>
              </a:rPr>
              <a:t>http://kent.edu.tr/current-agreements-101485</a:t>
            </a:r>
            <a:r>
              <a:rPr lang="en-US" sz="1400" b="1" i="0" u="none" strike="noStrike">
                <a:solidFill>
                  <a:srgbClr val="EF6C00"/>
                </a:solidFill>
                <a:highlight>
                  <a:srgbClr val="000000">
                    <a:alpha val="0"/>
                  </a:srgbClr>
                </a:highlight>
                <a:latin typeface="Comfortaa"/>
                <a:ea typeface="Comfortaa"/>
                <a:cs typeface="Comfortaa"/>
                <a:sym typeface="Comfortaa"/>
              </a:rPr>
              <a:t> </a:t>
            </a:r>
            <a:endParaRPr sz="1000" b="1">
              <a:solidFill>
                <a:schemeClr val="accent1"/>
              </a:solidFill>
              <a:latin typeface="Comfortaa"/>
              <a:ea typeface="Comfortaa"/>
              <a:cs typeface="Comfortaa"/>
              <a:sym typeface="Comfortaa"/>
            </a:endParaRPr>
          </a:p>
          <a:p>
            <a:pPr marL="0" lvl="0" indent="0" algn="l" rtl="0">
              <a:spcBef>
                <a:spcPts val="1600"/>
              </a:spcBef>
              <a:spcAft>
                <a:spcPct val="0"/>
              </a:spcAft>
              <a:buNone/>
            </a:pPr>
            <a:r>
              <a:rPr lang="en-US" sz="1000" b="1" i="0" u="none" strike="noStrike">
                <a:solidFill>
                  <a:srgbClr val="EF6C00"/>
                </a:solidFill>
                <a:highlight>
                  <a:srgbClr val="000000">
                    <a:alpha val="0"/>
                  </a:srgbClr>
                </a:highlight>
                <a:latin typeface="Comfortaa"/>
                <a:ea typeface="Comfortaa"/>
                <a:cs typeface="Comfortaa"/>
                <a:sym typeface="Comfortaa"/>
              </a:rPr>
              <a:t>* According to the National Agency Guideline, Staff mobility can be carried out minimum two days and maximum 2 months. As a matter of fact, in order for the grant distribution to be fair to all our beneficiaries, it has been decided by our office to arrange the mobility periods to be at least two days and a maximum of one week.</a:t>
            </a:r>
            <a:endParaRPr sz="1000" b="1">
              <a:solidFill>
                <a:schemeClr val="accent1"/>
              </a:solidFill>
              <a:latin typeface="Comfortaa"/>
              <a:ea typeface="Comfortaa"/>
              <a:cs typeface="Comfortaa"/>
              <a:sym typeface="Comfortaa"/>
            </a:endParaRPr>
          </a:p>
          <a:p>
            <a:pPr marL="0" lvl="0" indent="0" algn="l" rtl="0">
              <a:spcBef>
                <a:spcPts val="1600"/>
              </a:spcBef>
              <a:spcAft>
                <a:spcPct val="0"/>
              </a:spcAft>
              <a:buNone/>
            </a:pPr>
            <a:endParaRPr sz="1300" b="1">
              <a:solidFill>
                <a:schemeClr val="accent1"/>
              </a:solidFill>
            </a:endParaRPr>
          </a:p>
          <a:p>
            <a:pPr marL="457200" lvl="0" indent="0" algn="l" rtl="0">
              <a:spcBef>
                <a:spcPts val="1600"/>
              </a:spcBef>
              <a:spcAft>
                <a:spcPct val="0"/>
              </a:spcAft>
              <a:buNone/>
            </a:pPr>
            <a:endParaRPr sz="1400">
              <a:solidFill>
                <a:srgbClr val="000000"/>
              </a:solidFill>
            </a:endParaRPr>
          </a:p>
          <a:p>
            <a:pPr marL="0" lvl="0" indent="0" algn="l" rtl="0">
              <a:spcBef>
                <a:spcPts val="1600"/>
              </a:spcBef>
              <a:spcAft>
                <a:spcPct val="0"/>
              </a:spcAft>
              <a:buNone/>
            </a:pPr>
            <a:endParaRPr sz="1300">
              <a:solidFill>
                <a:srgbClr val="000000"/>
              </a:solidFill>
            </a:endParaRPr>
          </a:p>
          <a:p>
            <a:pPr marL="0" lvl="0" indent="0" algn="l" rtl="0">
              <a:spcBef>
                <a:spcPts val="1600"/>
              </a:spcBef>
              <a:spcAft>
                <a:spcPts val="1600"/>
              </a:spcAft>
              <a:buNone/>
            </a:pPr>
            <a:endParaRPr sz="1300" i="1">
              <a:solidFill>
                <a:srgbClr val="FF9900"/>
              </a:solidFill>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8"/>
          <p:cNvSpPr txBox="1">
            <a:spLocks noGrp="1"/>
          </p:cNvSpPr>
          <p:nvPr>
            <p:ph type="title"/>
          </p:nvPr>
        </p:nvSpPr>
        <p:spPr>
          <a:xfrm>
            <a:off x="311700" y="237800"/>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Staff mobility (KA103) ...</a:t>
            </a:r>
            <a:endParaRPr/>
          </a:p>
        </p:txBody>
      </p:sp>
      <p:sp>
        <p:nvSpPr>
          <p:cNvPr id="98" name="Google Shape;98;p18"/>
          <p:cNvSpPr txBox="1">
            <a:spLocks noGrp="1"/>
          </p:cNvSpPr>
          <p:nvPr>
            <p:ph type="body" idx="1"/>
          </p:nvPr>
        </p:nvSpPr>
        <p:spPr>
          <a:xfrm>
            <a:off x="166350" y="945200"/>
            <a:ext cx="8811300" cy="40356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1300" b="1" i="0" u="none" strike="noStrike" dirty="0">
                <a:solidFill>
                  <a:srgbClr val="EF6C00"/>
                </a:solidFill>
                <a:highlight>
                  <a:srgbClr val="000000">
                    <a:alpha val="0"/>
                  </a:srgbClr>
                </a:highlight>
                <a:latin typeface="Comfortaa"/>
                <a:ea typeface="Comfortaa"/>
                <a:cs typeface="Comfortaa"/>
                <a:sym typeface="Comfortaa"/>
              </a:rPr>
              <a:t>Mobility provides the following guarantees with the National Agency Guideline, Istanbul Kent University Erasmus+ Program Assignment and Implementation Directive and the teaching-training agreement signed before the activity;</a:t>
            </a:r>
            <a:endParaRPr sz="1300" b="1" dirty="0">
              <a:solidFill>
                <a:schemeClr val="accent1"/>
              </a:solidFill>
              <a:latin typeface="Comfortaa"/>
              <a:ea typeface="Comfortaa"/>
              <a:cs typeface="Comfortaa"/>
              <a:sym typeface="Comfortaa"/>
            </a:endParaRPr>
          </a:p>
          <a:p>
            <a:pPr marL="457200" lvl="0" indent="-311150" algn="l" rtl="0">
              <a:spcBef>
                <a:spcPts val="1600"/>
              </a:spcBef>
              <a:spcAft>
                <a:spcPct val="0"/>
              </a:spcAft>
              <a:buClr>
                <a:srgbClr val="000000"/>
              </a:buClr>
              <a:buSzPts val="1300"/>
              <a:buFont typeface="Comfortaa"/>
              <a:buChar char="●"/>
            </a:pPr>
            <a:r>
              <a:rPr lang="en-US" sz="1200" b="0" i="0" u="none" strike="noStrike" dirty="0">
                <a:solidFill>
                  <a:srgbClr val="000000"/>
                </a:solidFill>
                <a:highlight>
                  <a:srgbClr val="FFFFFF"/>
                </a:highlight>
                <a:latin typeface="Comfortaa"/>
                <a:ea typeface="Comfortaa"/>
                <a:cs typeface="Comfortaa"/>
                <a:sym typeface="Comfortaa"/>
              </a:rPr>
              <a:t>Time spent under mobility </a:t>
            </a:r>
            <a:r>
              <a:rPr lang="en-US" sz="1200" b="0" i="0" u="none" strike="noStrike" dirty="0">
                <a:solidFill>
                  <a:srgbClr val="EF6C00"/>
                </a:solidFill>
                <a:highlight>
                  <a:srgbClr val="FFFFFF"/>
                </a:highlight>
                <a:latin typeface="Comfortaa"/>
                <a:ea typeface="Comfortaa"/>
                <a:cs typeface="Comfortaa"/>
                <a:sym typeface="Comfortaa"/>
              </a:rPr>
              <a:t>is not counted as a substitute for annual leave. </a:t>
            </a:r>
            <a:endParaRPr sz="1200" dirty="0">
              <a:solidFill>
                <a:schemeClr val="accent1"/>
              </a:solidFill>
              <a:highlight>
                <a:srgbClr val="FFFFFF"/>
              </a:highlight>
              <a:latin typeface="Comfortaa"/>
              <a:ea typeface="Comfortaa"/>
              <a:cs typeface="Comfortaa"/>
              <a:sym typeface="Comfortaa"/>
            </a:endParaRPr>
          </a:p>
          <a:p>
            <a:pPr marL="457200" lvl="0" indent="-311150" algn="l" rtl="0">
              <a:spcBef>
                <a:spcPct val="0"/>
              </a:spcBef>
              <a:spcAft>
                <a:spcPct val="0"/>
              </a:spcAft>
              <a:buClr>
                <a:srgbClr val="000000"/>
              </a:buClr>
              <a:buSzPts val="1300"/>
              <a:buFont typeface="Comfortaa"/>
              <a:buChar char="●"/>
            </a:pPr>
            <a:r>
              <a:rPr lang="en-US" sz="1200" b="0" i="0" u="none" strike="noStrike" dirty="0">
                <a:solidFill>
                  <a:srgbClr val="EF6C00"/>
                </a:solidFill>
                <a:highlight>
                  <a:srgbClr val="FFFFFF"/>
                </a:highlight>
                <a:latin typeface="Comfortaa"/>
                <a:ea typeface="Comfortaa"/>
                <a:cs typeface="Comfortaa"/>
                <a:sym typeface="Comfortaa"/>
              </a:rPr>
              <a:t>No salary cut is made</a:t>
            </a:r>
            <a:r>
              <a:rPr lang="en-US" sz="1200" b="0" i="0" u="none" strike="noStrike" dirty="0">
                <a:solidFill>
                  <a:srgbClr val="000000"/>
                </a:solidFill>
                <a:highlight>
                  <a:srgbClr val="FFFFFF"/>
                </a:highlight>
                <a:latin typeface="Comfortaa"/>
                <a:ea typeface="Comfortaa"/>
                <a:cs typeface="Comfortaa"/>
                <a:sym typeface="Comfortaa"/>
              </a:rPr>
              <a:t> for the period elapsed under mobility.</a:t>
            </a:r>
            <a:endParaRPr sz="1200" dirty="0">
              <a:solidFill>
                <a:schemeClr val="accent1"/>
              </a:solidFill>
              <a:highlight>
                <a:srgbClr val="FFFFFF"/>
              </a:highlight>
              <a:latin typeface="Comfortaa"/>
              <a:ea typeface="Comfortaa"/>
              <a:cs typeface="Comfortaa"/>
              <a:sym typeface="Comfortaa"/>
            </a:endParaRPr>
          </a:p>
          <a:p>
            <a:pPr marL="457200" lvl="0" indent="-311150" algn="l" rtl="0">
              <a:spcBef>
                <a:spcPct val="0"/>
              </a:spcBef>
              <a:spcAft>
                <a:spcPct val="0"/>
              </a:spcAft>
              <a:buClr>
                <a:srgbClr val="000000"/>
              </a:buClr>
              <a:buSzPts val="1300"/>
              <a:buFont typeface="Comfortaa"/>
              <a:buChar char="●"/>
            </a:pPr>
            <a:r>
              <a:rPr lang="en-US" sz="1200" b="0" i="0" u="none" strike="noStrike" dirty="0">
                <a:solidFill>
                  <a:srgbClr val="000000"/>
                </a:solidFill>
                <a:highlight>
                  <a:srgbClr val="000000">
                    <a:alpha val="0"/>
                  </a:srgbClr>
                </a:highlight>
                <a:latin typeface="Comfortaa"/>
                <a:ea typeface="Comfortaa"/>
                <a:cs typeface="Comfortaa"/>
                <a:sym typeface="Comfortaa"/>
              </a:rPr>
              <a:t>During mobility, no additional payment is made by the university to the beneficiary, except for the Individual Support Grant and travel grant given by the National Agency (additionally, if necessary, special needs grant). </a:t>
            </a:r>
            <a:r>
              <a:rPr lang="en-US" sz="1200" b="0" i="0" u="none" strike="noStrike" dirty="0">
                <a:solidFill>
                  <a:srgbClr val="000000"/>
                </a:solidFill>
                <a:highlight>
                  <a:srgbClr val="FFFFFF"/>
                </a:highlight>
                <a:latin typeface="Comfortaa"/>
                <a:ea typeface="Comfortaa"/>
                <a:cs typeface="Comfortaa"/>
                <a:sym typeface="Comfortaa"/>
              </a:rPr>
              <a:t>Staff does not receive additional salary</a:t>
            </a:r>
            <a:r>
              <a:rPr lang="en-US" sz="1200" b="0" i="0" u="none" strike="noStrike" dirty="0">
                <a:solidFill>
                  <a:srgbClr val="EF6C00"/>
                </a:solidFill>
                <a:highlight>
                  <a:srgbClr val="FFFFFF"/>
                </a:highlight>
                <a:latin typeface="Comfortaa"/>
                <a:ea typeface="Comfortaa"/>
                <a:cs typeface="Comfortaa"/>
                <a:sym typeface="Comfortaa"/>
              </a:rPr>
              <a:t> for the duration of mobility.</a:t>
            </a:r>
            <a:endParaRPr sz="1200" dirty="0">
              <a:solidFill>
                <a:schemeClr val="accent1"/>
              </a:solidFill>
              <a:highlight>
                <a:srgbClr val="FFFFFF"/>
              </a:highlight>
              <a:latin typeface="Comfortaa"/>
              <a:ea typeface="Comfortaa"/>
              <a:cs typeface="Comfortaa"/>
              <a:sym typeface="Comfortaa"/>
            </a:endParaRPr>
          </a:p>
          <a:p>
            <a:pPr marL="457200" lvl="0" indent="-311150" algn="l" rtl="0">
              <a:spcBef>
                <a:spcPct val="0"/>
              </a:spcBef>
              <a:spcAft>
                <a:spcPct val="0"/>
              </a:spcAft>
              <a:buClr>
                <a:srgbClr val="000000"/>
              </a:buClr>
              <a:buSzPts val="1300"/>
              <a:buFont typeface="Comfortaa"/>
              <a:buChar char="●"/>
            </a:pPr>
            <a:r>
              <a:rPr lang="en-US" sz="1200" b="0" i="0" u="none" strike="noStrike" dirty="0">
                <a:solidFill>
                  <a:srgbClr val="000000"/>
                </a:solidFill>
                <a:highlight>
                  <a:srgbClr val="FFFFFF"/>
                </a:highlight>
                <a:latin typeface="Comfortaa"/>
                <a:ea typeface="Comfortaa"/>
                <a:cs typeface="Comfortaa"/>
                <a:sym typeface="Comfortaa"/>
              </a:rPr>
              <a:t>Mobility can be performed for a minimum of 2 to a maximum of 7 days, </a:t>
            </a:r>
            <a:r>
              <a:rPr lang="en-US" sz="1200" b="0" i="0" u="none" strike="noStrike" dirty="0">
                <a:solidFill>
                  <a:srgbClr val="EF6C00"/>
                </a:solidFill>
                <a:highlight>
                  <a:srgbClr val="FFFFFF"/>
                </a:highlight>
                <a:latin typeface="Comfortaa"/>
                <a:ea typeface="Comfortaa"/>
                <a:cs typeface="Comfortaa"/>
                <a:sym typeface="Comfortaa"/>
              </a:rPr>
              <a:t>excluding travelling. </a:t>
            </a:r>
            <a:endParaRPr sz="1200" dirty="0">
              <a:solidFill>
                <a:schemeClr val="accent1"/>
              </a:solidFill>
              <a:highlight>
                <a:srgbClr val="FFFFFF"/>
              </a:highlight>
              <a:latin typeface="Comfortaa"/>
              <a:ea typeface="Comfortaa"/>
              <a:cs typeface="Comfortaa"/>
              <a:sym typeface="Comfortaa"/>
            </a:endParaRPr>
          </a:p>
          <a:p>
            <a:pPr marL="457200" lvl="0" indent="-311150" algn="l" rtl="0">
              <a:spcBef>
                <a:spcPct val="0"/>
              </a:spcBef>
              <a:spcAft>
                <a:spcPct val="0"/>
              </a:spcAft>
              <a:buClr>
                <a:srgbClr val="000000"/>
              </a:buClr>
              <a:buSzPts val="1300"/>
              <a:buFont typeface="Comfortaa"/>
              <a:buChar char="●"/>
            </a:pPr>
            <a:r>
              <a:rPr lang="en-US" sz="1200" b="0" i="0" u="none" strike="noStrike" dirty="0">
                <a:solidFill>
                  <a:srgbClr val="000000"/>
                </a:solidFill>
                <a:highlight>
                  <a:srgbClr val="FFFFFF"/>
                </a:highlight>
                <a:latin typeface="Comfortaa"/>
                <a:ea typeface="Comfortaa"/>
                <a:cs typeface="Comfortaa"/>
                <a:sym typeface="Comfortaa"/>
              </a:rPr>
              <a:t>In order for the activity to be considered a valid activity, Academic Staff who teach within the scope of mobility</a:t>
            </a:r>
            <a:r>
              <a:rPr lang="en-US" sz="1200" b="0" i="0" u="none" strike="noStrike" dirty="0">
                <a:solidFill>
                  <a:srgbClr val="EF6C00"/>
                </a:solidFill>
                <a:highlight>
                  <a:srgbClr val="FFFFFF"/>
                </a:highlight>
                <a:latin typeface="Comfortaa"/>
                <a:ea typeface="Comfortaa"/>
                <a:cs typeface="Comfortaa"/>
                <a:sym typeface="Comfortaa"/>
              </a:rPr>
              <a:t> must teach at least 8 hours of lessons.</a:t>
            </a:r>
            <a:endParaRPr sz="1200" dirty="0">
              <a:solidFill>
                <a:schemeClr val="accent1"/>
              </a:solidFill>
              <a:highlight>
                <a:srgbClr val="FFFFFF"/>
              </a:highlight>
              <a:latin typeface="Comfortaa"/>
              <a:ea typeface="Comfortaa"/>
              <a:cs typeface="Comfortaa"/>
              <a:sym typeface="Comfortaa"/>
            </a:endParaRPr>
          </a:p>
          <a:p>
            <a:pPr marL="457200" lvl="0" indent="-311150" algn="l" rtl="0">
              <a:spcBef>
                <a:spcPct val="0"/>
              </a:spcBef>
              <a:spcAft>
                <a:spcPct val="0"/>
              </a:spcAft>
              <a:buClr>
                <a:srgbClr val="000000"/>
              </a:buClr>
              <a:buSzPts val="1300"/>
              <a:buFont typeface="Comfortaa"/>
              <a:buChar char="●"/>
            </a:pPr>
            <a:r>
              <a:rPr lang="en-US" sz="1200" b="0" i="0" u="none" strike="noStrike" dirty="0">
                <a:solidFill>
                  <a:srgbClr val="EF6C00"/>
                </a:solidFill>
                <a:highlight>
                  <a:srgbClr val="FFFFFF"/>
                </a:highlight>
                <a:latin typeface="Comfortaa"/>
                <a:ea typeface="Comfortaa"/>
                <a:cs typeface="Comfortaa"/>
                <a:sym typeface="Comfortaa"/>
              </a:rPr>
              <a:t>Administrative Staff</a:t>
            </a:r>
            <a:r>
              <a:rPr lang="en-US" sz="1200" b="0" i="0" u="none" strike="noStrike" dirty="0">
                <a:solidFill>
                  <a:srgbClr val="000000"/>
                </a:solidFill>
                <a:highlight>
                  <a:srgbClr val="FFFFFF"/>
                </a:highlight>
                <a:latin typeface="Comfortaa"/>
                <a:ea typeface="Comfortaa"/>
                <a:cs typeface="Comfortaa"/>
                <a:sym typeface="Comfortaa"/>
              </a:rPr>
              <a:t> participating in training activities can receive various trainings </a:t>
            </a:r>
            <a:r>
              <a:rPr lang="en-US" sz="1200" b="0" i="0" u="none" strike="noStrike" dirty="0">
                <a:solidFill>
                  <a:srgbClr val="EF6C00"/>
                </a:solidFill>
                <a:highlight>
                  <a:srgbClr val="FFFFFF"/>
                </a:highlight>
                <a:latin typeface="Comfortaa"/>
                <a:ea typeface="Comfortaa"/>
                <a:cs typeface="Comfortaa"/>
                <a:sym typeface="Comfortaa"/>
              </a:rPr>
              <a:t>(such as on-site trainings, observation processes)</a:t>
            </a:r>
            <a:r>
              <a:rPr lang="en-US" sz="1200" b="0" i="0" u="none" strike="noStrike" dirty="0">
                <a:solidFill>
                  <a:srgbClr val="000000"/>
                </a:solidFill>
                <a:highlight>
                  <a:srgbClr val="FFFFFF"/>
                </a:highlight>
                <a:latin typeface="Comfortaa"/>
                <a:ea typeface="Comfortaa"/>
                <a:cs typeface="Comfortaa"/>
                <a:sym typeface="Comfortaa"/>
              </a:rPr>
              <a:t> to develop the skills they have on issues related to their current job. Conference participation is not considered as an appropriate activity within the scope of staff training activity. </a:t>
            </a:r>
            <a:endParaRPr sz="1200" dirty="0">
              <a:solidFill>
                <a:srgbClr val="000000"/>
              </a:solidFill>
              <a:highlight>
                <a:srgbClr val="FFFFFF"/>
              </a:highlight>
              <a:latin typeface="Comfortaa"/>
              <a:ea typeface="Comfortaa"/>
              <a:cs typeface="Comfortaa"/>
              <a:sym typeface="Comfortaa"/>
            </a:endParaRPr>
          </a:p>
          <a:p>
            <a:pPr marL="457200" lvl="0" indent="-311150" algn="l" rtl="0">
              <a:spcBef>
                <a:spcPct val="0"/>
              </a:spcBef>
              <a:spcAft>
                <a:spcPct val="0"/>
              </a:spcAft>
              <a:buClr>
                <a:srgbClr val="000000"/>
              </a:buClr>
              <a:buSzPts val="1300"/>
              <a:buFont typeface="Comfortaa"/>
              <a:buChar char="●"/>
            </a:pPr>
            <a:r>
              <a:rPr lang="en-US" sz="1200" b="0" i="0" u="none" strike="noStrike" dirty="0">
                <a:solidFill>
                  <a:srgbClr val="000000"/>
                </a:solidFill>
                <a:highlight>
                  <a:srgbClr val="000000">
                    <a:alpha val="0"/>
                  </a:srgbClr>
                </a:highlight>
                <a:latin typeface="Comfortaa"/>
                <a:ea typeface="Comfortaa"/>
                <a:cs typeface="Comfortaa"/>
                <a:sym typeface="Comfortaa"/>
              </a:rPr>
              <a:t>Appropriate activities completed with success</a:t>
            </a:r>
            <a:r>
              <a:rPr lang="en-US" sz="1200" b="0" i="0" u="none" strike="noStrike" dirty="0">
                <a:solidFill>
                  <a:srgbClr val="EF6C00"/>
                </a:solidFill>
                <a:highlight>
                  <a:srgbClr val="000000">
                    <a:alpha val="0"/>
                  </a:srgbClr>
                </a:highlight>
                <a:latin typeface="Comfortaa"/>
                <a:ea typeface="Comfortaa"/>
                <a:cs typeface="Comfortaa"/>
                <a:sym typeface="Comfortaa"/>
              </a:rPr>
              <a:t> are recognized by our university upon return home.</a:t>
            </a:r>
            <a:endParaRPr sz="1200" dirty="0">
              <a:solidFill>
                <a:schemeClr val="accent1"/>
              </a:solidFill>
              <a:latin typeface="Comfortaa"/>
              <a:ea typeface="Comfortaa"/>
              <a:cs typeface="Comfortaa"/>
              <a:sym typeface="Comfortaa"/>
            </a:endParaRPr>
          </a:p>
          <a:p>
            <a:pPr marL="0" lvl="0" indent="0" algn="l" rtl="0">
              <a:spcBef>
                <a:spcPts val="1600"/>
              </a:spcBef>
              <a:spcAft>
                <a:spcPct val="0"/>
              </a:spcAft>
              <a:buNone/>
            </a:pPr>
            <a:endParaRPr sz="1100" dirty="0">
              <a:solidFill>
                <a:srgbClr val="000000"/>
              </a:solidFill>
              <a:latin typeface="Comfortaa"/>
              <a:ea typeface="Comfortaa"/>
              <a:cs typeface="Comfortaa"/>
              <a:sym typeface="Comfortaa"/>
            </a:endParaRPr>
          </a:p>
          <a:p>
            <a:pPr marL="0" lvl="0" indent="0" algn="l" rtl="0">
              <a:spcBef>
                <a:spcPts val="1600"/>
              </a:spcBef>
              <a:spcAft>
                <a:spcPts val="1600"/>
              </a:spcAft>
              <a:buNone/>
            </a:pPr>
            <a:endParaRPr sz="1100" i="1" dirty="0">
              <a:solidFill>
                <a:srgbClr val="FF9900"/>
              </a:solidFill>
              <a:latin typeface="Comfortaa"/>
              <a:ea typeface="Comfortaa"/>
              <a:cs typeface="Comfortaa"/>
              <a:sym typeface="Comfortaa"/>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9"/>
          <p:cNvSpPr txBox="1">
            <a:spLocks noGrp="1"/>
          </p:cNvSpPr>
          <p:nvPr>
            <p:ph type="title"/>
          </p:nvPr>
        </p:nvSpPr>
        <p:spPr>
          <a:xfrm>
            <a:off x="128325" y="141600"/>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TEACHING - QUOTAS</a:t>
            </a:r>
            <a:endParaRPr/>
          </a:p>
        </p:txBody>
      </p:sp>
      <p:sp>
        <p:nvSpPr>
          <p:cNvPr id="104" name="Google Shape;104;p19"/>
          <p:cNvSpPr txBox="1">
            <a:spLocks noGrp="1"/>
          </p:cNvSpPr>
          <p:nvPr>
            <p:ph type="body" idx="1"/>
          </p:nvPr>
        </p:nvSpPr>
        <p:spPr>
          <a:xfrm>
            <a:off x="128325" y="1081300"/>
            <a:ext cx="8811300" cy="40623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1000" b="0" i="0" u="none" strike="noStrike">
                <a:solidFill>
                  <a:srgbClr val="EF6C00"/>
                </a:solidFill>
                <a:highlight>
                  <a:srgbClr val="000000">
                    <a:alpha val="0"/>
                  </a:srgbClr>
                </a:highlight>
                <a:latin typeface="Comfortaa"/>
                <a:ea typeface="Comfortaa"/>
                <a:cs typeface="Comfortaa"/>
                <a:sym typeface="Comfortaa"/>
              </a:rPr>
              <a:t>Academic Staff Teaching</a:t>
            </a:r>
            <a:r>
              <a:rPr lang="en-US" sz="1000" b="0" i="0" u="none" strike="noStrike">
                <a:solidFill>
                  <a:srgbClr val="000000"/>
                </a:solidFill>
                <a:highlight>
                  <a:srgbClr val="000000">
                    <a:alpha val="0"/>
                  </a:srgbClr>
                </a:highlight>
                <a:latin typeface="Comfortaa"/>
                <a:ea typeface="Comfortaa"/>
                <a:cs typeface="Comfortaa"/>
                <a:sym typeface="Comfortaa"/>
              </a:rPr>
              <a:t> Mobility - </a:t>
            </a:r>
            <a:r>
              <a:rPr lang="en-US" sz="1000" b="0" i="0" u="none" strike="noStrike">
                <a:solidFill>
                  <a:srgbClr val="EF6C00"/>
                </a:solidFill>
                <a:highlight>
                  <a:srgbClr val="000000">
                    <a:alpha val="0"/>
                  </a:srgbClr>
                </a:highlight>
                <a:latin typeface="Comfortaa"/>
                <a:ea typeface="Comfortaa"/>
                <a:cs typeface="Comfortaa"/>
                <a:sym typeface="Comfortaa"/>
              </a:rPr>
              <a:t>as of 1.09.2020;</a:t>
            </a:r>
            <a:r>
              <a:rPr lang="en-US" sz="1200" b="1" i="0" u="sng" strike="noStrike">
                <a:solidFill>
                  <a:srgbClr val="EF6C00"/>
                </a:solidFill>
                <a:highlight>
                  <a:srgbClr val="000000">
                    <a:alpha val="0"/>
                  </a:srgbClr>
                </a:highlight>
                <a:latin typeface="Comfortaa"/>
                <a:ea typeface="Comfortaa"/>
                <a:cs typeface="Comfortaa"/>
                <a:sym typeface="Comfortaa"/>
              </a:rPr>
              <a:t> beneficiary quotas for one academic year:</a:t>
            </a:r>
            <a:endParaRPr sz="1200" b="1" u="sng">
              <a:solidFill>
                <a:schemeClr val="accent1"/>
              </a:solidFill>
              <a:latin typeface="Comfortaa"/>
              <a:ea typeface="Comfortaa"/>
              <a:cs typeface="Comfortaa"/>
              <a:sym typeface="Comfortaa"/>
            </a:endParaRPr>
          </a:p>
          <a:p>
            <a:pPr marL="0" lvl="0" indent="0" algn="l" rtl="0">
              <a:spcBef>
                <a:spcPct val="0"/>
              </a:spcBef>
              <a:spcAft>
                <a:spcPct val="0"/>
              </a:spcAft>
              <a:buNone/>
            </a:pPr>
            <a:endParaRPr sz="1000">
              <a:solidFill>
                <a:schemeClr val="accent1"/>
              </a:solidFill>
              <a:latin typeface="Comfortaa"/>
              <a:ea typeface="Comfortaa"/>
              <a:cs typeface="Comfortaa"/>
              <a:sym typeface="Comfortaa"/>
            </a:endParaRPr>
          </a:p>
          <a:p>
            <a:pPr marL="0" lvl="0" indent="0" algn="l" rtl="0">
              <a:lnSpc>
                <a:spcPct val="115000"/>
              </a:lnSpc>
              <a:spcBef>
                <a:spcPct val="0"/>
              </a:spcBef>
              <a:spcAft>
                <a:spcPct val="0"/>
              </a:spcAft>
              <a:buNone/>
            </a:pPr>
            <a:r>
              <a:rPr lang="en-US" sz="1000" b="0" i="0" u="none" strike="noStrike">
                <a:solidFill>
                  <a:srgbClr val="EF6C00"/>
                </a:solidFill>
                <a:highlight>
                  <a:srgbClr val="000000">
                    <a:alpha val="0"/>
                  </a:srgbClr>
                </a:highlight>
                <a:latin typeface="Comfortaa"/>
                <a:ea typeface="Comfortaa"/>
                <a:cs typeface="Comfortaa"/>
                <a:sym typeface="Comfortaa"/>
              </a:rPr>
              <a:t>Social Service: Total 6 Quotas</a:t>
            </a:r>
            <a:endParaRPr sz="1000">
              <a:solidFill>
                <a:schemeClr val="accent1"/>
              </a:solidFill>
              <a:latin typeface="Comfortaa"/>
              <a:ea typeface="Comfortaa"/>
              <a:cs typeface="Comfortaa"/>
              <a:sym typeface="Comfortaa"/>
            </a:endParaRPr>
          </a:p>
          <a:p>
            <a:pPr marL="0" lvl="0" indent="0" algn="l" rtl="0">
              <a:lnSpc>
                <a:spcPct val="115000"/>
              </a:lnSpc>
              <a:spcBef>
                <a:spcPct val="0"/>
              </a:spcBef>
              <a:spcAft>
                <a:spcPct val="0"/>
              </a:spcAft>
              <a:buNone/>
            </a:pPr>
            <a:r>
              <a:rPr lang="en-US" sz="1000" b="0" i="0" u="none" strike="noStrike">
                <a:solidFill>
                  <a:srgbClr val="000000"/>
                </a:solidFill>
                <a:highlight>
                  <a:srgbClr val="000000">
                    <a:alpha val="0"/>
                  </a:srgbClr>
                </a:highlight>
                <a:latin typeface="Comfortaa"/>
                <a:ea typeface="Comfortaa"/>
                <a:cs typeface="Comfortaa"/>
                <a:sym typeface="Comfortaa"/>
              </a:rPr>
              <a:t>2 quotas for each - FH Bielefeld Germany, TH Cologne Germany, FOM University Germany.</a:t>
            </a:r>
            <a:endParaRPr sz="1000">
              <a:solidFill>
                <a:srgbClr val="000000"/>
              </a:solidFill>
              <a:latin typeface="Comfortaa"/>
              <a:ea typeface="Comfortaa"/>
              <a:cs typeface="Comfortaa"/>
              <a:sym typeface="Comfortaa"/>
            </a:endParaRPr>
          </a:p>
          <a:p>
            <a:pPr marL="0" lvl="0" indent="0" algn="l" rtl="0">
              <a:lnSpc>
                <a:spcPct val="115000"/>
              </a:lnSpc>
              <a:spcBef>
                <a:spcPct val="0"/>
              </a:spcBef>
              <a:spcAft>
                <a:spcPct val="0"/>
              </a:spcAft>
              <a:buNone/>
            </a:pPr>
            <a:r>
              <a:rPr lang="en-US" sz="1000" b="0" i="0" u="none" strike="noStrike">
                <a:solidFill>
                  <a:srgbClr val="EF6C00"/>
                </a:solidFill>
                <a:highlight>
                  <a:srgbClr val="000000">
                    <a:alpha val="0"/>
                  </a:srgbClr>
                </a:highlight>
                <a:latin typeface="Comfortaa"/>
                <a:ea typeface="Comfortaa"/>
                <a:cs typeface="Comfortaa"/>
                <a:sym typeface="Comfortaa"/>
              </a:rPr>
              <a:t>Business Administration: total 3 quotas</a:t>
            </a:r>
            <a:endParaRPr sz="1000">
              <a:solidFill>
                <a:schemeClr val="accent1"/>
              </a:solidFill>
              <a:latin typeface="Comfortaa"/>
              <a:ea typeface="Comfortaa"/>
              <a:cs typeface="Comfortaa"/>
              <a:sym typeface="Comfortaa"/>
            </a:endParaRPr>
          </a:p>
          <a:p>
            <a:pPr marL="0" lvl="0" indent="0" algn="l" rtl="0">
              <a:lnSpc>
                <a:spcPct val="115000"/>
              </a:lnSpc>
              <a:spcBef>
                <a:spcPct val="0"/>
              </a:spcBef>
              <a:spcAft>
                <a:spcPct val="0"/>
              </a:spcAft>
              <a:buNone/>
            </a:pPr>
            <a:r>
              <a:rPr lang="en-US" sz="1000" b="0" i="0" u="none" strike="noStrike">
                <a:solidFill>
                  <a:srgbClr val="000000"/>
                </a:solidFill>
                <a:highlight>
                  <a:srgbClr val="000000">
                    <a:alpha val="0"/>
                  </a:srgbClr>
                </a:highlight>
                <a:latin typeface="Comfortaa"/>
                <a:ea typeface="Comfortaa"/>
                <a:cs typeface="Comfortaa"/>
                <a:sym typeface="Comfortaa"/>
              </a:rPr>
              <a:t>2 quotas - FOM University Germany, 1 quota - Obuda University Hungary</a:t>
            </a:r>
            <a:endParaRPr sz="1000">
              <a:solidFill>
                <a:srgbClr val="000000"/>
              </a:solidFill>
              <a:latin typeface="Comfortaa"/>
              <a:ea typeface="Comfortaa"/>
              <a:cs typeface="Comfortaa"/>
              <a:sym typeface="Comfortaa"/>
            </a:endParaRPr>
          </a:p>
          <a:p>
            <a:pPr marL="0" lvl="0" indent="0" algn="l" rtl="0">
              <a:lnSpc>
                <a:spcPct val="115000"/>
              </a:lnSpc>
              <a:spcBef>
                <a:spcPct val="0"/>
              </a:spcBef>
              <a:spcAft>
                <a:spcPct val="0"/>
              </a:spcAft>
              <a:buNone/>
            </a:pPr>
            <a:r>
              <a:rPr lang="en-US" sz="1000" b="0" i="0" u="none" strike="noStrike">
                <a:solidFill>
                  <a:srgbClr val="EF6C00"/>
                </a:solidFill>
                <a:highlight>
                  <a:srgbClr val="000000">
                    <a:alpha val="0"/>
                  </a:srgbClr>
                </a:highlight>
                <a:latin typeface="Comfortaa"/>
                <a:ea typeface="Comfortaa"/>
                <a:cs typeface="Comfortaa"/>
                <a:sym typeface="Comfortaa"/>
              </a:rPr>
              <a:t>Psychology: Total 2 quotas</a:t>
            </a:r>
            <a:r>
              <a:rPr lang="en-US" sz="1000" b="0" i="0" u="none" strike="noStrike">
                <a:solidFill>
                  <a:srgbClr val="000000"/>
                </a:solidFill>
                <a:highlight>
                  <a:srgbClr val="000000">
                    <a:alpha val="0"/>
                  </a:srgbClr>
                </a:highlight>
                <a:latin typeface="Comfortaa"/>
                <a:ea typeface="Comfortaa"/>
                <a:cs typeface="Comfortaa"/>
                <a:sym typeface="Comfortaa"/>
              </a:rPr>
              <a:t>; FOM University Germany</a:t>
            </a:r>
            <a:endParaRPr sz="1000">
              <a:solidFill>
                <a:srgbClr val="000000"/>
              </a:solidFill>
              <a:latin typeface="Comfortaa"/>
              <a:ea typeface="Comfortaa"/>
              <a:cs typeface="Comfortaa"/>
              <a:sym typeface="Comfortaa"/>
            </a:endParaRPr>
          </a:p>
          <a:p>
            <a:pPr marL="0" lvl="0" indent="0" algn="l" rtl="0">
              <a:lnSpc>
                <a:spcPct val="115000"/>
              </a:lnSpc>
              <a:spcBef>
                <a:spcPct val="0"/>
              </a:spcBef>
              <a:spcAft>
                <a:spcPct val="0"/>
              </a:spcAft>
              <a:buNone/>
            </a:pPr>
            <a:r>
              <a:rPr lang="en-US" sz="1000" b="0" i="0" u="none" strike="noStrike">
                <a:solidFill>
                  <a:srgbClr val="EF6C00"/>
                </a:solidFill>
                <a:highlight>
                  <a:srgbClr val="000000">
                    <a:alpha val="0"/>
                  </a:srgbClr>
                </a:highlight>
                <a:latin typeface="Comfortaa"/>
                <a:ea typeface="Comfortaa"/>
                <a:cs typeface="Comfortaa"/>
                <a:sym typeface="Comfortaa"/>
              </a:rPr>
              <a:t>International Trade and Logistics: Total 1 quota</a:t>
            </a:r>
            <a:r>
              <a:rPr lang="en-US" sz="1000" b="0" i="0" u="none" strike="noStrike">
                <a:solidFill>
                  <a:srgbClr val="000000"/>
                </a:solidFill>
                <a:highlight>
                  <a:srgbClr val="000000">
                    <a:alpha val="0"/>
                  </a:srgbClr>
                </a:highlight>
                <a:latin typeface="Comfortaa"/>
                <a:ea typeface="Comfortaa"/>
                <a:cs typeface="Comfortaa"/>
                <a:sym typeface="Comfortaa"/>
              </a:rPr>
              <a:t>; Obuda University Hungary</a:t>
            </a:r>
            <a:endParaRPr sz="1000">
              <a:solidFill>
                <a:srgbClr val="000000"/>
              </a:solidFill>
              <a:latin typeface="Comfortaa"/>
              <a:ea typeface="Comfortaa"/>
              <a:cs typeface="Comfortaa"/>
              <a:sym typeface="Comfortaa"/>
            </a:endParaRPr>
          </a:p>
          <a:p>
            <a:pPr marL="0" lvl="0" indent="0" algn="l" rtl="0">
              <a:lnSpc>
                <a:spcPct val="115000"/>
              </a:lnSpc>
              <a:spcBef>
                <a:spcPct val="0"/>
              </a:spcBef>
              <a:spcAft>
                <a:spcPct val="0"/>
              </a:spcAft>
              <a:buNone/>
            </a:pPr>
            <a:r>
              <a:rPr lang="en-US" sz="1000" b="0" i="0" u="none" strike="noStrike">
                <a:solidFill>
                  <a:srgbClr val="EF6C00"/>
                </a:solidFill>
                <a:highlight>
                  <a:srgbClr val="000000">
                    <a:alpha val="0"/>
                  </a:srgbClr>
                </a:highlight>
                <a:latin typeface="Comfortaa"/>
                <a:ea typeface="Comfortaa"/>
                <a:cs typeface="Comfortaa"/>
                <a:sym typeface="Comfortaa"/>
              </a:rPr>
              <a:t>Physiotherapy and Rehabilitation: Total 6 quotas</a:t>
            </a:r>
            <a:endParaRPr sz="1000">
              <a:solidFill>
                <a:schemeClr val="accent1"/>
              </a:solidFill>
              <a:latin typeface="Comfortaa"/>
              <a:ea typeface="Comfortaa"/>
              <a:cs typeface="Comfortaa"/>
              <a:sym typeface="Comfortaa"/>
            </a:endParaRPr>
          </a:p>
          <a:p>
            <a:pPr marL="0" lvl="0" indent="0" algn="l" rtl="0">
              <a:spcBef>
                <a:spcPct val="0"/>
              </a:spcBef>
              <a:spcAft>
                <a:spcPct val="0"/>
              </a:spcAft>
              <a:buNone/>
            </a:pPr>
            <a:r>
              <a:rPr lang="en-US" sz="1000" b="0" i="0" u="none" strike="noStrike">
                <a:solidFill>
                  <a:srgbClr val="000000"/>
                </a:solidFill>
                <a:highlight>
                  <a:srgbClr val="000000">
                    <a:alpha val="0"/>
                  </a:srgbClr>
                </a:highlight>
                <a:latin typeface="Comfortaa"/>
                <a:ea typeface="Comfortaa"/>
                <a:cs typeface="Comfortaa"/>
                <a:sym typeface="Comfortaa"/>
              </a:rPr>
              <a:t>2 quotas each -</a:t>
            </a:r>
            <a:r>
              <a:rPr lang="en-US" sz="1000" b="0" i="0" u="none" strike="noStrike">
                <a:solidFill>
                  <a:srgbClr val="000000"/>
                </a:solidFill>
                <a:highlight>
                  <a:srgbClr val="F9F9F9"/>
                </a:highlight>
                <a:latin typeface="Comfortaa"/>
                <a:ea typeface="Comfortaa"/>
                <a:cs typeface="Comfortaa"/>
                <a:sym typeface="Comfortaa"/>
              </a:rPr>
              <a:t> Latvian Academy of Sport Education - Latvia, </a:t>
            </a:r>
            <a:r>
              <a:rPr lang="en-US" sz="1000" b="0" i="0" u="none" strike="noStrike">
                <a:solidFill>
                  <a:srgbClr val="000000"/>
                </a:solidFill>
                <a:highlight>
                  <a:srgbClr val="FFFFFF"/>
                </a:highlight>
                <a:latin typeface="Comfortaa"/>
                <a:ea typeface="Comfortaa"/>
                <a:cs typeface="Comfortaa"/>
                <a:sym typeface="Comfortaa"/>
              </a:rPr>
              <a:t> National Sports Academy Vassil Levski - Bulgaria, Haaga Helia</a:t>
            </a:r>
            <a:r>
              <a:rPr lang="en-US" sz="1000" b="0" i="0" u="none" strike="noStrike">
                <a:solidFill>
                  <a:srgbClr val="000000"/>
                </a:solidFill>
                <a:highlight>
                  <a:srgbClr val="F9F9F9"/>
                </a:highlight>
                <a:latin typeface="Comfortaa"/>
                <a:ea typeface="Comfortaa"/>
                <a:cs typeface="Comfortaa"/>
                <a:sym typeface="Comfortaa"/>
              </a:rPr>
              <a:t> University of Applied Sciences - Finland</a:t>
            </a:r>
            <a:endParaRPr sz="1000">
              <a:solidFill>
                <a:srgbClr val="000000"/>
              </a:solidFill>
              <a:highlight>
                <a:srgbClr val="F9F9F9"/>
              </a:highlight>
              <a:latin typeface="Comfortaa"/>
              <a:ea typeface="Comfortaa"/>
              <a:cs typeface="Comfortaa"/>
              <a:sym typeface="Comfortaa"/>
            </a:endParaRPr>
          </a:p>
          <a:p>
            <a:pPr marL="0" lvl="0" indent="0" algn="l" rtl="0">
              <a:spcBef>
                <a:spcPct val="0"/>
              </a:spcBef>
              <a:spcAft>
                <a:spcPct val="0"/>
              </a:spcAft>
              <a:buNone/>
            </a:pPr>
            <a:r>
              <a:rPr lang="en-US" sz="1000" b="0" i="0" u="none" strike="noStrike">
                <a:solidFill>
                  <a:srgbClr val="EF6C00"/>
                </a:solidFill>
                <a:highlight>
                  <a:srgbClr val="000000">
                    <a:alpha val="0"/>
                  </a:srgbClr>
                </a:highlight>
                <a:latin typeface="Comfortaa"/>
                <a:ea typeface="Comfortaa"/>
                <a:cs typeface="Comfortaa"/>
                <a:sym typeface="Comfortaa"/>
              </a:rPr>
              <a:t>Nursing: Total 4 quotas</a:t>
            </a:r>
            <a:r>
              <a:rPr lang="en-US" sz="1000" b="0" i="0" u="none" strike="noStrike">
                <a:solidFill>
                  <a:srgbClr val="000000"/>
                </a:solidFill>
                <a:highlight>
                  <a:srgbClr val="000000">
                    <a:alpha val="0"/>
                  </a:srgbClr>
                </a:highlight>
                <a:latin typeface="Comfortaa"/>
                <a:ea typeface="Comfortaa"/>
                <a:cs typeface="Comfortaa"/>
                <a:sym typeface="Comfortaa"/>
              </a:rPr>
              <a:t>; Instituto Politecnico de Portalegre - Portugal</a:t>
            </a:r>
            <a:endParaRPr sz="1000">
              <a:solidFill>
                <a:srgbClr val="000000"/>
              </a:solidFill>
              <a:highlight>
                <a:srgbClr val="F9F9F9"/>
              </a:highlight>
              <a:latin typeface="Comfortaa"/>
              <a:ea typeface="Comfortaa"/>
              <a:cs typeface="Comfortaa"/>
              <a:sym typeface="Comfortaa"/>
            </a:endParaRPr>
          </a:p>
          <a:p>
            <a:pPr marL="0" lvl="0" indent="0" algn="l" rtl="0">
              <a:spcBef>
                <a:spcPct val="0"/>
              </a:spcBef>
              <a:spcAft>
                <a:spcPct val="0"/>
              </a:spcAft>
              <a:buNone/>
            </a:pPr>
            <a:r>
              <a:rPr lang="en-US" sz="1000" b="0" i="0" u="none" strike="noStrike">
                <a:solidFill>
                  <a:srgbClr val="EF6C00"/>
                </a:solidFill>
                <a:highlight>
                  <a:srgbClr val="000000">
                    <a:alpha val="0"/>
                  </a:srgbClr>
                </a:highlight>
                <a:latin typeface="Comfortaa"/>
                <a:ea typeface="Comfortaa"/>
                <a:cs typeface="Comfortaa"/>
                <a:sym typeface="Comfortaa"/>
              </a:rPr>
              <a:t>Child Development: Total 3 quotas</a:t>
            </a:r>
            <a:r>
              <a:rPr lang="en-US" sz="1000" b="0" i="0" u="none" strike="noStrike">
                <a:solidFill>
                  <a:srgbClr val="000000"/>
                </a:solidFill>
                <a:highlight>
                  <a:srgbClr val="000000">
                    <a:alpha val="0"/>
                  </a:srgbClr>
                </a:highlight>
                <a:latin typeface="Comfortaa"/>
                <a:ea typeface="Comfortaa"/>
                <a:cs typeface="Comfortaa"/>
                <a:sym typeface="Comfortaa"/>
              </a:rPr>
              <a:t>; University of Patras - Greece</a:t>
            </a:r>
            <a:endParaRPr sz="1000">
              <a:solidFill>
                <a:srgbClr val="000000"/>
              </a:solidFill>
              <a:latin typeface="Comfortaa"/>
              <a:ea typeface="Comfortaa"/>
              <a:cs typeface="Comfortaa"/>
              <a:sym typeface="Comfortaa"/>
            </a:endParaRPr>
          </a:p>
          <a:p>
            <a:pPr marL="0" lvl="0" indent="0" algn="l" rtl="0">
              <a:lnSpc>
                <a:spcPct val="150000"/>
              </a:lnSpc>
              <a:spcBef>
                <a:spcPct val="0"/>
              </a:spcBef>
              <a:spcAft>
                <a:spcPct val="0"/>
              </a:spcAft>
              <a:buNone/>
            </a:pPr>
            <a:r>
              <a:rPr lang="en-US" sz="1000" b="0" i="0" u="none" strike="noStrike">
                <a:solidFill>
                  <a:srgbClr val="EF6C00"/>
                </a:solidFill>
                <a:highlight>
                  <a:srgbClr val="000000">
                    <a:alpha val="0"/>
                  </a:srgbClr>
                </a:highlight>
                <a:latin typeface="Comfortaa"/>
                <a:ea typeface="Comfortaa"/>
                <a:cs typeface="Comfortaa"/>
                <a:sym typeface="Comfortaa"/>
              </a:rPr>
              <a:t>Dentistry: Total 4 quotas</a:t>
            </a:r>
            <a:r>
              <a:rPr lang="en-US" sz="1000" b="0" i="0" u="none" strike="noStrike">
                <a:solidFill>
                  <a:srgbClr val="000000"/>
                </a:solidFill>
                <a:highlight>
                  <a:srgbClr val="000000">
                    <a:alpha val="0"/>
                  </a:srgbClr>
                </a:highlight>
                <a:latin typeface="Comfortaa"/>
                <a:ea typeface="Comfortaa"/>
                <a:cs typeface="Comfortaa"/>
                <a:sym typeface="Comfortaa"/>
              </a:rPr>
              <a:t>; Apollonia Din Lasi University - Romania</a:t>
            </a:r>
            <a:endParaRPr sz="1000">
              <a:solidFill>
                <a:srgbClr val="000000"/>
              </a:solidFill>
              <a:latin typeface="Comfortaa"/>
              <a:ea typeface="Comfortaa"/>
              <a:cs typeface="Comfortaa"/>
              <a:sym typeface="Comfortaa"/>
            </a:endParaRPr>
          </a:p>
          <a:p>
            <a:pPr marL="0" lvl="0" indent="0" algn="l" rtl="0">
              <a:lnSpc>
                <a:spcPct val="100000"/>
              </a:lnSpc>
              <a:spcBef>
                <a:spcPct val="0"/>
              </a:spcBef>
              <a:spcAft>
                <a:spcPct val="0"/>
              </a:spcAft>
              <a:buNone/>
            </a:pPr>
            <a:r>
              <a:rPr lang="en-US" sz="1100" b="1" i="0" u="none" strike="noStrike">
                <a:solidFill>
                  <a:srgbClr val="EF6C00"/>
                </a:solidFill>
                <a:highlight>
                  <a:srgbClr val="000000">
                    <a:alpha val="0"/>
                  </a:srgbClr>
                </a:highlight>
                <a:latin typeface="Comfortaa"/>
                <a:ea typeface="Comfortaa"/>
                <a:cs typeface="Comfortaa"/>
                <a:sym typeface="Comfortaa"/>
              </a:rPr>
              <a:t>As of 1.09.2020, we have a total of 29 academic staff quotas and </a:t>
            </a:r>
            <a:r>
              <a:rPr lang="en-US" sz="1100" b="1" i="0" u="sng" strike="noStrike">
                <a:solidFill>
                  <a:srgbClr val="EF6C00"/>
                </a:solidFill>
                <a:highlight>
                  <a:srgbClr val="000000">
                    <a:alpha val="0"/>
                  </a:srgbClr>
                </a:highlight>
                <a:latin typeface="Comfortaa"/>
                <a:ea typeface="Comfortaa"/>
                <a:cs typeface="Comfortaa"/>
                <a:sym typeface="Comfortaa"/>
              </a:rPr>
              <a:t>a total of 4 academic staff grants</a:t>
            </a:r>
            <a:r>
              <a:rPr lang="en-US" sz="1100" b="1" i="0" u="none" strike="noStrike">
                <a:solidFill>
                  <a:srgbClr val="EF6C00"/>
                </a:solidFill>
                <a:highlight>
                  <a:srgbClr val="000000">
                    <a:alpha val="0"/>
                  </a:srgbClr>
                </a:highlight>
                <a:latin typeface="Comfortaa"/>
                <a:ea typeface="Comfortaa"/>
                <a:cs typeface="Comfortaa"/>
                <a:sym typeface="Comfortaa"/>
              </a:rPr>
              <a:t> which is valid until the end of May 2022 </a:t>
            </a:r>
            <a:r>
              <a:rPr lang="en-US" sz="1100" b="1" i="0" u="sng" strike="noStrike">
                <a:solidFill>
                  <a:srgbClr val="EF6C00"/>
                </a:solidFill>
                <a:highlight>
                  <a:srgbClr val="000000">
                    <a:alpha val="0"/>
                  </a:srgbClr>
                </a:highlight>
                <a:latin typeface="Comfortaa"/>
                <a:ea typeface="Comfortaa"/>
                <a:cs typeface="Comfortaa"/>
                <a:sym typeface="Comfortaa"/>
              </a:rPr>
              <a:t> as stipulated by the National Agency</a:t>
            </a:r>
            <a:r>
              <a:rPr lang="en-US" sz="1100" b="1" i="0" u="none" strike="noStrike">
                <a:solidFill>
                  <a:srgbClr val="EF6C00"/>
                </a:solidFill>
                <a:highlight>
                  <a:srgbClr val="000000">
                    <a:alpha val="0"/>
                  </a:srgbClr>
                </a:highlight>
                <a:latin typeface="Comfortaa"/>
                <a:ea typeface="Comfortaa"/>
                <a:cs typeface="Comfortaa"/>
                <a:sym typeface="Comfortaa"/>
              </a:rPr>
              <a:t>. (4 academic staff, for one week; on average 1300 euros per person - travel and accommodation-grant).</a:t>
            </a:r>
            <a:endParaRPr sz="1100" b="1">
              <a:solidFill>
                <a:schemeClr val="accent1"/>
              </a:solidFill>
              <a:latin typeface="Comfortaa"/>
              <a:ea typeface="Comfortaa"/>
              <a:cs typeface="Comfortaa"/>
              <a:sym typeface="Comfortaa"/>
            </a:endParaRPr>
          </a:p>
          <a:p>
            <a:pPr marL="457200" lvl="0" indent="-285750" algn="l" rtl="0">
              <a:lnSpc>
                <a:spcPct val="100000"/>
              </a:lnSpc>
              <a:spcBef>
                <a:spcPct val="0"/>
              </a:spcBef>
              <a:spcAft>
                <a:spcPct val="0"/>
              </a:spcAft>
              <a:buClr>
                <a:srgbClr val="000000"/>
              </a:buClr>
              <a:buSzPts val="900"/>
              <a:buFont typeface="Comfortaa"/>
              <a:buChar char="●"/>
            </a:pPr>
            <a:r>
              <a:rPr lang="en-US" sz="900" b="1" i="0" u="none" strike="noStrike">
                <a:solidFill>
                  <a:srgbClr val="000000"/>
                </a:solidFill>
                <a:highlight>
                  <a:srgbClr val="000000">
                    <a:alpha val="0"/>
                  </a:srgbClr>
                </a:highlight>
                <a:latin typeface="Comfortaa"/>
                <a:ea typeface="Comfortaa"/>
                <a:cs typeface="Comfortaa"/>
                <a:sym typeface="Comfortaa"/>
              </a:rPr>
              <a:t>According to travel distance and duration of stay; the amount of grant per person may be less.</a:t>
            </a:r>
            <a:endParaRPr sz="900" b="1">
              <a:solidFill>
                <a:srgbClr val="000000"/>
              </a:solidFill>
              <a:latin typeface="Comfortaa"/>
              <a:ea typeface="Comfortaa"/>
              <a:cs typeface="Comfortaa"/>
              <a:sym typeface="Comfortaa"/>
            </a:endParaRPr>
          </a:p>
          <a:p>
            <a:pPr marL="457200" lvl="0" indent="-285750" algn="l" rtl="0">
              <a:lnSpc>
                <a:spcPct val="100000"/>
              </a:lnSpc>
              <a:spcBef>
                <a:spcPct val="0"/>
              </a:spcBef>
              <a:spcAft>
                <a:spcPct val="0"/>
              </a:spcAft>
              <a:buClr>
                <a:srgbClr val="000000"/>
              </a:buClr>
              <a:buSzPts val="900"/>
              <a:buFont typeface="Comfortaa"/>
              <a:buChar char="●"/>
            </a:pPr>
            <a:r>
              <a:rPr lang="en-US" sz="900" b="1" i="0" u="none" strike="noStrike">
                <a:solidFill>
                  <a:srgbClr val="000000"/>
                </a:solidFill>
                <a:highlight>
                  <a:srgbClr val="000000">
                    <a:alpha val="0"/>
                  </a:srgbClr>
                </a:highlight>
                <a:latin typeface="Comfortaa"/>
                <a:ea typeface="Comfortaa"/>
                <a:cs typeface="Comfortaa"/>
                <a:sym typeface="Comfortaa"/>
              </a:rPr>
              <a:t>In this case, with lower grant, more staff can participate in the mobility.</a:t>
            </a:r>
            <a:endParaRPr sz="900" b="1">
              <a:solidFill>
                <a:srgbClr val="000000"/>
              </a:solidFill>
              <a:latin typeface="Comfortaa"/>
              <a:ea typeface="Comfortaa"/>
              <a:cs typeface="Comfortaa"/>
              <a:sym typeface="Comfortaa"/>
            </a:endParaRPr>
          </a:p>
          <a:p>
            <a:pPr marL="457200" lvl="0" indent="-285750" algn="l" rtl="0">
              <a:lnSpc>
                <a:spcPct val="100000"/>
              </a:lnSpc>
              <a:spcBef>
                <a:spcPct val="0"/>
              </a:spcBef>
              <a:spcAft>
                <a:spcPct val="0"/>
              </a:spcAft>
              <a:buClr>
                <a:srgbClr val="000000"/>
              </a:buClr>
              <a:buSzPts val="900"/>
              <a:buFont typeface="Comfortaa"/>
              <a:buChar char="●"/>
            </a:pPr>
            <a:r>
              <a:rPr lang="en-US" sz="900" b="1" i="0" u="none" strike="noStrike">
                <a:solidFill>
                  <a:srgbClr val="000000"/>
                </a:solidFill>
                <a:highlight>
                  <a:srgbClr val="000000">
                    <a:alpha val="0"/>
                  </a:srgbClr>
                </a:highlight>
                <a:latin typeface="Comfortaa"/>
                <a:ea typeface="Comfortaa"/>
                <a:cs typeface="Comfortaa"/>
                <a:sym typeface="Comfortaa"/>
              </a:rPr>
              <a:t>If the grant of the student learning and traineeship mobility and/or our institutional grant are not spent, they can be transfered to the staff grant item.</a:t>
            </a:r>
            <a:endParaRPr sz="900" b="1">
              <a:solidFill>
                <a:srgbClr val="000000"/>
              </a:solidFill>
              <a:latin typeface="Comfortaa"/>
              <a:ea typeface="Comfortaa"/>
              <a:cs typeface="Comfortaa"/>
              <a:sym typeface="Comfortaa"/>
            </a:endParaRPr>
          </a:p>
          <a:p>
            <a:pPr marL="457200" lvl="0" indent="-285750" algn="l" rtl="0">
              <a:lnSpc>
                <a:spcPct val="100000"/>
              </a:lnSpc>
              <a:spcBef>
                <a:spcPct val="0"/>
              </a:spcBef>
              <a:spcAft>
                <a:spcPct val="0"/>
              </a:spcAft>
              <a:buClr>
                <a:srgbClr val="000000"/>
              </a:buClr>
              <a:buSzPts val="900"/>
              <a:buFont typeface="Comfortaa"/>
              <a:buChar char="●"/>
            </a:pPr>
            <a:r>
              <a:rPr lang="en-US" sz="900" b="1" i="0" u="none" strike="noStrike">
                <a:solidFill>
                  <a:srgbClr val="000000"/>
                </a:solidFill>
                <a:highlight>
                  <a:srgbClr val="000000">
                    <a:alpha val="0"/>
                  </a:srgbClr>
                </a:highlight>
                <a:latin typeface="Comfortaa"/>
                <a:ea typeface="Comfortaa"/>
                <a:cs typeface="Comfortaa"/>
                <a:sym typeface="Comfortaa"/>
              </a:rPr>
              <a:t>An average grant of 1300 euros per person for one week was calculated by taking into account a total quota of 4 academic staff and a total grant of 5,200 euros for academic staff teaching mobility which was deemed appropriate by the National Agency.</a:t>
            </a:r>
            <a:endParaRPr sz="900" b="1">
              <a:solidFill>
                <a:srgbClr val="000000"/>
              </a:solidFill>
              <a:latin typeface="Comfortaa"/>
              <a:ea typeface="Comfortaa"/>
              <a:cs typeface="Comfortaa"/>
              <a:sym typeface="Comfortaa"/>
            </a:endParaRPr>
          </a:p>
          <a:p>
            <a:pPr marL="0" lvl="0" indent="0" algn="l" rtl="0">
              <a:spcBef>
                <a:spcPct val="0"/>
              </a:spcBef>
              <a:spcAft>
                <a:spcPct val="0"/>
              </a:spcAft>
              <a:buNone/>
            </a:pPr>
            <a:endParaRPr sz="1300">
              <a:solidFill>
                <a:srgbClr val="000000"/>
              </a:solidFill>
            </a:endParaRPr>
          </a:p>
          <a:p>
            <a:pPr marL="0" lvl="0" indent="0" algn="l" rtl="0">
              <a:spcBef>
                <a:spcPts val="1600"/>
              </a:spcBef>
              <a:spcAft>
                <a:spcPct val="0"/>
              </a:spcAft>
              <a:buNone/>
            </a:pPr>
            <a:endParaRPr sz="1300">
              <a:solidFill>
                <a:srgbClr val="000000"/>
              </a:solidFill>
            </a:endParaRPr>
          </a:p>
          <a:p>
            <a:pPr marL="0" lvl="0" indent="0" algn="l" rtl="0">
              <a:spcBef>
                <a:spcPts val="1600"/>
              </a:spcBef>
              <a:spcAft>
                <a:spcPct val="0"/>
              </a:spcAft>
              <a:buNone/>
            </a:pPr>
            <a:endParaRPr sz="1300" b="1">
              <a:solidFill>
                <a:schemeClr val="accent1"/>
              </a:solidFill>
            </a:endParaRPr>
          </a:p>
          <a:p>
            <a:pPr marL="457200" lvl="0" indent="0" algn="l" rtl="0">
              <a:spcBef>
                <a:spcPts val="1600"/>
              </a:spcBef>
              <a:spcAft>
                <a:spcPct val="0"/>
              </a:spcAft>
              <a:buNone/>
            </a:pPr>
            <a:endParaRPr sz="1400">
              <a:solidFill>
                <a:srgbClr val="000000"/>
              </a:solidFill>
            </a:endParaRPr>
          </a:p>
          <a:p>
            <a:pPr marL="0" lvl="0" indent="0" algn="l" rtl="0">
              <a:spcBef>
                <a:spcPts val="1600"/>
              </a:spcBef>
              <a:spcAft>
                <a:spcPct val="0"/>
              </a:spcAft>
              <a:buNone/>
            </a:pPr>
            <a:endParaRPr sz="1300">
              <a:solidFill>
                <a:srgbClr val="000000"/>
              </a:solidFill>
            </a:endParaRPr>
          </a:p>
          <a:p>
            <a:pPr marL="0" lvl="0" indent="0" algn="l" rtl="0">
              <a:spcBef>
                <a:spcPts val="1600"/>
              </a:spcBef>
              <a:spcAft>
                <a:spcPts val="1600"/>
              </a:spcAft>
              <a:buNone/>
            </a:pPr>
            <a:endParaRPr sz="1300" i="1">
              <a:solidFill>
                <a:srgbClr val="FF9900"/>
              </a:solidFill>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20"/>
          <p:cNvSpPr txBox="1">
            <a:spLocks noGrp="1"/>
          </p:cNvSpPr>
          <p:nvPr>
            <p:ph type="title"/>
          </p:nvPr>
        </p:nvSpPr>
        <p:spPr>
          <a:xfrm>
            <a:off x="208075" y="156400"/>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TRAINING - QUOTAS</a:t>
            </a:r>
            <a:endParaRPr/>
          </a:p>
        </p:txBody>
      </p:sp>
      <p:sp>
        <p:nvSpPr>
          <p:cNvPr id="110" name="Google Shape;110;p20"/>
          <p:cNvSpPr txBox="1">
            <a:spLocks noGrp="1"/>
          </p:cNvSpPr>
          <p:nvPr>
            <p:ph type="body" idx="1"/>
          </p:nvPr>
        </p:nvSpPr>
        <p:spPr>
          <a:xfrm>
            <a:off x="166350" y="797100"/>
            <a:ext cx="8811300" cy="4346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1300" b="0" i="0" u="none" strike="noStrike">
                <a:solidFill>
                  <a:srgbClr val="EF6C00"/>
                </a:solidFill>
                <a:highlight>
                  <a:srgbClr val="000000">
                    <a:alpha val="0"/>
                  </a:srgbClr>
                </a:highlight>
                <a:latin typeface="Comfortaa"/>
                <a:ea typeface="Comfortaa"/>
                <a:cs typeface="Comfortaa"/>
                <a:sym typeface="Comfortaa"/>
              </a:rPr>
              <a:t>Administrative Staff Training </a:t>
            </a:r>
            <a:r>
              <a:rPr lang="en-US" sz="1100" b="0" i="0" u="none" strike="noStrike">
                <a:solidFill>
                  <a:srgbClr val="000000"/>
                </a:solidFill>
                <a:highlight>
                  <a:srgbClr val="000000">
                    <a:alpha val="0"/>
                  </a:srgbClr>
                </a:highlight>
                <a:latin typeface="Comfortaa"/>
                <a:ea typeface="Comfortaa"/>
                <a:cs typeface="Comfortaa"/>
                <a:sym typeface="Comfortaa"/>
              </a:rPr>
              <a:t>Mobility - as of</a:t>
            </a:r>
            <a:r>
              <a:rPr lang="en-US" sz="1300" b="0" i="0" u="none" strike="noStrike">
                <a:solidFill>
                  <a:srgbClr val="EF6C00"/>
                </a:solidFill>
                <a:highlight>
                  <a:srgbClr val="000000">
                    <a:alpha val="0"/>
                  </a:srgbClr>
                </a:highlight>
                <a:latin typeface="Comfortaa"/>
                <a:ea typeface="Comfortaa"/>
                <a:cs typeface="Comfortaa"/>
                <a:sym typeface="Comfortaa"/>
              </a:rPr>
              <a:t> 1.09.2020; </a:t>
            </a:r>
            <a:endParaRPr sz="1100">
              <a:solidFill>
                <a:srgbClr val="000000"/>
              </a:solidFill>
              <a:latin typeface="Comfortaa"/>
              <a:ea typeface="Comfortaa"/>
              <a:cs typeface="Comfortaa"/>
              <a:sym typeface="Comfortaa"/>
            </a:endParaRPr>
          </a:p>
          <a:p>
            <a:pPr marL="0" lvl="0" indent="0" algn="l" rtl="0">
              <a:lnSpc>
                <a:spcPct val="150000"/>
              </a:lnSpc>
              <a:spcBef>
                <a:spcPct val="0"/>
              </a:spcBef>
              <a:spcAft>
                <a:spcPct val="0"/>
              </a:spcAft>
              <a:buNone/>
            </a:pPr>
            <a:r>
              <a:rPr lang="en-US" sz="1100" b="0" i="0" u="none" strike="noStrike">
                <a:solidFill>
                  <a:srgbClr val="000000"/>
                </a:solidFill>
                <a:highlight>
                  <a:srgbClr val="000000">
                    <a:alpha val="0"/>
                  </a:srgbClr>
                </a:highlight>
                <a:latin typeface="Comfortaa"/>
                <a:ea typeface="Comfortaa"/>
                <a:cs typeface="Comfortaa"/>
                <a:sym typeface="Comfortaa"/>
              </a:rPr>
              <a:t>Beneficiary quotas for an academic year:</a:t>
            </a:r>
            <a:endParaRPr sz="1100">
              <a:solidFill>
                <a:srgbClr val="000000"/>
              </a:solidFill>
              <a:latin typeface="Comfortaa"/>
              <a:ea typeface="Comfortaa"/>
              <a:cs typeface="Comfortaa"/>
              <a:sym typeface="Comfortaa"/>
            </a:endParaRPr>
          </a:p>
          <a:p>
            <a:pPr marL="0" lvl="0" indent="0" algn="l" rtl="0">
              <a:lnSpc>
                <a:spcPct val="100000"/>
              </a:lnSpc>
              <a:spcBef>
                <a:spcPct val="0"/>
              </a:spcBef>
              <a:spcAft>
                <a:spcPct val="0"/>
              </a:spcAft>
              <a:buNone/>
            </a:pPr>
            <a:r>
              <a:rPr lang="en-US" sz="1100" b="0" i="0" u="none" strike="noStrike">
                <a:solidFill>
                  <a:srgbClr val="000000"/>
                </a:solidFill>
                <a:highlight>
                  <a:srgbClr val="000000">
                    <a:alpha val="0"/>
                  </a:srgbClr>
                </a:highlight>
                <a:latin typeface="Comfortaa"/>
                <a:ea typeface="Comfortaa"/>
                <a:cs typeface="Comfortaa"/>
                <a:sym typeface="Comfortaa"/>
              </a:rPr>
              <a:t>FH Bielefeld </a:t>
            </a:r>
            <a:r>
              <a:rPr lang="en-US" sz="1100" b="0" i="0" u="none" strike="noStrike">
                <a:solidFill>
                  <a:srgbClr val="EF6C00"/>
                </a:solidFill>
                <a:highlight>
                  <a:srgbClr val="000000">
                    <a:alpha val="0"/>
                  </a:srgbClr>
                </a:highlight>
                <a:latin typeface="Comfortaa"/>
                <a:ea typeface="Comfortaa"/>
                <a:cs typeface="Comfortaa"/>
                <a:sym typeface="Comfortaa"/>
              </a:rPr>
              <a:t>Germany:</a:t>
            </a:r>
            <a:r>
              <a:rPr lang="en-US" sz="1100" b="0" i="0" u="none" strike="noStrike">
                <a:solidFill>
                  <a:srgbClr val="000000"/>
                </a:solidFill>
                <a:highlight>
                  <a:srgbClr val="000000">
                    <a:alpha val="0"/>
                  </a:srgbClr>
                </a:highlight>
                <a:latin typeface="Comfortaa"/>
                <a:ea typeface="Comfortaa"/>
                <a:cs typeface="Comfortaa"/>
                <a:sym typeface="Comfortaa"/>
              </a:rPr>
              <a:t> 2 people</a:t>
            </a:r>
            <a:endParaRPr sz="1100">
              <a:solidFill>
                <a:srgbClr val="000000"/>
              </a:solidFill>
              <a:latin typeface="Comfortaa"/>
              <a:ea typeface="Comfortaa"/>
              <a:cs typeface="Comfortaa"/>
              <a:sym typeface="Comfortaa"/>
            </a:endParaRPr>
          </a:p>
          <a:p>
            <a:pPr marL="0" lvl="0" indent="0" algn="l" rtl="0">
              <a:lnSpc>
                <a:spcPct val="100000"/>
              </a:lnSpc>
              <a:spcBef>
                <a:spcPct val="0"/>
              </a:spcBef>
              <a:spcAft>
                <a:spcPct val="0"/>
              </a:spcAft>
              <a:buNone/>
            </a:pPr>
            <a:r>
              <a:rPr lang="en-US" sz="1100" b="0" i="0" u="none" strike="noStrike">
                <a:solidFill>
                  <a:srgbClr val="000000"/>
                </a:solidFill>
                <a:highlight>
                  <a:srgbClr val="000000">
                    <a:alpha val="0"/>
                  </a:srgbClr>
                </a:highlight>
                <a:latin typeface="Comfortaa"/>
                <a:ea typeface="Comfortaa"/>
                <a:cs typeface="Comfortaa"/>
                <a:sym typeface="Comfortaa"/>
              </a:rPr>
              <a:t>TH Cologne </a:t>
            </a:r>
            <a:r>
              <a:rPr lang="en-US" sz="1100" b="0" i="0" u="none" strike="noStrike">
                <a:solidFill>
                  <a:srgbClr val="EF6C00"/>
                </a:solidFill>
                <a:highlight>
                  <a:srgbClr val="000000">
                    <a:alpha val="0"/>
                  </a:srgbClr>
                </a:highlight>
                <a:latin typeface="Comfortaa"/>
                <a:ea typeface="Comfortaa"/>
                <a:cs typeface="Comfortaa"/>
                <a:sym typeface="Comfortaa"/>
              </a:rPr>
              <a:t>Germany:</a:t>
            </a:r>
            <a:r>
              <a:rPr lang="en-US" sz="1100" b="0" i="0" u="none" strike="noStrike">
                <a:solidFill>
                  <a:srgbClr val="000000"/>
                </a:solidFill>
                <a:highlight>
                  <a:srgbClr val="000000">
                    <a:alpha val="0"/>
                  </a:srgbClr>
                </a:highlight>
                <a:latin typeface="Comfortaa"/>
                <a:ea typeface="Comfortaa"/>
                <a:cs typeface="Comfortaa"/>
                <a:sym typeface="Comfortaa"/>
              </a:rPr>
              <a:t> 2 people</a:t>
            </a:r>
            <a:endParaRPr sz="1100">
              <a:solidFill>
                <a:schemeClr val="accent1"/>
              </a:solidFill>
              <a:latin typeface="Comfortaa"/>
              <a:ea typeface="Comfortaa"/>
              <a:cs typeface="Comfortaa"/>
              <a:sym typeface="Comfortaa"/>
            </a:endParaRPr>
          </a:p>
          <a:p>
            <a:pPr marL="0" lvl="0" indent="0" algn="l" rtl="0">
              <a:lnSpc>
                <a:spcPct val="115000"/>
              </a:lnSpc>
              <a:spcBef>
                <a:spcPct val="0"/>
              </a:spcBef>
              <a:spcAft>
                <a:spcPct val="0"/>
              </a:spcAft>
              <a:buNone/>
            </a:pPr>
            <a:r>
              <a:rPr lang="en-US" sz="1100" b="0" i="0" u="none" strike="noStrike">
                <a:solidFill>
                  <a:srgbClr val="000000"/>
                </a:solidFill>
                <a:highlight>
                  <a:srgbClr val="000000">
                    <a:alpha val="0"/>
                  </a:srgbClr>
                </a:highlight>
                <a:latin typeface="Comfortaa"/>
                <a:ea typeface="Comfortaa"/>
                <a:cs typeface="Comfortaa"/>
                <a:sym typeface="Comfortaa"/>
              </a:rPr>
              <a:t>FOM University </a:t>
            </a:r>
            <a:r>
              <a:rPr lang="en-US" sz="1100" b="0" i="0" u="none" strike="noStrike">
                <a:solidFill>
                  <a:srgbClr val="EF6C00"/>
                </a:solidFill>
                <a:highlight>
                  <a:srgbClr val="000000">
                    <a:alpha val="0"/>
                  </a:srgbClr>
                </a:highlight>
                <a:latin typeface="Comfortaa"/>
                <a:ea typeface="Comfortaa"/>
                <a:cs typeface="Comfortaa"/>
                <a:sym typeface="Comfortaa"/>
              </a:rPr>
              <a:t>Germany:</a:t>
            </a:r>
            <a:r>
              <a:rPr lang="en-US" sz="1100" b="0" i="0" u="none" strike="noStrike">
                <a:solidFill>
                  <a:srgbClr val="000000"/>
                </a:solidFill>
                <a:highlight>
                  <a:srgbClr val="000000">
                    <a:alpha val="0"/>
                  </a:srgbClr>
                </a:highlight>
                <a:latin typeface="Comfortaa"/>
                <a:ea typeface="Comfortaa"/>
                <a:cs typeface="Comfortaa"/>
                <a:sym typeface="Comfortaa"/>
              </a:rPr>
              <a:t> 1 person</a:t>
            </a:r>
            <a:endParaRPr sz="1100">
              <a:solidFill>
                <a:schemeClr val="accent1"/>
              </a:solidFill>
              <a:latin typeface="Comfortaa"/>
              <a:ea typeface="Comfortaa"/>
              <a:cs typeface="Comfortaa"/>
              <a:sym typeface="Comfortaa"/>
            </a:endParaRPr>
          </a:p>
          <a:p>
            <a:pPr marL="0" lvl="0" indent="0" algn="l" rtl="0">
              <a:lnSpc>
                <a:spcPct val="115000"/>
              </a:lnSpc>
              <a:spcBef>
                <a:spcPct val="0"/>
              </a:spcBef>
              <a:spcAft>
                <a:spcPct val="0"/>
              </a:spcAft>
              <a:buNone/>
            </a:pPr>
            <a:r>
              <a:rPr lang="en-US" sz="1100" b="0" i="0" u="none" strike="noStrike">
                <a:solidFill>
                  <a:srgbClr val="000000"/>
                </a:solidFill>
                <a:highlight>
                  <a:srgbClr val="000000">
                    <a:alpha val="0"/>
                  </a:srgbClr>
                </a:highlight>
                <a:latin typeface="Comfortaa"/>
                <a:ea typeface="Comfortaa"/>
                <a:cs typeface="Comfortaa"/>
                <a:sym typeface="Comfortaa"/>
              </a:rPr>
              <a:t>Obuda University </a:t>
            </a:r>
            <a:r>
              <a:rPr lang="en-US" sz="1100" b="0" i="0" u="none" strike="noStrike">
                <a:solidFill>
                  <a:srgbClr val="EF6C00"/>
                </a:solidFill>
                <a:highlight>
                  <a:srgbClr val="000000">
                    <a:alpha val="0"/>
                  </a:srgbClr>
                </a:highlight>
                <a:latin typeface="Comfortaa"/>
                <a:ea typeface="Comfortaa"/>
                <a:cs typeface="Comfortaa"/>
                <a:sym typeface="Comfortaa"/>
              </a:rPr>
              <a:t>Hungary:</a:t>
            </a:r>
            <a:r>
              <a:rPr lang="en-US" sz="1100" b="0" i="0" u="none" strike="noStrike">
                <a:solidFill>
                  <a:srgbClr val="000000"/>
                </a:solidFill>
                <a:highlight>
                  <a:srgbClr val="000000">
                    <a:alpha val="0"/>
                  </a:srgbClr>
                </a:highlight>
                <a:latin typeface="Comfortaa"/>
                <a:ea typeface="Comfortaa"/>
                <a:cs typeface="Comfortaa"/>
                <a:sym typeface="Comfortaa"/>
              </a:rPr>
              <a:t> 2 people</a:t>
            </a:r>
            <a:endParaRPr sz="1100">
              <a:solidFill>
                <a:schemeClr val="accent1"/>
              </a:solidFill>
              <a:latin typeface="Comfortaa"/>
              <a:ea typeface="Comfortaa"/>
              <a:cs typeface="Comfortaa"/>
              <a:sym typeface="Comfortaa"/>
            </a:endParaRPr>
          </a:p>
          <a:p>
            <a:pPr marL="0" lvl="0" indent="0" algn="l" rtl="0">
              <a:spcBef>
                <a:spcPct val="0"/>
              </a:spcBef>
              <a:spcAft>
                <a:spcPct val="0"/>
              </a:spcAft>
              <a:buNone/>
            </a:pPr>
            <a:r>
              <a:rPr lang="en-US" sz="1100" b="0" i="0" u="none" strike="noStrike">
                <a:solidFill>
                  <a:srgbClr val="000000"/>
                </a:solidFill>
                <a:highlight>
                  <a:srgbClr val="F9F9F9"/>
                </a:highlight>
                <a:latin typeface="Comfortaa"/>
                <a:ea typeface="Comfortaa"/>
                <a:cs typeface="Comfortaa"/>
                <a:sym typeface="Comfortaa"/>
              </a:rPr>
              <a:t>Latvian Academy of Sport Education - </a:t>
            </a:r>
            <a:r>
              <a:rPr lang="en-US" sz="1100" b="0" i="0" u="none" strike="noStrike">
                <a:solidFill>
                  <a:srgbClr val="EF6C00"/>
                </a:solidFill>
                <a:highlight>
                  <a:srgbClr val="F9F9F9"/>
                </a:highlight>
                <a:latin typeface="Comfortaa"/>
                <a:ea typeface="Comfortaa"/>
                <a:cs typeface="Comfortaa"/>
                <a:sym typeface="Comfortaa"/>
              </a:rPr>
              <a:t>Latvia:</a:t>
            </a:r>
            <a:r>
              <a:rPr lang="en-US" sz="1100" b="0" i="0" u="none" strike="noStrike">
                <a:solidFill>
                  <a:srgbClr val="000000"/>
                </a:solidFill>
                <a:highlight>
                  <a:srgbClr val="000000">
                    <a:alpha val="0"/>
                  </a:srgbClr>
                </a:highlight>
                <a:latin typeface="Comfortaa"/>
                <a:ea typeface="Comfortaa"/>
                <a:cs typeface="Comfortaa"/>
                <a:sym typeface="Comfortaa"/>
              </a:rPr>
              <a:t> 1 person</a:t>
            </a:r>
            <a:endParaRPr sz="1100">
              <a:solidFill>
                <a:schemeClr val="accent1"/>
              </a:solidFill>
              <a:highlight>
                <a:srgbClr val="F9F9F9"/>
              </a:highlight>
              <a:latin typeface="Comfortaa"/>
              <a:ea typeface="Comfortaa"/>
              <a:cs typeface="Comfortaa"/>
              <a:sym typeface="Comfortaa"/>
            </a:endParaRPr>
          </a:p>
          <a:p>
            <a:pPr marL="0" lvl="0" indent="0" algn="l" rtl="0">
              <a:spcBef>
                <a:spcPct val="0"/>
              </a:spcBef>
              <a:spcAft>
                <a:spcPct val="0"/>
              </a:spcAft>
              <a:buNone/>
            </a:pPr>
            <a:r>
              <a:rPr lang="en-US" sz="1100" b="0" i="0" u="none" strike="noStrike">
                <a:solidFill>
                  <a:srgbClr val="000000"/>
                </a:solidFill>
                <a:highlight>
                  <a:srgbClr val="FFFFFF"/>
                </a:highlight>
                <a:latin typeface="Comfortaa"/>
                <a:ea typeface="Comfortaa"/>
                <a:cs typeface="Comfortaa"/>
                <a:sym typeface="Comfortaa"/>
              </a:rPr>
              <a:t>National Sports Academy Vassil Levski - </a:t>
            </a:r>
            <a:r>
              <a:rPr lang="en-US" sz="1100" b="0" i="0" u="none" strike="noStrike">
                <a:solidFill>
                  <a:srgbClr val="EF6C00"/>
                </a:solidFill>
                <a:highlight>
                  <a:srgbClr val="FFFFFF"/>
                </a:highlight>
                <a:latin typeface="Comfortaa"/>
                <a:ea typeface="Comfortaa"/>
                <a:cs typeface="Comfortaa"/>
                <a:sym typeface="Comfortaa"/>
              </a:rPr>
              <a:t>Bulgaria:</a:t>
            </a:r>
            <a:r>
              <a:rPr lang="en-US" sz="1100" b="0" i="0" u="none" strike="noStrike">
                <a:solidFill>
                  <a:srgbClr val="000000"/>
                </a:solidFill>
                <a:highlight>
                  <a:srgbClr val="000000">
                    <a:alpha val="0"/>
                  </a:srgbClr>
                </a:highlight>
                <a:latin typeface="Comfortaa"/>
                <a:ea typeface="Comfortaa"/>
                <a:cs typeface="Comfortaa"/>
                <a:sym typeface="Comfortaa"/>
              </a:rPr>
              <a:t> 2 people</a:t>
            </a:r>
            <a:endParaRPr sz="1100">
              <a:solidFill>
                <a:schemeClr val="accent1"/>
              </a:solidFill>
              <a:highlight>
                <a:srgbClr val="FFFFFF"/>
              </a:highlight>
              <a:latin typeface="Comfortaa"/>
              <a:ea typeface="Comfortaa"/>
              <a:cs typeface="Comfortaa"/>
              <a:sym typeface="Comfortaa"/>
            </a:endParaRPr>
          </a:p>
          <a:p>
            <a:pPr marL="0" lvl="0" indent="0" algn="l" rtl="0">
              <a:spcBef>
                <a:spcPct val="0"/>
              </a:spcBef>
              <a:spcAft>
                <a:spcPct val="0"/>
              </a:spcAft>
              <a:buNone/>
            </a:pPr>
            <a:r>
              <a:rPr lang="en-US" sz="1100" b="0" i="0" u="none" strike="noStrike">
                <a:solidFill>
                  <a:srgbClr val="000000"/>
                </a:solidFill>
                <a:highlight>
                  <a:srgbClr val="FFFFFF"/>
                </a:highlight>
                <a:latin typeface="Comfortaa"/>
                <a:ea typeface="Comfortaa"/>
                <a:cs typeface="Comfortaa"/>
                <a:sym typeface="Comfortaa"/>
              </a:rPr>
              <a:t>Haaga Helia</a:t>
            </a:r>
            <a:r>
              <a:rPr lang="en-US" sz="1100" b="0" i="0" u="none" strike="noStrike">
                <a:solidFill>
                  <a:srgbClr val="000000"/>
                </a:solidFill>
                <a:highlight>
                  <a:srgbClr val="F9F9F9"/>
                </a:highlight>
                <a:latin typeface="Comfortaa"/>
                <a:ea typeface="Comfortaa"/>
                <a:cs typeface="Comfortaa"/>
                <a:sym typeface="Comfortaa"/>
              </a:rPr>
              <a:t> University of Applied Sciences - </a:t>
            </a:r>
            <a:r>
              <a:rPr lang="en-US" sz="1100" b="0" i="0" u="none" strike="noStrike">
                <a:solidFill>
                  <a:srgbClr val="EF6C00"/>
                </a:solidFill>
                <a:highlight>
                  <a:srgbClr val="F9F9F9"/>
                </a:highlight>
                <a:latin typeface="Comfortaa"/>
                <a:ea typeface="Comfortaa"/>
                <a:cs typeface="Comfortaa"/>
                <a:sym typeface="Comfortaa"/>
              </a:rPr>
              <a:t>Finland:</a:t>
            </a:r>
            <a:r>
              <a:rPr lang="en-US" sz="1100" b="0" i="0" u="none" strike="noStrike">
                <a:solidFill>
                  <a:srgbClr val="000000"/>
                </a:solidFill>
                <a:highlight>
                  <a:srgbClr val="000000">
                    <a:alpha val="0"/>
                  </a:srgbClr>
                </a:highlight>
                <a:latin typeface="Comfortaa"/>
                <a:ea typeface="Comfortaa"/>
                <a:cs typeface="Comfortaa"/>
                <a:sym typeface="Comfortaa"/>
              </a:rPr>
              <a:t> 2 people</a:t>
            </a:r>
            <a:endParaRPr sz="1100">
              <a:solidFill>
                <a:schemeClr val="accent1"/>
              </a:solidFill>
              <a:highlight>
                <a:srgbClr val="F9F9F9"/>
              </a:highlight>
              <a:latin typeface="Comfortaa"/>
              <a:ea typeface="Comfortaa"/>
              <a:cs typeface="Comfortaa"/>
              <a:sym typeface="Comfortaa"/>
            </a:endParaRPr>
          </a:p>
          <a:p>
            <a:pPr marL="0" lvl="0" indent="0" algn="l" rtl="0">
              <a:spcBef>
                <a:spcPct val="0"/>
              </a:spcBef>
              <a:spcAft>
                <a:spcPct val="0"/>
              </a:spcAft>
              <a:buNone/>
            </a:pPr>
            <a:r>
              <a:rPr lang="en-US" sz="1100" b="0" i="0" u="none" strike="noStrike">
                <a:solidFill>
                  <a:srgbClr val="000000"/>
                </a:solidFill>
                <a:highlight>
                  <a:srgbClr val="000000">
                    <a:alpha val="0"/>
                  </a:srgbClr>
                </a:highlight>
                <a:latin typeface="Comfortaa"/>
                <a:ea typeface="Comfortaa"/>
                <a:cs typeface="Comfortaa"/>
                <a:sym typeface="Comfortaa"/>
              </a:rPr>
              <a:t>Instituto Politecnico de Portalegre - </a:t>
            </a:r>
            <a:r>
              <a:rPr lang="en-US" sz="1100" b="0" i="0" u="none" strike="noStrike">
                <a:solidFill>
                  <a:srgbClr val="EF6C00"/>
                </a:solidFill>
                <a:highlight>
                  <a:srgbClr val="000000">
                    <a:alpha val="0"/>
                  </a:srgbClr>
                </a:highlight>
                <a:latin typeface="Comfortaa"/>
                <a:ea typeface="Comfortaa"/>
                <a:cs typeface="Comfortaa"/>
                <a:sym typeface="Comfortaa"/>
              </a:rPr>
              <a:t>Portugal:</a:t>
            </a:r>
            <a:r>
              <a:rPr lang="en-US" sz="1100" b="0" i="0" u="none" strike="noStrike">
                <a:solidFill>
                  <a:srgbClr val="000000"/>
                </a:solidFill>
                <a:highlight>
                  <a:srgbClr val="000000">
                    <a:alpha val="0"/>
                  </a:srgbClr>
                </a:highlight>
                <a:latin typeface="Comfortaa"/>
                <a:ea typeface="Comfortaa"/>
                <a:cs typeface="Comfortaa"/>
                <a:sym typeface="Comfortaa"/>
              </a:rPr>
              <a:t> 2 people</a:t>
            </a:r>
            <a:endParaRPr sz="1100">
              <a:solidFill>
                <a:schemeClr val="accent1"/>
              </a:solidFill>
              <a:highlight>
                <a:srgbClr val="F9F9F9"/>
              </a:highlight>
              <a:latin typeface="Comfortaa"/>
              <a:ea typeface="Comfortaa"/>
              <a:cs typeface="Comfortaa"/>
              <a:sym typeface="Comfortaa"/>
            </a:endParaRPr>
          </a:p>
          <a:p>
            <a:pPr marL="0" lvl="0" indent="0" algn="l" rtl="0">
              <a:spcBef>
                <a:spcPct val="0"/>
              </a:spcBef>
              <a:spcAft>
                <a:spcPct val="0"/>
              </a:spcAft>
              <a:buNone/>
            </a:pPr>
            <a:r>
              <a:rPr lang="en-US" sz="1100" b="0" i="0" u="none" strike="noStrike">
                <a:solidFill>
                  <a:srgbClr val="000000"/>
                </a:solidFill>
                <a:highlight>
                  <a:srgbClr val="000000">
                    <a:alpha val="0"/>
                  </a:srgbClr>
                </a:highlight>
                <a:latin typeface="Comfortaa"/>
                <a:ea typeface="Comfortaa"/>
                <a:cs typeface="Comfortaa"/>
                <a:sym typeface="Comfortaa"/>
              </a:rPr>
              <a:t>University of Patras - </a:t>
            </a:r>
            <a:r>
              <a:rPr lang="en-US" sz="1100" b="0" i="0" u="none" strike="noStrike">
                <a:solidFill>
                  <a:srgbClr val="EF6C00"/>
                </a:solidFill>
                <a:highlight>
                  <a:srgbClr val="000000">
                    <a:alpha val="0"/>
                  </a:srgbClr>
                </a:highlight>
                <a:latin typeface="Comfortaa"/>
                <a:ea typeface="Comfortaa"/>
                <a:cs typeface="Comfortaa"/>
                <a:sym typeface="Comfortaa"/>
              </a:rPr>
              <a:t>Greece:</a:t>
            </a:r>
            <a:r>
              <a:rPr lang="en-US" sz="1100" b="0" i="0" u="none" strike="noStrike">
                <a:solidFill>
                  <a:srgbClr val="000000"/>
                </a:solidFill>
                <a:highlight>
                  <a:srgbClr val="000000">
                    <a:alpha val="0"/>
                  </a:srgbClr>
                </a:highlight>
                <a:latin typeface="Comfortaa"/>
                <a:ea typeface="Comfortaa"/>
                <a:cs typeface="Comfortaa"/>
                <a:sym typeface="Comfortaa"/>
              </a:rPr>
              <a:t> 2 people</a:t>
            </a:r>
            <a:endParaRPr sz="1100">
              <a:solidFill>
                <a:schemeClr val="accent1"/>
              </a:solidFill>
              <a:latin typeface="Comfortaa"/>
              <a:ea typeface="Comfortaa"/>
              <a:cs typeface="Comfortaa"/>
              <a:sym typeface="Comfortaa"/>
            </a:endParaRPr>
          </a:p>
          <a:p>
            <a:pPr marL="0" lvl="0" indent="0" algn="l" rtl="0">
              <a:spcBef>
                <a:spcPct val="0"/>
              </a:spcBef>
              <a:spcAft>
                <a:spcPct val="0"/>
              </a:spcAft>
              <a:buNone/>
            </a:pPr>
            <a:r>
              <a:rPr lang="en-US" sz="1100" b="0" i="0" u="none" strike="noStrike">
                <a:solidFill>
                  <a:srgbClr val="000000"/>
                </a:solidFill>
                <a:highlight>
                  <a:srgbClr val="000000">
                    <a:alpha val="0"/>
                  </a:srgbClr>
                </a:highlight>
                <a:latin typeface="Comfortaa"/>
                <a:ea typeface="Comfortaa"/>
                <a:cs typeface="Comfortaa"/>
                <a:sym typeface="Comfortaa"/>
              </a:rPr>
              <a:t>Apollonia Din Lasi University - </a:t>
            </a:r>
            <a:r>
              <a:rPr lang="en-US" sz="1100" b="0" i="0" u="none" strike="noStrike">
                <a:solidFill>
                  <a:srgbClr val="EF6C00"/>
                </a:solidFill>
                <a:highlight>
                  <a:srgbClr val="000000">
                    <a:alpha val="0"/>
                  </a:srgbClr>
                </a:highlight>
                <a:latin typeface="Comfortaa"/>
                <a:ea typeface="Comfortaa"/>
                <a:cs typeface="Comfortaa"/>
                <a:sym typeface="Comfortaa"/>
              </a:rPr>
              <a:t>Romania:</a:t>
            </a:r>
            <a:r>
              <a:rPr lang="en-US" sz="1100" b="0" i="0" u="none" strike="noStrike">
                <a:solidFill>
                  <a:srgbClr val="000000"/>
                </a:solidFill>
                <a:highlight>
                  <a:srgbClr val="000000">
                    <a:alpha val="0"/>
                  </a:srgbClr>
                </a:highlight>
                <a:latin typeface="Comfortaa"/>
                <a:ea typeface="Comfortaa"/>
                <a:cs typeface="Comfortaa"/>
                <a:sym typeface="Comfortaa"/>
              </a:rPr>
              <a:t> 4 people</a:t>
            </a:r>
            <a:endParaRPr sz="1100">
              <a:solidFill>
                <a:srgbClr val="000000"/>
              </a:solidFill>
              <a:latin typeface="Comfortaa"/>
              <a:ea typeface="Comfortaa"/>
              <a:cs typeface="Comfortaa"/>
              <a:sym typeface="Comfortaa"/>
            </a:endParaRPr>
          </a:p>
          <a:p>
            <a:pPr marL="0" lvl="0" indent="0" algn="l" rtl="0">
              <a:spcBef>
                <a:spcPct val="0"/>
              </a:spcBef>
              <a:spcAft>
                <a:spcPct val="0"/>
              </a:spcAft>
              <a:buNone/>
            </a:pPr>
            <a:endParaRPr sz="1100">
              <a:solidFill>
                <a:srgbClr val="000000"/>
              </a:solidFill>
              <a:latin typeface="Comfortaa"/>
              <a:ea typeface="Comfortaa"/>
              <a:cs typeface="Comfortaa"/>
              <a:sym typeface="Comfortaa"/>
            </a:endParaRPr>
          </a:p>
          <a:p>
            <a:pPr marL="0" lvl="0" indent="0" algn="l" rtl="0">
              <a:spcBef>
                <a:spcPct val="0"/>
              </a:spcBef>
              <a:spcAft>
                <a:spcPct val="0"/>
              </a:spcAft>
              <a:buNone/>
            </a:pPr>
            <a:r>
              <a:rPr lang="en-US" sz="1100" b="1" i="0" u="none" strike="noStrike">
                <a:solidFill>
                  <a:srgbClr val="EF6C00"/>
                </a:solidFill>
                <a:highlight>
                  <a:srgbClr val="000000">
                    <a:alpha val="0"/>
                  </a:srgbClr>
                </a:highlight>
                <a:latin typeface="Comfortaa"/>
                <a:ea typeface="Comfortaa"/>
                <a:cs typeface="Comfortaa"/>
                <a:sym typeface="Comfortaa"/>
              </a:rPr>
              <a:t>As of 1.09.2020, we have a total quota of 20 administrative staff and </a:t>
            </a:r>
            <a:r>
              <a:rPr lang="en-US" sz="1100" b="1" i="0" u="sng" strike="noStrike">
                <a:solidFill>
                  <a:srgbClr val="EF6C00"/>
                </a:solidFill>
                <a:highlight>
                  <a:srgbClr val="000000">
                    <a:alpha val="0"/>
                  </a:srgbClr>
                </a:highlight>
                <a:latin typeface="Comfortaa"/>
                <a:ea typeface="Comfortaa"/>
                <a:cs typeface="Comfortaa"/>
                <a:sym typeface="Comfortaa"/>
              </a:rPr>
              <a:t>a total of 5 Administrative Staff grants</a:t>
            </a:r>
            <a:r>
              <a:rPr lang="en-US" sz="1100" b="1" i="0" u="none" strike="noStrike">
                <a:solidFill>
                  <a:srgbClr val="EF6C00"/>
                </a:solidFill>
                <a:highlight>
                  <a:srgbClr val="000000">
                    <a:alpha val="0"/>
                  </a:srgbClr>
                </a:highlight>
                <a:latin typeface="Comfortaa"/>
                <a:ea typeface="Comfortaa"/>
                <a:cs typeface="Comfortaa"/>
                <a:sym typeface="Comfortaa"/>
              </a:rPr>
              <a:t> </a:t>
            </a:r>
            <a:r>
              <a:rPr lang="en-US" sz="1100" b="1" i="0" u="sng" strike="noStrike">
                <a:solidFill>
                  <a:srgbClr val="EF6C00"/>
                </a:solidFill>
                <a:highlight>
                  <a:srgbClr val="000000">
                    <a:alpha val="0"/>
                  </a:srgbClr>
                </a:highlight>
                <a:latin typeface="Comfortaa"/>
                <a:ea typeface="Comfortaa"/>
                <a:cs typeface="Comfortaa"/>
                <a:sym typeface="Comfortaa"/>
              </a:rPr>
              <a:t>foreseen by the National Agency,</a:t>
            </a:r>
            <a:r>
              <a:rPr lang="en-US" sz="1100" b="1" i="0" u="none" strike="noStrike">
                <a:solidFill>
                  <a:srgbClr val="EF6C00"/>
                </a:solidFill>
                <a:highlight>
                  <a:srgbClr val="000000">
                    <a:alpha val="0"/>
                  </a:srgbClr>
                </a:highlight>
                <a:latin typeface="Comfortaa"/>
                <a:ea typeface="Comfortaa"/>
                <a:cs typeface="Comfortaa"/>
                <a:sym typeface="Comfortaa"/>
              </a:rPr>
              <a:t> which is valid until the end of May 2022 (For 5 Administrative Staff, for one week; 1070 euros on average per person - travel and accommodation - grant).</a:t>
            </a:r>
            <a:endParaRPr sz="1100" b="1">
              <a:solidFill>
                <a:schemeClr val="accent1"/>
              </a:solidFill>
              <a:latin typeface="Comfortaa"/>
              <a:ea typeface="Comfortaa"/>
              <a:cs typeface="Comfortaa"/>
              <a:sym typeface="Comfortaa"/>
            </a:endParaRPr>
          </a:p>
          <a:p>
            <a:pPr marL="0" lvl="0" indent="0" algn="l" rtl="0">
              <a:spcBef>
                <a:spcPct val="0"/>
              </a:spcBef>
              <a:spcAft>
                <a:spcPct val="0"/>
              </a:spcAft>
              <a:buNone/>
            </a:pPr>
            <a:endParaRPr sz="1100" b="1">
              <a:solidFill>
                <a:schemeClr val="accent1"/>
              </a:solidFill>
              <a:latin typeface="Comfortaa"/>
              <a:ea typeface="Comfortaa"/>
              <a:cs typeface="Comfortaa"/>
              <a:sym typeface="Comfortaa"/>
            </a:endParaRPr>
          </a:p>
          <a:p>
            <a:pPr marL="457200" lvl="0" indent="-285750" algn="l" rtl="0">
              <a:lnSpc>
                <a:spcPct val="100000"/>
              </a:lnSpc>
              <a:spcBef>
                <a:spcPct val="0"/>
              </a:spcBef>
              <a:spcAft>
                <a:spcPct val="0"/>
              </a:spcAft>
              <a:buClr>
                <a:srgbClr val="000000"/>
              </a:buClr>
              <a:buSzPts val="900"/>
              <a:buFont typeface="Comfortaa"/>
              <a:buChar char="●"/>
            </a:pPr>
            <a:r>
              <a:rPr lang="en-US" sz="900" b="1" i="0" u="none" strike="noStrike">
                <a:solidFill>
                  <a:srgbClr val="000000"/>
                </a:solidFill>
                <a:highlight>
                  <a:srgbClr val="000000">
                    <a:alpha val="0"/>
                  </a:srgbClr>
                </a:highlight>
                <a:latin typeface="Comfortaa"/>
                <a:ea typeface="Comfortaa"/>
                <a:cs typeface="Comfortaa"/>
                <a:sym typeface="Comfortaa"/>
              </a:rPr>
              <a:t>According to travel distance and duration of stay; the amount of grant per person may be less.</a:t>
            </a:r>
            <a:endParaRPr sz="900" b="1">
              <a:solidFill>
                <a:srgbClr val="000000"/>
              </a:solidFill>
              <a:latin typeface="Comfortaa"/>
              <a:ea typeface="Comfortaa"/>
              <a:cs typeface="Comfortaa"/>
              <a:sym typeface="Comfortaa"/>
            </a:endParaRPr>
          </a:p>
          <a:p>
            <a:pPr marL="457200" lvl="0" indent="-285750" algn="l" rtl="0">
              <a:lnSpc>
                <a:spcPct val="100000"/>
              </a:lnSpc>
              <a:spcBef>
                <a:spcPct val="0"/>
              </a:spcBef>
              <a:spcAft>
                <a:spcPct val="0"/>
              </a:spcAft>
              <a:buClr>
                <a:srgbClr val="000000"/>
              </a:buClr>
              <a:buSzPts val="900"/>
              <a:buFont typeface="Comfortaa"/>
              <a:buChar char="●"/>
            </a:pPr>
            <a:r>
              <a:rPr lang="en-US" sz="900" b="1" i="0" u="none" strike="noStrike">
                <a:solidFill>
                  <a:srgbClr val="000000"/>
                </a:solidFill>
                <a:highlight>
                  <a:srgbClr val="000000">
                    <a:alpha val="0"/>
                  </a:srgbClr>
                </a:highlight>
                <a:latin typeface="Comfortaa"/>
                <a:ea typeface="Comfortaa"/>
                <a:cs typeface="Comfortaa"/>
                <a:sym typeface="Comfortaa"/>
              </a:rPr>
              <a:t>In this case, with lower grant, more staff can participate in the mobility.</a:t>
            </a:r>
            <a:endParaRPr sz="900" b="1">
              <a:solidFill>
                <a:srgbClr val="000000"/>
              </a:solidFill>
              <a:latin typeface="Comfortaa"/>
              <a:ea typeface="Comfortaa"/>
              <a:cs typeface="Comfortaa"/>
              <a:sym typeface="Comfortaa"/>
            </a:endParaRPr>
          </a:p>
          <a:p>
            <a:pPr marL="457200" lvl="0" indent="-285750" algn="l" rtl="0">
              <a:lnSpc>
                <a:spcPct val="100000"/>
              </a:lnSpc>
              <a:spcBef>
                <a:spcPct val="0"/>
              </a:spcBef>
              <a:spcAft>
                <a:spcPct val="0"/>
              </a:spcAft>
              <a:buClr>
                <a:srgbClr val="000000"/>
              </a:buClr>
              <a:buSzPts val="900"/>
              <a:buFont typeface="Comfortaa"/>
              <a:buChar char="●"/>
            </a:pPr>
            <a:r>
              <a:rPr lang="en-US" sz="900" b="1" i="0" u="none" strike="noStrike">
                <a:solidFill>
                  <a:srgbClr val="000000"/>
                </a:solidFill>
                <a:highlight>
                  <a:srgbClr val="000000">
                    <a:alpha val="0"/>
                  </a:srgbClr>
                </a:highlight>
                <a:latin typeface="Comfortaa"/>
                <a:ea typeface="Comfortaa"/>
                <a:cs typeface="Comfortaa"/>
                <a:sym typeface="Comfortaa"/>
              </a:rPr>
              <a:t>If the grant of the student learning and traineeship mobility and/or our institutional grant are not spent, they can be transfered to the staff grant item.</a:t>
            </a:r>
            <a:endParaRPr sz="900" b="1">
              <a:solidFill>
                <a:srgbClr val="000000"/>
              </a:solidFill>
              <a:latin typeface="Comfortaa"/>
              <a:ea typeface="Comfortaa"/>
              <a:cs typeface="Comfortaa"/>
              <a:sym typeface="Comfortaa"/>
            </a:endParaRPr>
          </a:p>
          <a:p>
            <a:pPr marL="457200" lvl="0" indent="-285750" algn="l" rtl="0">
              <a:lnSpc>
                <a:spcPct val="100000"/>
              </a:lnSpc>
              <a:spcBef>
                <a:spcPct val="0"/>
              </a:spcBef>
              <a:spcAft>
                <a:spcPct val="0"/>
              </a:spcAft>
              <a:buClr>
                <a:srgbClr val="000000"/>
              </a:buClr>
              <a:buSzPts val="900"/>
              <a:buFont typeface="Comfortaa"/>
              <a:buChar char="●"/>
            </a:pPr>
            <a:r>
              <a:rPr lang="en-US" sz="900" b="1" i="0" u="none" strike="noStrike">
                <a:solidFill>
                  <a:srgbClr val="000000"/>
                </a:solidFill>
                <a:highlight>
                  <a:srgbClr val="000000">
                    <a:alpha val="0"/>
                  </a:srgbClr>
                </a:highlight>
                <a:latin typeface="Comfortaa"/>
                <a:ea typeface="Comfortaa"/>
                <a:cs typeface="Comfortaa"/>
                <a:sym typeface="Comfortaa"/>
              </a:rPr>
              <a:t>An average grant of 1070 euros per person for one week was calculated by taking into account a total quota of 5 administrative Staff and a total grant for administrative staff training mobility of 5,350 euros as deemed appropriate by the National Agency.</a:t>
            </a:r>
            <a:endParaRPr sz="900" b="1">
              <a:solidFill>
                <a:srgbClr val="000000"/>
              </a:solidFill>
              <a:latin typeface="Comfortaa"/>
              <a:ea typeface="Comfortaa"/>
              <a:cs typeface="Comfortaa"/>
              <a:sym typeface="Comfortaa"/>
            </a:endParaRPr>
          </a:p>
          <a:p>
            <a:pPr marL="0" lvl="0" indent="0" algn="l" rtl="0">
              <a:spcBef>
                <a:spcPct val="0"/>
              </a:spcBef>
              <a:spcAft>
                <a:spcPct val="0"/>
              </a:spcAft>
              <a:buNone/>
            </a:pPr>
            <a:endParaRPr sz="1300">
              <a:solidFill>
                <a:srgbClr val="000000"/>
              </a:solidFill>
            </a:endParaRPr>
          </a:p>
          <a:p>
            <a:pPr marL="0" lvl="0" indent="0" algn="l" rtl="0">
              <a:spcBef>
                <a:spcPts val="1600"/>
              </a:spcBef>
              <a:spcAft>
                <a:spcPct val="0"/>
              </a:spcAft>
              <a:buNone/>
            </a:pPr>
            <a:endParaRPr sz="1300">
              <a:solidFill>
                <a:srgbClr val="000000"/>
              </a:solidFill>
            </a:endParaRPr>
          </a:p>
          <a:p>
            <a:pPr marL="0" lvl="0" indent="0" algn="l" rtl="0">
              <a:spcBef>
                <a:spcPts val="1600"/>
              </a:spcBef>
              <a:spcAft>
                <a:spcPct val="0"/>
              </a:spcAft>
              <a:buNone/>
            </a:pPr>
            <a:endParaRPr sz="1300" b="1">
              <a:solidFill>
                <a:schemeClr val="accent1"/>
              </a:solidFill>
            </a:endParaRPr>
          </a:p>
          <a:p>
            <a:pPr marL="457200" lvl="0" indent="0" algn="l" rtl="0">
              <a:spcBef>
                <a:spcPts val="1600"/>
              </a:spcBef>
              <a:spcAft>
                <a:spcPct val="0"/>
              </a:spcAft>
              <a:buNone/>
            </a:pPr>
            <a:endParaRPr sz="1400">
              <a:solidFill>
                <a:srgbClr val="000000"/>
              </a:solidFill>
            </a:endParaRPr>
          </a:p>
          <a:p>
            <a:pPr marL="0" lvl="0" indent="0" algn="l" rtl="0">
              <a:spcBef>
                <a:spcPts val="1600"/>
              </a:spcBef>
              <a:spcAft>
                <a:spcPct val="0"/>
              </a:spcAft>
              <a:buNone/>
            </a:pPr>
            <a:endParaRPr sz="1300">
              <a:solidFill>
                <a:srgbClr val="000000"/>
              </a:solidFill>
            </a:endParaRPr>
          </a:p>
          <a:p>
            <a:pPr marL="0" lvl="0" indent="0" algn="l" rtl="0">
              <a:spcBef>
                <a:spcPts val="1600"/>
              </a:spcBef>
              <a:spcAft>
                <a:spcPts val="1600"/>
              </a:spcAft>
              <a:buNone/>
            </a:pPr>
            <a:endParaRPr sz="1300" i="1">
              <a:solidFill>
                <a:srgbClr val="FF9900"/>
              </a:solidFill>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1"/>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Additional Information</a:t>
            </a:r>
            <a:endParaRPr/>
          </a:p>
        </p:txBody>
      </p:sp>
      <p:sp>
        <p:nvSpPr>
          <p:cNvPr id="116" name="Google Shape;116;p21"/>
          <p:cNvSpPr txBox="1">
            <a:spLocks noGrp="1"/>
          </p:cNvSpPr>
          <p:nvPr>
            <p:ph type="body" idx="1"/>
          </p:nvPr>
        </p:nvSpPr>
        <p:spPr>
          <a:xfrm>
            <a:off x="311700" y="1266325"/>
            <a:ext cx="8520600" cy="36402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900" b="0" i="0" u="none" strike="noStrike">
                <a:solidFill>
                  <a:srgbClr val="000000"/>
                </a:solidFill>
                <a:highlight>
                  <a:srgbClr val="000000">
                    <a:alpha val="0"/>
                  </a:srgbClr>
                </a:highlight>
                <a:latin typeface="Comfortaa"/>
                <a:ea typeface="Comfortaa"/>
                <a:cs typeface="Comfortaa"/>
                <a:sym typeface="Comfortaa"/>
              </a:rPr>
              <a:t>Our total grant which is effective between June 1, 2020 - May 31, 2022, is 47,500 euros and the mobility items stipulated by the National Agency of Turkey are as follows:</a:t>
            </a:r>
            <a:endParaRPr sz="900">
              <a:solidFill>
                <a:srgbClr val="000000"/>
              </a:solidFill>
              <a:latin typeface="Comfortaa"/>
              <a:ea typeface="Comfortaa"/>
              <a:cs typeface="Comfortaa"/>
              <a:sym typeface="Comfortaa"/>
            </a:endParaRPr>
          </a:p>
          <a:p>
            <a:pPr marL="685800" lvl="0" indent="-228600" algn="l" rtl="0">
              <a:spcBef>
                <a:spcPts val="1600"/>
              </a:spcBef>
              <a:spcAft>
                <a:spcPct val="0"/>
              </a:spcAft>
              <a:buNone/>
            </a:pPr>
            <a:r>
              <a:rPr lang="en-US" sz="900" b="0" i="0" u="none" strike="noStrike">
                <a:solidFill>
                  <a:srgbClr val="000000"/>
                </a:solidFill>
                <a:highlight>
                  <a:srgbClr val="000000">
                    <a:alpha val="0"/>
                  </a:srgbClr>
                </a:highlight>
                <a:latin typeface="Comfortaa"/>
                <a:ea typeface="Comfortaa"/>
                <a:cs typeface="Comfortaa"/>
                <a:sym typeface="Comfortaa"/>
              </a:rPr>
              <a:t>* For Student Learning Mobility: 16,750 euros (about 9 students, an average grant of 1,800 euros for 5 months per person)</a:t>
            </a:r>
            <a:endParaRPr sz="900">
              <a:solidFill>
                <a:srgbClr val="000000"/>
              </a:solidFill>
              <a:latin typeface="Comfortaa"/>
              <a:ea typeface="Comfortaa"/>
              <a:cs typeface="Comfortaa"/>
              <a:sym typeface="Comfortaa"/>
            </a:endParaRPr>
          </a:p>
          <a:p>
            <a:pPr marL="685800" lvl="0" indent="-228600" algn="l" rtl="0">
              <a:spcBef>
                <a:spcPts val="1200"/>
              </a:spcBef>
              <a:spcAft>
                <a:spcPct val="0"/>
              </a:spcAft>
              <a:buNone/>
            </a:pPr>
            <a:r>
              <a:rPr lang="en-US" sz="900" b="0" i="0" u="none" strike="noStrike">
                <a:solidFill>
                  <a:srgbClr val="000000"/>
                </a:solidFill>
                <a:highlight>
                  <a:srgbClr val="000000">
                    <a:alpha val="0"/>
                  </a:srgbClr>
                </a:highlight>
                <a:latin typeface="Comfortaa"/>
                <a:ea typeface="Comfortaa"/>
                <a:cs typeface="Comfortaa"/>
                <a:sym typeface="Comfortaa"/>
              </a:rPr>
              <a:t>* For Student Traineeship Mobility: 11,450 euros (about 7 students, an average of 1600 euros per person for 3 months)</a:t>
            </a:r>
            <a:endParaRPr sz="900">
              <a:solidFill>
                <a:srgbClr val="000000"/>
              </a:solidFill>
              <a:latin typeface="Comfortaa"/>
              <a:ea typeface="Comfortaa"/>
              <a:cs typeface="Comfortaa"/>
              <a:sym typeface="Comfortaa"/>
            </a:endParaRPr>
          </a:p>
          <a:p>
            <a:pPr marL="685800" lvl="0" indent="-228600" algn="l" rtl="0">
              <a:spcBef>
                <a:spcPts val="1200"/>
              </a:spcBef>
              <a:spcAft>
                <a:spcPct val="0"/>
              </a:spcAft>
              <a:buNone/>
            </a:pPr>
            <a:r>
              <a:rPr lang="en-US" sz="900" b="0" i="0" u="none" strike="noStrike">
                <a:solidFill>
                  <a:srgbClr val="000000"/>
                </a:solidFill>
                <a:highlight>
                  <a:srgbClr val="000000">
                    <a:alpha val="0"/>
                  </a:srgbClr>
                </a:highlight>
                <a:latin typeface="Comfortaa"/>
                <a:ea typeface="Comfortaa"/>
                <a:cs typeface="Comfortaa"/>
                <a:sym typeface="Comfortaa"/>
              </a:rPr>
              <a:t>* For Academic Staff Teaching Mobility: 5,200 euros (about 4 academicians – one week, an average of 1,300 euros grant per person)</a:t>
            </a:r>
            <a:endParaRPr sz="900">
              <a:solidFill>
                <a:srgbClr val="000000"/>
              </a:solidFill>
              <a:latin typeface="Comfortaa"/>
              <a:ea typeface="Comfortaa"/>
              <a:cs typeface="Comfortaa"/>
              <a:sym typeface="Comfortaa"/>
            </a:endParaRPr>
          </a:p>
          <a:p>
            <a:pPr marL="685800" lvl="0" indent="-228600" algn="l" rtl="0">
              <a:spcBef>
                <a:spcPts val="1200"/>
              </a:spcBef>
              <a:spcAft>
                <a:spcPct val="0"/>
              </a:spcAft>
              <a:buNone/>
            </a:pPr>
            <a:r>
              <a:rPr lang="en-US" sz="900" b="0" i="0" u="none" strike="noStrike">
                <a:solidFill>
                  <a:srgbClr val="000000"/>
                </a:solidFill>
                <a:highlight>
                  <a:srgbClr val="000000">
                    <a:alpha val="0"/>
                  </a:srgbClr>
                </a:highlight>
                <a:latin typeface="Comfortaa"/>
                <a:ea typeface="Comfortaa"/>
                <a:cs typeface="Comfortaa"/>
                <a:sym typeface="Comfortaa"/>
              </a:rPr>
              <a:t>* For Administrative Staff Training Mobility: 5,350 euros (about 5 administrative Staff – one week, an average of 1070 euros grant per person)</a:t>
            </a:r>
            <a:endParaRPr sz="900">
              <a:solidFill>
                <a:srgbClr val="000000"/>
              </a:solidFill>
              <a:latin typeface="Comfortaa"/>
              <a:ea typeface="Comfortaa"/>
              <a:cs typeface="Comfortaa"/>
              <a:sym typeface="Comfortaa"/>
            </a:endParaRPr>
          </a:p>
          <a:p>
            <a:pPr marL="685800" lvl="0" indent="-228600" algn="l" rtl="0">
              <a:spcBef>
                <a:spcPts val="1200"/>
              </a:spcBef>
              <a:spcAft>
                <a:spcPct val="0"/>
              </a:spcAft>
              <a:buNone/>
            </a:pPr>
            <a:r>
              <a:rPr lang="en-US" sz="900" b="0" i="0" u="none" strike="noStrike">
                <a:solidFill>
                  <a:srgbClr val="000000"/>
                </a:solidFill>
                <a:highlight>
                  <a:srgbClr val="000000">
                    <a:alpha val="0"/>
                  </a:srgbClr>
                </a:highlight>
                <a:latin typeface="Comfortaa"/>
                <a:ea typeface="Comfortaa"/>
                <a:cs typeface="Comfortaa"/>
                <a:sym typeface="Comfortaa"/>
              </a:rPr>
              <a:t>· Institutional Grant (is the grant which is used by Erasmus+ office for participation in conferences, travel expenses, language development policies, office equipment and technological infrastructure requirements; it is calculated as 350 euros per grant for the foreseen activity; it can be used for the expenditures of functioning of the program): 8.750 Euro for *(a total of 25 people (9+7 = 16 students and 4+5=9 staff) as calculated 350 euros)</a:t>
            </a:r>
            <a:endParaRPr sz="900">
              <a:solidFill>
                <a:srgbClr val="000000"/>
              </a:solidFill>
              <a:latin typeface="Comfortaa"/>
              <a:ea typeface="Comfortaa"/>
              <a:cs typeface="Comfortaa"/>
              <a:sym typeface="Comfortaa"/>
            </a:endParaRPr>
          </a:p>
          <a:p>
            <a:pPr marL="457200" lvl="0" indent="0" algn="l" rtl="0">
              <a:spcBef>
                <a:spcPts val="1200"/>
              </a:spcBef>
              <a:spcAft>
                <a:spcPct val="0"/>
              </a:spcAft>
              <a:buNone/>
            </a:pPr>
            <a:r>
              <a:rPr lang="en-US" sz="900" b="0" i="0" u="none" strike="noStrike">
                <a:solidFill>
                  <a:srgbClr val="000000"/>
                </a:solidFill>
                <a:highlight>
                  <a:srgbClr val="000000">
                    <a:alpha val="0"/>
                  </a:srgbClr>
                </a:highlight>
                <a:latin typeface="Comfortaa"/>
                <a:ea typeface="Comfortaa"/>
                <a:cs typeface="Comfortaa"/>
                <a:sym typeface="Comfortaa"/>
              </a:rPr>
              <a:t>Until January 30, 2020; 80% of the 47,500 Euro grant, 38,000 euros, which was deemed appropriate for our institution, is expected to be deposited in our corporate Euro account; if 70% of the 38,000 euros can be spent by April 15, 2021, we will also be able to claim the remaining 20%, 9,500 euros and use it by the end of May 2022.</a:t>
            </a:r>
            <a:endParaRPr sz="900">
              <a:solidFill>
                <a:srgbClr val="000000"/>
              </a:solidFill>
              <a:latin typeface="Comfortaa"/>
              <a:ea typeface="Comfortaa"/>
              <a:cs typeface="Comfortaa"/>
              <a:sym typeface="Comfortaa"/>
            </a:endParaRPr>
          </a:p>
          <a:p>
            <a:pPr marL="0" lvl="0" indent="0" algn="l" rtl="0">
              <a:spcBef>
                <a:spcPts val="1200"/>
              </a:spcBef>
              <a:spcAft>
                <a:spcPts val="1600"/>
              </a:spcAft>
              <a:buNone/>
            </a:pPr>
            <a:endParaRP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9.11.14"/>
  <p:tag name="AS_TITLE" val="Aspose.Slides for .NET 4.0 Client Profile"/>
  <p:tag name="AS_VERSION" val="19.11"/>
</p:tagLst>
</file>

<file path=ppt/theme/theme1.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ropic override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4695</Words>
  <Application>Microsoft Office PowerPoint</Application>
  <PresentationFormat>On-screen Show (16:9)</PresentationFormat>
  <Paragraphs>237</Paragraphs>
  <Slides>31</Slides>
  <Notes>31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Open Sans</vt:lpstr>
      <vt:lpstr>PT Sans Narrow</vt:lpstr>
      <vt:lpstr>Lobster</vt:lpstr>
      <vt:lpstr>Comfortaa</vt:lpstr>
      <vt:lpstr>Arial</vt:lpstr>
      <vt:lpstr>Tropic</vt:lpstr>
      <vt:lpstr>Erasmus + Program and</vt:lpstr>
      <vt:lpstr>Meeting Schedule</vt:lpstr>
      <vt:lpstr>What Is Erasmus+ Program?</vt:lpstr>
      <vt:lpstr>Additional Information: Partner Countries</vt:lpstr>
      <vt:lpstr>What is STAFF mobility (KA103)?</vt:lpstr>
      <vt:lpstr>Staff mobility (KA103) ...</vt:lpstr>
      <vt:lpstr>TEACHING - QUOTAS</vt:lpstr>
      <vt:lpstr>TRAINING - QUOTAS</vt:lpstr>
      <vt:lpstr>Additional Information</vt:lpstr>
      <vt:lpstr>GRANT AMOUNTS - DAILY GRANT</vt:lpstr>
      <vt:lpstr>GRANT AMOUNTS-TRAVEL EXPENSES</vt:lpstr>
      <vt:lpstr>Grant 1</vt:lpstr>
      <vt:lpstr>Grant 2</vt:lpstr>
      <vt:lpstr>Grant 3</vt:lpstr>
      <vt:lpstr>SPECIAL NEEDS SUPPORT</vt:lpstr>
      <vt:lpstr>HOW CAN I PARTICIPATE IN?</vt:lpstr>
      <vt:lpstr>HOW CAN I PARTICIPATE IN?</vt:lpstr>
      <vt:lpstr>I'VE BEEN CHOSEN; WHAT DO I DO NOW?</vt:lpstr>
      <vt:lpstr>I'VE BEEN SELECTED; WHAT DO I DO NOW?...</vt:lpstr>
      <vt:lpstr>After Starting the Mobility</vt:lpstr>
      <vt:lpstr>After the End of Mobility:</vt:lpstr>
      <vt:lpstr>FOR MORE DETAILED INFORMATION;</vt:lpstr>
      <vt:lpstr>VIRTUAL STAFF MOBILITY - NEW!!!</vt:lpstr>
      <vt:lpstr>VIRTUAL STAFF MOBILITY - NEW!!!</vt:lpstr>
      <vt:lpstr>VIRTUAL STAFF MOBILITY - NEW!!!</vt:lpstr>
      <vt:lpstr>SUMMARY</vt:lpstr>
      <vt:lpstr>WHY SHOULD I PARTICIPATE?</vt:lpstr>
      <vt:lpstr>WHY SHOULD I PARTICIPATE?</vt:lpstr>
      <vt:lpstr>WHY SHOULD I PARTICIPATE?</vt:lpstr>
      <vt:lpstr>For more information...</vt:lpstr>
      <vt:lpstr>Thank you for listening...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Erasmus+ Programı ve</dc:title>
  <dc:creator>Elif Karagöz</dc:creator>
  <cp:lastModifiedBy>Elif Karagöz</cp:lastModifiedBy>
  <cp:revision>9</cp:revision>
  <dcterms:modified xsi:type="dcterms:W3CDTF">2020-10-12T09:58:25Z</dcterms:modified>
</cp:coreProperties>
</file>