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881" r:id="rId1"/>
  </p:sldMasterIdLst>
  <p:sldIdLst>
    <p:sldId id="256" r:id="rId2"/>
    <p:sldId id="263" r:id="rId3"/>
    <p:sldId id="327" r:id="rId4"/>
    <p:sldId id="328" r:id="rId5"/>
    <p:sldId id="329" r:id="rId6"/>
    <p:sldId id="264" r:id="rId7"/>
    <p:sldId id="262" r:id="rId8"/>
    <p:sldId id="257" r:id="rId9"/>
    <p:sldId id="276" r:id="rId10"/>
    <p:sldId id="258" r:id="rId11"/>
    <p:sldId id="265" r:id="rId12"/>
    <p:sldId id="266" r:id="rId13"/>
    <p:sldId id="332" r:id="rId14"/>
    <p:sldId id="309" r:id="rId15"/>
    <p:sldId id="259" r:id="rId16"/>
    <p:sldId id="323" r:id="rId17"/>
    <p:sldId id="324" r:id="rId18"/>
    <p:sldId id="301" r:id="rId19"/>
    <p:sldId id="320" r:id="rId20"/>
    <p:sldId id="267" r:id="rId21"/>
    <p:sldId id="308" r:id="rId22"/>
    <p:sldId id="289" r:id="rId23"/>
    <p:sldId id="304" r:id="rId24"/>
    <p:sldId id="310" r:id="rId25"/>
    <p:sldId id="303" r:id="rId26"/>
    <p:sldId id="319" r:id="rId27"/>
    <p:sldId id="293" r:id="rId28"/>
    <p:sldId id="330" r:id="rId29"/>
    <p:sldId id="300" r:id="rId30"/>
    <p:sldId id="302" r:id="rId31"/>
    <p:sldId id="316" r:id="rId32"/>
    <p:sldId id="307" r:id="rId33"/>
    <p:sldId id="315" r:id="rId34"/>
    <p:sldId id="313" r:id="rId35"/>
    <p:sldId id="318" r:id="rId36"/>
    <p:sldId id="321" r:id="rId37"/>
    <p:sldId id="322" r:id="rId38"/>
    <p:sldId id="268" r:id="rId39"/>
    <p:sldId id="314" r:id="rId40"/>
    <p:sldId id="299" r:id="rId41"/>
    <p:sldId id="305" r:id="rId42"/>
    <p:sldId id="317" r:id="rId43"/>
    <p:sldId id="325" r:id="rId44"/>
    <p:sldId id="326" r:id="rId45"/>
    <p:sldId id="277" r:id="rId46"/>
    <p:sldId id="311" r:id="rId47"/>
    <p:sldId id="312" r:id="rId48"/>
    <p:sldId id="306" r:id="rId49"/>
    <p:sldId id="331" r:id="rId50"/>
    <p:sldId id="260" r:id="rId51"/>
    <p:sldId id="298" r:id="rId52"/>
    <p:sldId id="333" r:id="rId53"/>
    <p:sldId id="271" r:id="rId54"/>
    <p:sldId id="295" r:id="rId55"/>
    <p:sldId id="273" r:id="rId56"/>
    <p:sldId id="294" r:id="rId57"/>
    <p:sldId id="269" r:id="rId58"/>
    <p:sldId id="278" r:id="rId59"/>
    <p:sldId id="279" r:id="rId60"/>
    <p:sldId id="274" r:id="rId61"/>
    <p:sldId id="270" r:id="rId62"/>
    <p:sldId id="261" r:id="rId63"/>
    <p:sldId id="297" r:id="rId64"/>
    <p:sldId id="275" r:id="rId65"/>
    <p:sldId id="272" r:id="rId66"/>
    <p:sldId id="296" r:id="rId67"/>
    <p:sldId id="280"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2" d="100"/>
          <a:sy n="112" d="100"/>
        </p:scale>
        <p:origin x="2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pek SAYRAK" userId="4289f9d0-8219-4498-9954-95786326b62e" providerId="ADAL" clId="{EE342453-EA16-4B90-A098-BB6B018FF511}"/>
    <pc:docChg chg="modSld">
      <pc:chgData name="İpek SAYRAK" userId="4289f9d0-8219-4498-9954-95786326b62e" providerId="ADAL" clId="{EE342453-EA16-4B90-A098-BB6B018FF511}" dt="2022-01-19T10:43:12.473" v="8" actId="2164"/>
      <pc:docMkLst>
        <pc:docMk/>
      </pc:docMkLst>
      <pc:sldChg chg="modSp mod">
        <pc:chgData name="İpek SAYRAK" userId="4289f9d0-8219-4498-9954-95786326b62e" providerId="ADAL" clId="{EE342453-EA16-4B90-A098-BB6B018FF511}" dt="2022-01-19T09:56:45.109" v="7" actId="20577"/>
        <pc:sldMkLst>
          <pc:docMk/>
          <pc:sldMk cId="4090227677" sldId="274"/>
        </pc:sldMkLst>
        <pc:spChg chg="mod">
          <ac:chgData name="İpek SAYRAK" userId="4289f9d0-8219-4498-9954-95786326b62e" providerId="ADAL" clId="{EE342453-EA16-4B90-A098-BB6B018FF511}" dt="2022-01-19T09:56:45.109" v="7" actId="20577"/>
          <ac:spMkLst>
            <pc:docMk/>
            <pc:sldMk cId="4090227677" sldId="274"/>
            <ac:spMk id="2" creationId="{56FA0E98-7FF4-481E-884E-E5401375122D}"/>
          </ac:spMkLst>
        </pc:spChg>
      </pc:sldChg>
      <pc:sldChg chg="modSp mod">
        <pc:chgData name="İpek SAYRAK" userId="4289f9d0-8219-4498-9954-95786326b62e" providerId="ADAL" clId="{EE342453-EA16-4B90-A098-BB6B018FF511}" dt="2022-01-19T09:56:37.882" v="4" actId="14100"/>
        <pc:sldMkLst>
          <pc:docMk/>
          <pc:sldMk cId="3396198069" sldId="279"/>
        </pc:sldMkLst>
        <pc:spChg chg="mod">
          <ac:chgData name="İpek SAYRAK" userId="4289f9d0-8219-4498-9954-95786326b62e" providerId="ADAL" clId="{EE342453-EA16-4B90-A098-BB6B018FF511}" dt="2022-01-19T09:56:37.882" v="4" actId="14100"/>
          <ac:spMkLst>
            <pc:docMk/>
            <pc:sldMk cId="3396198069" sldId="279"/>
            <ac:spMk id="4" creationId="{6A5D1E40-43B7-4C4E-B19A-915FEB90E4EF}"/>
          </ac:spMkLst>
        </pc:spChg>
      </pc:sldChg>
      <pc:sldChg chg="modSp mod">
        <pc:chgData name="İpek SAYRAK" userId="4289f9d0-8219-4498-9954-95786326b62e" providerId="ADAL" clId="{EE342453-EA16-4B90-A098-BB6B018FF511}" dt="2022-01-19T10:43:12.473" v="8" actId="2164"/>
        <pc:sldMkLst>
          <pc:docMk/>
          <pc:sldMk cId="1226137455" sldId="289"/>
        </pc:sldMkLst>
        <pc:graphicFrameChg chg="modGraphic">
          <ac:chgData name="İpek SAYRAK" userId="4289f9d0-8219-4498-9954-95786326b62e" providerId="ADAL" clId="{EE342453-EA16-4B90-A098-BB6B018FF511}" dt="2022-01-19T10:43:12.473" v="8" actId="2164"/>
          <ac:graphicFrameMkLst>
            <pc:docMk/>
            <pc:sldMk cId="1226137455" sldId="289"/>
            <ac:graphicFrameMk id="5" creationId="{D32272A9-247D-4C1A-8B65-DBA0519B765A}"/>
          </ac:graphicFrameMkLst>
        </pc:graphicFrameChg>
      </pc:sldChg>
      <pc:sldChg chg="modSp mod">
        <pc:chgData name="İpek SAYRAK" userId="4289f9d0-8219-4498-9954-95786326b62e" providerId="ADAL" clId="{EE342453-EA16-4B90-A098-BB6B018FF511}" dt="2022-01-19T09:56:05.937" v="1" actId="20577"/>
        <pc:sldMkLst>
          <pc:docMk/>
          <pc:sldMk cId="2604996706" sldId="298"/>
        </pc:sldMkLst>
        <pc:graphicFrameChg chg="modGraphic">
          <ac:chgData name="İpek SAYRAK" userId="4289f9d0-8219-4498-9954-95786326b62e" providerId="ADAL" clId="{EE342453-EA16-4B90-A098-BB6B018FF511}" dt="2022-01-19T09:56:05.937" v="1" actId="20577"/>
          <ac:graphicFrameMkLst>
            <pc:docMk/>
            <pc:sldMk cId="2604996706" sldId="298"/>
            <ac:graphicFrameMk id="4" creationId="{6DB5DAA0-258D-458D-9BDF-14F913845F09}"/>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8D8A8-8409-4B7F-BA38-622C9AF7907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D193B62-41C7-4F67-B1E3-BA8327467E6B}">
      <dgm:prSet phldrT="[Metin]"/>
      <dgm:spPr/>
      <dgm:t>
        <a:bodyPr/>
        <a:lstStyle/>
        <a:p>
          <a:r>
            <a:rPr lang="tr-TR" dirty="0"/>
            <a:t>Erasmus+ Staj Hareketliliği</a:t>
          </a:r>
        </a:p>
      </dgm:t>
    </dgm:pt>
    <dgm:pt modelId="{2315EDE0-E6F1-49EE-B1F8-B7BFD4307E91}" type="parTrans" cxnId="{5D005682-DD5C-4465-9E12-58904ADE5C8A}">
      <dgm:prSet/>
      <dgm:spPr/>
      <dgm:t>
        <a:bodyPr/>
        <a:lstStyle/>
        <a:p>
          <a:endParaRPr lang="tr-TR"/>
        </a:p>
      </dgm:t>
    </dgm:pt>
    <dgm:pt modelId="{20776853-2C5E-42BA-9CDB-4996F6FFDD2B}" type="sibTrans" cxnId="{5D005682-DD5C-4465-9E12-58904ADE5C8A}">
      <dgm:prSet/>
      <dgm:spPr/>
      <dgm:t>
        <a:bodyPr/>
        <a:lstStyle/>
        <a:p>
          <a:endParaRPr lang="tr-TR"/>
        </a:p>
      </dgm:t>
    </dgm:pt>
    <dgm:pt modelId="{E40F7FBD-669F-4531-BB77-80C6F6AF66D1}">
      <dgm:prSet phldrT="[Metin]"/>
      <dgm:spPr/>
      <dgm:t>
        <a:bodyPr/>
        <a:lstStyle/>
        <a:p>
          <a:r>
            <a:rPr lang="tr-TR" dirty="0"/>
            <a:t>Zorunlu Staj</a:t>
          </a:r>
        </a:p>
      </dgm:t>
    </dgm:pt>
    <dgm:pt modelId="{3E138640-5712-4065-AD89-6CBDC0CA27C9}" type="parTrans" cxnId="{12871064-CE1D-4289-8737-25B62F3A2DB1}">
      <dgm:prSet/>
      <dgm:spPr/>
      <dgm:t>
        <a:bodyPr/>
        <a:lstStyle/>
        <a:p>
          <a:endParaRPr lang="tr-TR"/>
        </a:p>
      </dgm:t>
    </dgm:pt>
    <dgm:pt modelId="{4EE7E42C-31D3-4029-B774-A7F94C84063D}" type="sibTrans" cxnId="{12871064-CE1D-4289-8737-25B62F3A2DB1}">
      <dgm:prSet/>
      <dgm:spPr/>
      <dgm:t>
        <a:bodyPr/>
        <a:lstStyle/>
        <a:p>
          <a:endParaRPr lang="tr-TR"/>
        </a:p>
      </dgm:t>
    </dgm:pt>
    <dgm:pt modelId="{3EE8D1C3-D6E4-4262-B4A4-65CB49BF199F}">
      <dgm:prSet phldrT="[Metin]"/>
      <dgm:spPr/>
      <dgm:t>
        <a:bodyPr/>
        <a:lstStyle/>
        <a:p>
          <a:r>
            <a:rPr lang="tr-TR" dirty="0"/>
            <a:t>Gönüllü Staj</a:t>
          </a:r>
        </a:p>
      </dgm:t>
    </dgm:pt>
    <dgm:pt modelId="{2792E4CD-DC58-4221-9A33-4397A7E38561}" type="parTrans" cxnId="{4C50EFC0-959C-4EBD-A127-27FAB80FA8D4}">
      <dgm:prSet/>
      <dgm:spPr/>
      <dgm:t>
        <a:bodyPr/>
        <a:lstStyle/>
        <a:p>
          <a:endParaRPr lang="tr-TR"/>
        </a:p>
      </dgm:t>
    </dgm:pt>
    <dgm:pt modelId="{509F6938-E496-4C2D-A6AE-C79A47A495B9}" type="sibTrans" cxnId="{4C50EFC0-959C-4EBD-A127-27FAB80FA8D4}">
      <dgm:prSet/>
      <dgm:spPr/>
      <dgm:t>
        <a:bodyPr/>
        <a:lstStyle/>
        <a:p>
          <a:endParaRPr lang="tr-TR"/>
        </a:p>
      </dgm:t>
    </dgm:pt>
    <dgm:pt modelId="{4E2B27EB-6AFC-4F5F-ACA5-3193F69A6DF5}" type="pres">
      <dgm:prSet presAssocID="{2718D8A8-8409-4B7F-BA38-622C9AF79076}" presName="hierChild1" presStyleCnt="0">
        <dgm:presLayoutVars>
          <dgm:chPref val="1"/>
          <dgm:dir/>
          <dgm:animOne val="branch"/>
          <dgm:animLvl val="lvl"/>
          <dgm:resizeHandles/>
        </dgm:presLayoutVars>
      </dgm:prSet>
      <dgm:spPr/>
    </dgm:pt>
    <dgm:pt modelId="{F4F17CC5-920C-4525-B12E-1EDFCD840846}" type="pres">
      <dgm:prSet presAssocID="{DD193B62-41C7-4F67-B1E3-BA8327467E6B}" presName="hierRoot1" presStyleCnt="0"/>
      <dgm:spPr/>
    </dgm:pt>
    <dgm:pt modelId="{18DA6B29-98AF-4ABA-8DBF-2296ABA8B43C}" type="pres">
      <dgm:prSet presAssocID="{DD193B62-41C7-4F67-B1E3-BA8327467E6B}" presName="composite" presStyleCnt="0"/>
      <dgm:spPr/>
    </dgm:pt>
    <dgm:pt modelId="{9C67AC96-DC45-4E9A-B5BA-3846C6CAD278}" type="pres">
      <dgm:prSet presAssocID="{DD193B62-41C7-4F67-B1E3-BA8327467E6B}" presName="background" presStyleLbl="node0" presStyleIdx="0" presStyleCnt="1"/>
      <dgm:spPr/>
    </dgm:pt>
    <dgm:pt modelId="{EA8E121A-1745-4CC3-A193-4CD60530A2DE}" type="pres">
      <dgm:prSet presAssocID="{DD193B62-41C7-4F67-B1E3-BA8327467E6B}" presName="text" presStyleLbl="fgAcc0" presStyleIdx="0" presStyleCnt="1">
        <dgm:presLayoutVars>
          <dgm:chPref val="3"/>
        </dgm:presLayoutVars>
      </dgm:prSet>
      <dgm:spPr/>
    </dgm:pt>
    <dgm:pt modelId="{CAD0E937-32E4-4C7D-9629-375B5016EEF2}" type="pres">
      <dgm:prSet presAssocID="{DD193B62-41C7-4F67-B1E3-BA8327467E6B}" presName="hierChild2" presStyleCnt="0"/>
      <dgm:spPr/>
    </dgm:pt>
    <dgm:pt modelId="{5AE5E77E-77F3-45BA-9B5E-8D745BC085EA}" type="pres">
      <dgm:prSet presAssocID="{3E138640-5712-4065-AD89-6CBDC0CA27C9}" presName="Name10" presStyleLbl="parChTrans1D2" presStyleIdx="0" presStyleCnt="2"/>
      <dgm:spPr/>
    </dgm:pt>
    <dgm:pt modelId="{4D5EFA73-EFE8-4FD0-A702-82690B75B4C2}" type="pres">
      <dgm:prSet presAssocID="{E40F7FBD-669F-4531-BB77-80C6F6AF66D1}" presName="hierRoot2" presStyleCnt="0"/>
      <dgm:spPr/>
    </dgm:pt>
    <dgm:pt modelId="{E71FD3AC-DAA1-4998-9362-3035DCE0524D}" type="pres">
      <dgm:prSet presAssocID="{E40F7FBD-669F-4531-BB77-80C6F6AF66D1}" presName="composite2" presStyleCnt="0"/>
      <dgm:spPr/>
    </dgm:pt>
    <dgm:pt modelId="{5B8C4285-976C-4C11-A354-F1A38AC31CB4}" type="pres">
      <dgm:prSet presAssocID="{E40F7FBD-669F-4531-BB77-80C6F6AF66D1}" presName="background2" presStyleLbl="node2" presStyleIdx="0" presStyleCnt="2"/>
      <dgm:spPr/>
    </dgm:pt>
    <dgm:pt modelId="{D0460BBF-A312-44D7-B415-A6372B09C5CC}" type="pres">
      <dgm:prSet presAssocID="{E40F7FBD-669F-4531-BB77-80C6F6AF66D1}" presName="text2" presStyleLbl="fgAcc2" presStyleIdx="0" presStyleCnt="2">
        <dgm:presLayoutVars>
          <dgm:chPref val="3"/>
        </dgm:presLayoutVars>
      </dgm:prSet>
      <dgm:spPr/>
    </dgm:pt>
    <dgm:pt modelId="{BE4EC3BE-56EE-494D-B2E4-61F627294D0E}" type="pres">
      <dgm:prSet presAssocID="{E40F7FBD-669F-4531-BB77-80C6F6AF66D1}" presName="hierChild3" presStyleCnt="0"/>
      <dgm:spPr/>
    </dgm:pt>
    <dgm:pt modelId="{2AE52CB1-F6A1-4C33-8D46-5BC05B3CAC9D}" type="pres">
      <dgm:prSet presAssocID="{2792E4CD-DC58-4221-9A33-4397A7E38561}" presName="Name10" presStyleLbl="parChTrans1D2" presStyleIdx="1" presStyleCnt="2"/>
      <dgm:spPr/>
    </dgm:pt>
    <dgm:pt modelId="{82429B40-6AC6-478E-9AD1-DD0152F929F2}" type="pres">
      <dgm:prSet presAssocID="{3EE8D1C3-D6E4-4262-B4A4-65CB49BF199F}" presName="hierRoot2" presStyleCnt="0"/>
      <dgm:spPr/>
    </dgm:pt>
    <dgm:pt modelId="{81A843FD-7756-4D0D-946C-563C5EB7743B}" type="pres">
      <dgm:prSet presAssocID="{3EE8D1C3-D6E4-4262-B4A4-65CB49BF199F}" presName="composite2" presStyleCnt="0"/>
      <dgm:spPr/>
    </dgm:pt>
    <dgm:pt modelId="{1E65877C-0C31-4FDE-A386-DDD22BF14AA3}" type="pres">
      <dgm:prSet presAssocID="{3EE8D1C3-D6E4-4262-B4A4-65CB49BF199F}" presName="background2" presStyleLbl="node2" presStyleIdx="1" presStyleCnt="2"/>
      <dgm:spPr/>
    </dgm:pt>
    <dgm:pt modelId="{CEFE6F30-58C5-4409-BA2F-70A4497FE26B}" type="pres">
      <dgm:prSet presAssocID="{3EE8D1C3-D6E4-4262-B4A4-65CB49BF199F}" presName="text2" presStyleLbl="fgAcc2" presStyleIdx="1" presStyleCnt="2">
        <dgm:presLayoutVars>
          <dgm:chPref val="3"/>
        </dgm:presLayoutVars>
      </dgm:prSet>
      <dgm:spPr/>
    </dgm:pt>
    <dgm:pt modelId="{07DAA75E-EBF1-456B-9A89-5BE98D796B70}" type="pres">
      <dgm:prSet presAssocID="{3EE8D1C3-D6E4-4262-B4A4-65CB49BF199F}" presName="hierChild3" presStyleCnt="0"/>
      <dgm:spPr/>
    </dgm:pt>
  </dgm:ptLst>
  <dgm:cxnLst>
    <dgm:cxn modelId="{0D635139-4A58-49AB-9DEC-2D02D8C357B7}" type="presOf" srcId="{3EE8D1C3-D6E4-4262-B4A4-65CB49BF199F}" destId="{CEFE6F30-58C5-4409-BA2F-70A4497FE26B}" srcOrd="0" destOrd="0" presId="urn:microsoft.com/office/officeart/2005/8/layout/hierarchy1"/>
    <dgm:cxn modelId="{6ED7EF63-B078-4AF8-A260-427350486F02}" type="presOf" srcId="{2718D8A8-8409-4B7F-BA38-622C9AF79076}" destId="{4E2B27EB-6AFC-4F5F-ACA5-3193F69A6DF5}" srcOrd="0" destOrd="0" presId="urn:microsoft.com/office/officeart/2005/8/layout/hierarchy1"/>
    <dgm:cxn modelId="{12871064-CE1D-4289-8737-25B62F3A2DB1}" srcId="{DD193B62-41C7-4F67-B1E3-BA8327467E6B}" destId="{E40F7FBD-669F-4531-BB77-80C6F6AF66D1}" srcOrd="0" destOrd="0" parTransId="{3E138640-5712-4065-AD89-6CBDC0CA27C9}" sibTransId="{4EE7E42C-31D3-4029-B774-A7F94C84063D}"/>
    <dgm:cxn modelId="{68782081-A82A-4FC1-B7A4-0C20FC7407D1}" type="presOf" srcId="{3E138640-5712-4065-AD89-6CBDC0CA27C9}" destId="{5AE5E77E-77F3-45BA-9B5E-8D745BC085EA}" srcOrd="0" destOrd="0" presId="urn:microsoft.com/office/officeart/2005/8/layout/hierarchy1"/>
    <dgm:cxn modelId="{5D005682-DD5C-4465-9E12-58904ADE5C8A}" srcId="{2718D8A8-8409-4B7F-BA38-622C9AF79076}" destId="{DD193B62-41C7-4F67-B1E3-BA8327467E6B}" srcOrd="0" destOrd="0" parTransId="{2315EDE0-E6F1-49EE-B1F8-B7BFD4307E91}" sibTransId="{20776853-2C5E-42BA-9CDB-4996F6FFDD2B}"/>
    <dgm:cxn modelId="{CD4AC88D-D7E2-46BE-AC91-8512AF13E83E}" type="presOf" srcId="{2792E4CD-DC58-4221-9A33-4397A7E38561}" destId="{2AE52CB1-F6A1-4C33-8D46-5BC05B3CAC9D}" srcOrd="0" destOrd="0" presId="urn:microsoft.com/office/officeart/2005/8/layout/hierarchy1"/>
    <dgm:cxn modelId="{4C50EFC0-959C-4EBD-A127-27FAB80FA8D4}" srcId="{DD193B62-41C7-4F67-B1E3-BA8327467E6B}" destId="{3EE8D1C3-D6E4-4262-B4A4-65CB49BF199F}" srcOrd="1" destOrd="0" parTransId="{2792E4CD-DC58-4221-9A33-4397A7E38561}" sibTransId="{509F6938-E496-4C2D-A6AE-C79A47A495B9}"/>
    <dgm:cxn modelId="{426BACED-5037-4940-9703-273C894D5D42}" type="presOf" srcId="{DD193B62-41C7-4F67-B1E3-BA8327467E6B}" destId="{EA8E121A-1745-4CC3-A193-4CD60530A2DE}" srcOrd="0" destOrd="0" presId="urn:microsoft.com/office/officeart/2005/8/layout/hierarchy1"/>
    <dgm:cxn modelId="{7AB08EF0-5A04-4A65-8D59-E8D645932D23}" type="presOf" srcId="{E40F7FBD-669F-4531-BB77-80C6F6AF66D1}" destId="{D0460BBF-A312-44D7-B415-A6372B09C5CC}" srcOrd="0" destOrd="0" presId="urn:microsoft.com/office/officeart/2005/8/layout/hierarchy1"/>
    <dgm:cxn modelId="{A14C72D8-ADDC-4B87-9E2C-D56CCE6B2A4C}" type="presParOf" srcId="{4E2B27EB-6AFC-4F5F-ACA5-3193F69A6DF5}" destId="{F4F17CC5-920C-4525-B12E-1EDFCD840846}" srcOrd="0" destOrd="0" presId="urn:microsoft.com/office/officeart/2005/8/layout/hierarchy1"/>
    <dgm:cxn modelId="{C18748DB-02C0-49E1-A556-76DC90DA614A}" type="presParOf" srcId="{F4F17CC5-920C-4525-B12E-1EDFCD840846}" destId="{18DA6B29-98AF-4ABA-8DBF-2296ABA8B43C}" srcOrd="0" destOrd="0" presId="urn:microsoft.com/office/officeart/2005/8/layout/hierarchy1"/>
    <dgm:cxn modelId="{63D06814-8FC7-45F9-9CD0-5A01EBF4E638}" type="presParOf" srcId="{18DA6B29-98AF-4ABA-8DBF-2296ABA8B43C}" destId="{9C67AC96-DC45-4E9A-B5BA-3846C6CAD278}" srcOrd="0" destOrd="0" presId="urn:microsoft.com/office/officeart/2005/8/layout/hierarchy1"/>
    <dgm:cxn modelId="{F3C29B82-8361-4FF9-BBDA-49A064FF98B3}" type="presParOf" srcId="{18DA6B29-98AF-4ABA-8DBF-2296ABA8B43C}" destId="{EA8E121A-1745-4CC3-A193-4CD60530A2DE}" srcOrd="1" destOrd="0" presId="urn:microsoft.com/office/officeart/2005/8/layout/hierarchy1"/>
    <dgm:cxn modelId="{3646FD51-4AD0-4648-875A-9722E9427F02}" type="presParOf" srcId="{F4F17CC5-920C-4525-B12E-1EDFCD840846}" destId="{CAD0E937-32E4-4C7D-9629-375B5016EEF2}" srcOrd="1" destOrd="0" presId="urn:microsoft.com/office/officeart/2005/8/layout/hierarchy1"/>
    <dgm:cxn modelId="{7EBE8E94-A999-4469-9000-BE24CE36EA36}" type="presParOf" srcId="{CAD0E937-32E4-4C7D-9629-375B5016EEF2}" destId="{5AE5E77E-77F3-45BA-9B5E-8D745BC085EA}" srcOrd="0" destOrd="0" presId="urn:microsoft.com/office/officeart/2005/8/layout/hierarchy1"/>
    <dgm:cxn modelId="{CFFEAAF8-CE4E-42A0-A635-8A0158FAE90F}" type="presParOf" srcId="{CAD0E937-32E4-4C7D-9629-375B5016EEF2}" destId="{4D5EFA73-EFE8-4FD0-A702-82690B75B4C2}" srcOrd="1" destOrd="0" presId="urn:microsoft.com/office/officeart/2005/8/layout/hierarchy1"/>
    <dgm:cxn modelId="{1CB6A813-D47F-49FE-BAD7-042BBA6D46CB}" type="presParOf" srcId="{4D5EFA73-EFE8-4FD0-A702-82690B75B4C2}" destId="{E71FD3AC-DAA1-4998-9362-3035DCE0524D}" srcOrd="0" destOrd="0" presId="urn:microsoft.com/office/officeart/2005/8/layout/hierarchy1"/>
    <dgm:cxn modelId="{2EF8B004-A9AC-4580-A0C0-A338B85A8D2F}" type="presParOf" srcId="{E71FD3AC-DAA1-4998-9362-3035DCE0524D}" destId="{5B8C4285-976C-4C11-A354-F1A38AC31CB4}" srcOrd="0" destOrd="0" presId="urn:microsoft.com/office/officeart/2005/8/layout/hierarchy1"/>
    <dgm:cxn modelId="{DCF46962-7AC5-4986-A175-BAA15DFAB7B3}" type="presParOf" srcId="{E71FD3AC-DAA1-4998-9362-3035DCE0524D}" destId="{D0460BBF-A312-44D7-B415-A6372B09C5CC}" srcOrd="1" destOrd="0" presId="urn:microsoft.com/office/officeart/2005/8/layout/hierarchy1"/>
    <dgm:cxn modelId="{0B77A391-195F-410F-9D18-F7484CDC81B3}" type="presParOf" srcId="{4D5EFA73-EFE8-4FD0-A702-82690B75B4C2}" destId="{BE4EC3BE-56EE-494D-B2E4-61F627294D0E}" srcOrd="1" destOrd="0" presId="urn:microsoft.com/office/officeart/2005/8/layout/hierarchy1"/>
    <dgm:cxn modelId="{2A6F36FA-AD2A-407D-AAC0-02105379529B}" type="presParOf" srcId="{CAD0E937-32E4-4C7D-9629-375B5016EEF2}" destId="{2AE52CB1-F6A1-4C33-8D46-5BC05B3CAC9D}" srcOrd="2" destOrd="0" presId="urn:microsoft.com/office/officeart/2005/8/layout/hierarchy1"/>
    <dgm:cxn modelId="{14083436-731F-4921-A258-FA39FCCC26EC}" type="presParOf" srcId="{CAD0E937-32E4-4C7D-9629-375B5016EEF2}" destId="{82429B40-6AC6-478E-9AD1-DD0152F929F2}" srcOrd="3" destOrd="0" presId="urn:microsoft.com/office/officeart/2005/8/layout/hierarchy1"/>
    <dgm:cxn modelId="{33A0B8C9-C4E4-4241-8338-E928375A9D5A}" type="presParOf" srcId="{82429B40-6AC6-478E-9AD1-DD0152F929F2}" destId="{81A843FD-7756-4D0D-946C-563C5EB7743B}" srcOrd="0" destOrd="0" presId="urn:microsoft.com/office/officeart/2005/8/layout/hierarchy1"/>
    <dgm:cxn modelId="{00025E4A-6234-4178-A2FD-BF7DB88EE77D}" type="presParOf" srcId="{81A843FD-7756-4D0D-946C-563C5EB7743B}" destId="{1E65877C-0C31-4FDE-A386-DDD22BF14AA3}" srcOrd="0" destOrd="0" presId="urn:microsoft.com/office/officeart/2005/8/layout/hierarchy1"/>
    <dgm:cxn modelId="{587BA232-294C-452C-99B8-7846580644EB}" type="presParOf" srcId="{81A843FD-7756-4D0D-946C-563C5EB7743B}" destId="{CEFE6F30-58C5-4409-BA2F-70A4497FE26B}" srcOrd="1" destOrd="0" presId="urn:microsoft.com/office/officeart/2005/8/layout/hierarchy1"/>
    <dgm:cxn modelId="{A09AA9CC-90EC-4C44-85FE-77C5D2147A1C}" type="presParOf" srcId="{82429B40-6AC6-478E-9AD1-DD0152F929F2}" destId="{07DAA75E-EBF1-456B-9A89-5BE98D796B7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BFD905-9D9C-4F4B-A732-B9E992B657F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D50EB845-A3BF-42D2-B439-096D72E3D749}">
      <dgm:prSet phldrT="[Metin]"/>
      <dgm:spPr/>
      <dgm:t>
        <a:bodyPr/>
        <a:lstStyle/>
        <a:p>
          <a:r>
            <a:rPr lang="tr-TR" dirty="0"/>
            <a:t>Gitmeden Önce Yapılacaklar</a:t>
          </a:r>
        </a:p>
      </dgm:t>
    </dgm:pt>
    <dgm:pt modelId="{B7450476-F63E-47C0-BBA7-FE2E218E2100}" type="parTrans" cxnId="{14926353-2BD4-4417-ADA2-C34BB26FEA8C}">
      <dgm:prSet/>
      <dgm:spPr/>
      <dgm:t>
        <a:bodyPr/>
        <a:lstStyle/>
        <a:p>
          <a:endParaRPr lang="tr-TR"/>
        </a:p>
      </dgm:t>
    </dgm:pt>
    <dgm:pt modelId="{3C657E5F-7543-45E5-9676-5719DA6AFB9F}" type="sibTrans" cxnId="{14926353-2BD4-4417-ADA2-C34BB26FEA8C}">
      <dgm:prSet/>
      <dgm:spPr/>
      <dgm:t>
        <a:bodyPr/>
        <a:lstStyle/>
        <a:p>
          <a:endParaRPr lang="tr-TR"/>
        </a:p>
      </dgm:t>
    </dgm:pt>
    <dgm:pt modelId="{8A5CB40C-5E1B-4EC3-8161-F4D0BBC8C4D8}">
      <dgm:prSet phldrT="[Metin]"/>
      <dgm:spPr/>
      <dgm:t>
        <a:bodyPr/>
        <a:lstStyle/>
        <a:p>
          <a:r>
            <a:rPr lang="tr-TR" dirty="0"/>
            <a:t>LA «</a:t>
          </a:r>
          <a:r>
            <a:rPr lang="tr-TR" dirty="0" err="1"/>
            <a:t>Before</a:t>
          </a:r>
          <a:r>
            <a:rPr lang="tr-TR" dirty="0"/>
            <a:t> </a:t>
          </a:r>
          <a:r>
            <a:rPr lang="tr-TR" dirty="0" err="1"/>
            <a:t>the</a:t>
          </a:r>
          <a:r>
            <a:rPr lang="tr-TR" dirty="0"/>
            <a:t> Mobility» hazırlanması</a:t>
          </a:r>
        </a:p>
      </dgm:t>
    </dgm:pt>
    <dgm:pt modelId="{E269A49B-F114-4170-8225-F4F1A62E08E9}" type="parTrans" cxnId="{E09551D0-6975-4CA3-A254-DC51810B4752}">
      <dgm:prSet/>
      <dgm:spPr/>
      <dgm:t>
        <a:bodyPr/>
        <a:lstStyle/>
        <a:p>
          <a:endParaRPr lang="tr-TR"/>
        </a:p>
      </dgm:t>
    </dgm:pt>
    <dgm:pt modelId="{37659CBC-CB81-4C00-BE15-C6E6FAF20CA3}" type="sibTrans" cxnId="{E09551D0-6975-4CA3-A254-DC51810B4752}">
      <dgm:prSet/>
      <dgm:spPr/>
      <dgm:t>
        <a:bodyPr/>
        <a:lstStyle/>
        <a:p>
          <a:endParaRPr lang="tr-TR"/>
        </a:p>
      </dgm:t>
    </dgm:pt>
    <dgm:pt modelId="{0E85F396-3006-4D49-B17B-0400C401E5D9}">
      <dgm:prSet phldrT="[Metin]"/>
      <dgm:spPr/>
      <dgm:t>
        <a:bodyPr/>
        <a:lstStyle/>
        <a:p>
          <a:r>
            <a:rPr lang="tr-TR" dirty="0"/>
            <a:t>Ders Transfer Tablosunun Hazırlanması</a:t>
          </a:r>
        </a:p>
      </dgm:t>
    </dgm:pt>
    <dgm:pt modelId="{84DB67C2-966A-41DA-836C-3D7D11DE3760}" type="parTrans" cxnId="{7FD067CF-1C41-49D7-AE34-2497B600F32D}">
      <dgm:prSet/>
      <dgm:spPr/>
      <dgm:t>
        <a:bodyPr/>
        <a:lstStyle/>
        <a:p>
          <a:endParaRPr lang="tr-TR"/>
        </a:p>
      </dgm:t>
    </dgm:pt>
    <dgm:pt modelId="{CA0263B3-8AE0-4A39-B679-19CC12DFF3E5}" type="sibTrans" cxnId="{7FD067CF-1C41-49D7-AE34-2497B600F32D}">
      <dgm:prSet/>
      <dgm:spPr/>
      <dgm:t>
        <a:bodyPr/>
        <a:lstStyle/>
        <a:p>
          <a:endParaRPr lang="tr-TR"/>
        </a:p>
      </dgm:t>
    </dgm:pt>
    <dgm:pt modelId="{489BB062-E05D-46A5-B45C-A586E3EFC197}">
      <dgm:prSet phldrT="[Metin]"/>
      <dgm:spPr/>
      <dgm:t>
        <a:bodyPr/>
        <a:lstStyle/>
        <a:p>
          <a:r>
            <a:rPr lang="tr-TR" dirty="0"/>
            <a:t>Gittikten Sonra Yapılacaklar</a:t>
          </a:r>
        </a:p>
      </dgm:t>
    </dgm:pt>
    <dgm:pt modelId="{C941C758-8E96-4A86-80B5-878876100ED0}" type="parTrans" cxnId="{154DB360-3212-4AA6-822F-F6E9AD79B592}">
      <dgm:prSet/>
      <dgm:spPr/>
      <dgm:t>
        <a:bodyPr/>
        <a:lstStyle/>
        <a:p>
          <a:endParaRPr lang="tr-TR"/>
        </a:p>
      </dgm:t>
    </dgm:pt>
    <dgm:pt modelId="{C90DD539-ECC7-439F-9AE8-14F6A734355E}" type="sibTrans" cxnId="{154DB360-3212-4AA6-822F-F6E9AD79B592}">
      <dgm:prSet/>
      <dgm:spPr/>
      <dgm:t>
        <a:bodyPr/>
        <a:lstStyle/>
        <a:p>
          <a:endParaRPr lang="tr-TR"/>
        </a:p>
      </dgm:t>
    </dgm:pt>
    <dgm:pt modelId="{6FCF0E51-08F9-41DC-B67D-D315D0A04FB0}">
      <dgm:prSet phldrT="[Metin]"/>
      <dgm:spPr/>
      <dgm:t>
        <a:bodyPr/>
        <a:lstStyle/>
        <a:p>
          <a:pPr algn="l"/>
          <a:r>
            <a:rPr lang="tr-TR" dirty="0"/>
            <a:t>Ders değişikliği olursa, gittikten sonraki en geç 4 – 7 hafta içerisinde,  LA «</a:t>
          </a:r>
          <a:r>
            <a:rPr lang="tr-TR" dirty="0" err="1"/>
            <a:t>During</a:t>
          </a:r>
          <a:r>
            <a:rPr lang="tr-TR" dirty="0"/>
            <a:t> </a:t>
          </a:r>
          <a:r>
            <a:rPr lang="tr-TR" dirty="0" err="1"/>
            <a:t>the</a:t>
          </a:r>
          <a:r>
            <a:rPr lang="tr-TR" dirty="0"/>
            <a:t> Mobility» kısmının doldurulması ve ofise maille iletilmesi</a:t>
          </a:r>
        </a:p>
      </dgm:t>
    </dgm:pt>
    <dgm:pt modelId="{D1E6EB63-2E85-4E7D-B976-653188F6DB05}" type="parTrans" cxnId="{E99503E8-380E-42D8-BD75-76C869744197}">
      <dgm:prSet/>
      <dgm:spPr/>
      <dgm:t>
        <a:bodyPr/>
        <a:lstStyle/>
        <a:p>
          <a:endParaRPr lang="tr-TR"/>
        </a:p>
      </dgm:t>
    </dgm:pt>
    <dgm:pt modelId="{25330498-2EB0-4443-A664-5FB79187548A}" type="sibTrans" cxnId="{E99503E8-380E-42D8-BD75-76C869744197}">
      <dgm:prSet/>
      <dgm:spPr/>
      <dgm:t>
        <a:bodyPr/>
        <a:lstStyle/>
        <a:p>
          <a:endParaRPr lang="tr-TR"/>
        </a:p>
      </dgm:t>
    </dgm:pt>
    <dgm:pt modelId="{182CC23A-76BA-4932-9634-DF93156B87D6}">
      <dgm:prSet phldrT="[Metin]"/>
      <dgm:spPr/>
      <dgm:t>
        <a:bodyPr/>
        <a:lstStyle/>
        <a:p>
          <a:r>
            <a:rPr lang="tr-TR" dirty="0"/>
            <a:t>Döndükten Sonra Yapılacaklar</a:t>
          </a:r>
        </a:p>
      </dgm:t>
    </dgm:pt>
    <dgm:pt modelId="{678C7085-C91D-4D62-8E2A-A20C38F1ACF9}" type="parTrans" cxnId="{C88D15A6-0750-444F-9749-BE7E8EF39B77}">
      <dgm:prSet/>
      <dgm:spPr/>
      <dgm:t>
        <a:bodyPr/>
        <a:lstStyle/>
        <a:p>
          <a:endParaRPr lang="tr-TR"/>
        </a:p>
      </dgm:t>
    </dgm:pt>
    <dgm:pt modelId="{43B7B505-CFC5-46A8-BCCD-120658174395}" type="sibTrans" cxnId="{C88D15A6-0750-444F-9749-BE7E8EF39B77}">
      <dgm:prSet/>
      <dgm:spPr/>
      <dgm:t>
        <a:bodyPr/>
        <a:lstStyle/>
        <a:p>
          <a:endParaRPr lang="tr-TR"/>
        </a:p>
      </dgm:t>
    </dgm:pt>
    <dgm:pt modelId="{A3ACB996-74EA-4E24-B770-88A5E050EE6D}">
      <dgm:prSet phldrT="[Metin]"/>
      <dgm:spPr/>
      <dgm:t>
        <a:bodyPr/>
        <a:lstStyle/>
        <a:p>
          <a:r>
            <a:rPr lang="tr-TR" dirty="0"/>
            <a:t>Karşı kurumdan gelen ders notlarının (transkript) ofise teslimi</a:t>
          </a:r>
        </a:p>
      </dgm:t>
    </dgm:pt>
    <dgm:pt modelId="{34EE0C9A-DAB6-410E-B5E5-1EC7E8B2E8B4}" type="parTrans" cxnId="{378D6B0B-85A0-41E0-A00F-9D75A7952E03}">
      <dgm:prSet/>
      <dgm:spPr/>
      <dgm:t>
        <a:bodyPr/>
        <a:lstStyle/>
        <a:p>
          <a:endParaRPr lang="tr-TR"/>
        </a:p>
      </dgm:t>
    </dgm:pt>
    <dgm:pt modelId="{919E463B-7F74-4E19-A2C1-87FEB107F5E2}" type="sibTrans" cxnId="{378D6B0B-85A0-41E0-A00F-9D75A7952E03}">
      <dgm:prSet/>
      <dgm:spPr/>
      <dgm:t>
        <a:bodyPr/>
        <a:lstStyle/>
        <a:p>
          <a:endParaRPr lang="tr-TR"/>
        </a:p>
      </dgm:t>
    </dgm:pt>
    <dgm:pt modelId="{D1B9CF9D-EE0D-4443-932E-6A5CA7E05D9A}">
      <dgm:prSet phldrT="[Metin]"/>
      <dgm:spPr/>
      <dgm:t>
        <a:bodyPr/>
        <a:lstStyle/>
        <a:p>
          <a:endParaRPr lang="tr-TR" dirty="0"/>
        </a:p>
      </dgm:t>
    </dgm:pt>
    <dgm:pt modelId="{F5420350-79E9-4FEC-A749-B9EC961BA050}" type="parTrans" cxnId="{A6E6A10C-1515-451D-9E96-4550E8B781F5}">
      <dgm:prSet/>
      <dgm:spPr/>
      <dgm:t>
        <a:bodyPr/>
        <a:lstStyle/>
        <a:p>
          <a:endParaRPr lang="tr-TR"/>
        </a:p>
      </dgm:t>
    </dgm:pt>
    <dgm:pt modelId="{61B0BC9F-4599-4A3B-9951-BF8BC775AF95}" type="sibTrans" cxnId="{A6E6A10C-1515-451D-9E96-4550E8B781F5}">
      <dgm:prSet/>
      <dgm:spPr/>
      <dgm:t>
        <a:bodyPr/>
        <a:lstStyle/>
        <a:p>
          <a:endParaRPr lang="tr-TR"/>
        </a:p>
      </dgm:t>
    </dgm:pt>
    <dgm:pt modelId="{641A9342-C2D1-4556-BE3F-CE3D340FE6FE}">
      <dgm:prSet phldrT="[Metin]"/>
      <dgm:spPr/>
      <dgm:t>
        <a:bodyPr/>
        <a:lstStyle/>
        <a:p>
          <a:pPr algn="l"/>
          <a:endParaRPr lang="tr-TR" dirty="0"/>
        </a:p>
      </dgm:t>
    </dgm:pt>
    <dgm:pt modelId="{7B607B11-FED0-4232-9492-60B7E846244F}" type="parTrans" cxnId="{9893358A-6DD6-4103-B6EF-BABC59665FC0}">
      <dgm:prSet/>
      <dgm:spPr/>
      <dgm:t>
        <a:bodyPr/>
        <a:lstStyle/>
        <a:p>
          <a:endParaRPr lang="tr-TR"/>
        </a:p>
      </dgm:t>
    </dgm:pt>
    <dgm:pt modelId="{EF346CC1-EF10-4339-9003-91B4DA089A2B}" type="sibTrans" cxnId="{9893358A-6DD6-4103-B6EF-BABC59665FC0}">
      <dgm:prSet/>
      <dgm:spPr/>
      <dgm:t>
        <a:bodyPr/>
        <a:lstStyle/>
        <a:p>
          <a:endParaRPr lang="tr-TR"/>
        </a:p>
      </dgm:t>
    </dgm:pt>
    <dgm:pt modelId="{9FB2B531-D427-4388-ACE0-A7D0787C8788}">
      <dgm:prSet phldrT="[Metin]"/>
      <dgm:spPr/>
      <dgm:t>
        <a:bodyPr/>
        <a:lstStyle/>
        <a:p>
          <a:pPr algn="l"/>
          <a:endParaRPr lang="tr-TR" dirty="0"/>
        </a:p>
      </dgm:t>
    </dgm:pt>
    <dgm:pt modelId="{8E04596A-2575-47F9-BFF0-E927443DC27C}" type="parTrans" cxnId="{070BEA60-569D-4AE4-B78C-B16C1CC2BBC7}">
      <dgm:prSet/>
      <dgm:spPr/>
      <dgm:t>
        <a:bodyPr/>
        <a:lstStyle/>
        <a:p>
          <a:endParaRPr lang="tr-TR"/>
        </a:p>
      </dgm:t>
    </dgm:pt>
    <dgm:pt modelId="{EBBCB742-1A61-4E07-AB47-519B9B8F0F26}" type="sibTrans" cxnId="{070BEA60-569D-4AE4-B78C-B16C1CC2BBC7}">
      <dgm:prSet/>
      <dgm:spPr/>
      <dgm:t>
        <a:bodyPr/>
        <a:lstStyle/>
        <a:p>
          <a:endParaRPr lang="tr-TR"/>
        </a:p>
      </dgm:t>
    </dgm:pt>
    <dgm:pt modelId="{439C75E1-605F-49B4-BF2B-713E96567F5E}">
      <dgm:prSet phldrT="[Metin]"/>
      <dgm:spPr/>
      <dgm:t>
        <a:bodyPr/>
        <a:lstStyle/>
        <a:p>
          <a:endParaRPr lang="tr-TR" dirty="0"/>
        </a:p>
      </dgm:t>
    </dgm:pt>
    <dgm:pt modelId="{B44702A0-304B-4F80-88E2-836185980F06}" type="parTrans" cxnId="{5ABA2D53-8BAD-459D-A057-1605DC7D04EC}">
      <dgm:prSet/>
      <dgm:spPr/>
      <dgm:t>
        <a:bodyPr/>
        <a:lstStyle/>
        <a:p>
          <a:endParaRPr lang="tr-TR"/>
        </a:p>
      </dgm:t>
    </dgm:pt>
    <dgm:pt modelId="{9ACB4A63-8157-4719-9579-11E6CA77FCA8}" type="sibTrans" cxnId="{5ABA2D53-8BAD-459D-A057-1605DC7D04EC}">
      <dgm:prSet/>
      <dgm:spPr/>
      <dgm:t>
        <a:bodyPr/>
        <a:lstStyle/>
        <a:p>
          <a:endParaRPr lang="tr-TR"/>
        </a:p>
      </dgm:t>
    </dgm:pt>
    <dgm:pt modelId="{E5DE20B7-268E-4FC7-BEDC-474CE40E64B3}">
      <dgm:prSet phldrT="[Metin]"/>
      <dgm:spPr/>
      <dgm:t>
        <a:bodyPr/>
        <a:lstStyle/>
        <a:p>
          <a:endParaRPr lang="tr-TR" dirty="0"/>
        </a:p>
      </dgm:t>
    </dgm:pt>
    <dgm:pt modelId="{7F063542-0F83-4C96-8BF4-DD2B8C2B1FB6}" type="parTrans" cxnId="{8BACEB62-E7CF-41F9-9A09-37124579C363}">
      <dgm:prSet/>
      <dgm:spPr/>
      <dgm:t>
        <a:bodyPr/>
        <a:lstStyle/>
        <a:p>
          <a:endParaRPr lang="tr-TR"/>
        </a:p>
      </dgm:t>
    </dgm:pt>
    <dgm:pt modelId="{06177D81-F2D4-48AA-9A94-F8AB580A4EB8}" type="sibTrans" cxnId="{8BACEB62-E7CF-41F9-9A09-37124579C363}">
      <dgm:prSet/>
      <dgm:spPr/>
      <dgm:t>
        <a:bodyPr/>
        <a:lstStyle/>
        <a:p>
          <a:endParaRPr lang="tr-TR"/>
        </a:p>
      </dgm:t>
    </dgm:pt>
    <dgm:pt modelId="{D10C7C5A-EA7A-48A5-B5CB-EF465279EFB1}">
      <dgm:prSet phldrT="[Metin]"/>
      <dgm:spPr/>
      <dgm:t>
        <a:bodyPr/>
        <a:lstStyle/>
        <a:p>
          <a:r>
            <a:rPr lang="tr-TR" dirty="0"/>
            <a:t>Islak imzalı LA belgesinin ofise teslimi</a:t>
          </a:r>
        </a:p>
      </dgm:t>
    </dgm:pt>
    <dgm:pt modelId="{3236A728-6913-4C6C-A8B7-91F7A5226D17}" type="parTrans" cxnId="{9E64A6C5-304D-4117-B803-56DF6206FB3C}">
      <dgm:prSet/>
      <dgm:spPr/>
      <dgm:t>
        <a:bodyPr/>
        <a:lstStyle/>
        <a:p>
          <a:endParaRPr lang="tr-TR"/>
        </a:p>
      </dgm:t>
    </dgm:pt>
    <dgm:pt modelId="{B9B23EC4-2B7D-4B9F-A89E-0F0FFECC0A25}" type="sibTrans" cxnId="{9E64A6C5-304D-4117-B803-56DF6206FB3C}">
      <dgm:prSet/>
      <dgm:spPr/>
      <dgm:t>
        <a:bodyPr/>
        <a:lstStyle/>
        <a:p>
          <a:endParaRPr lang="tr-TR"/>
        </a:p>
      </dgm:t>
    </dgm:pt>
    <dgm:pt modelId="{A1E4E6E0-4ADA-4A81-99BD-83320A3B9F08}">
      <dgm:prSet phldrT="[Metin]"/>
      <dgm:spPr/>
      <dgm:t>
        <a:bodyPr/>
        <a:lstStyle/>
        <a:p>
          <a:endParaRPr lang="tr-TR" dirty="0"/>
        </a:p>
      </dgm:t>
    </dgm:pt>
    <dgm:pt modelId="{CCC3EA93-4A67-4796-8AF6-14CE67398C14}" type="parTrans" cxnId="{6C5A6360-BE44-4B86-B472-FAD6BBA3BB5E}">
      <dgm:prSet/>
      <dgm:spPr/>
      <dgm:t>
        <a:bodyPr/>
        <a:lstStyle/>
        <a:p>
          <a:endParaRPr lang="tr-TR"/>
        </a:p>
      </dgm:t>
    </dgm:pt>
    <dgm:pt modelId="{0663244B-E802-46D1-B669-0A13BECC103C}" type="sibTrans" cxnId="{6C5A6360-BE44-4B86-B472-FAD6BBA3BB5E}">
      <dgm:prSet/>
      <dgm:spPr/>
      <dgm:t>
        <a:bodyPr/>
        <a:lstStyle/>
        <a:p>
          <a:endParaRPr lang="tr-TR"/>
        </a:p>
      </dgm:t>
    </dgm:pt>
    <dgm:pt modelId="{BBC90407-4A65-43A7-A78D-A48517278222}">
      <dgm:prSet phldrT="[Metin]"/>
      <dgm:spPr/>
      <dgm:t>
        <a:bodyPr/>
        <a:lstStyle/>
        <a:p>
          <a:pPr algn="l"/>
          <a:r>
            <a:rPr lang="tr-TR" dirty="0"/>
            <a:t>Hareketlilik bitiminde LA belgesinin «</a:t>
          </a:r>
          <a:r>
            <a:rPr lang="tr-TR" dirty="0" err="1"/>
            <a:t>After</a:t>
          </a:r>
          <a:r>
            <a:rPr lang="tr-TR" dirty="0"/>
            <a:t> </a:t>
          </a:r>
          <a:r>
            <a:rPr lang="tr-TR" dirty="0" err="1"/>
            <a:t>the</a:t>
          </a:r>
          <a:r>
            <a:rPr lang="tr-TR" dirty="0"/>
            <a:t> Mobility» kısmının doldurulması</a:t>
          </a:r>
        </a:p>
      </dgm:t>
    </dgm:pt>
    <dgm:pt modelId="{EA38589C-EB5C-49FA-9243-CD1B52D5908F}" type="parTrans" cxnId="{643E851F-6D7E-432B-8162-E778D659D8C1}">
      <dgm:prSet/>
      <dgm:spPr/>
      <dgm:t>
        <a:bodyPr/>
        <a:lstStyle/>
        <a:p>
          <a:endParaRPr lang="tr-TR"/>
        </a:p>
      </dgm:t>
    </dgm:pt>
    <dgm:pt modelId="{9EC659F8-AD57-4334-8D90-C67C9046E266}" type="sibTrans" cxnId="{643E851F-6D7E-432B-8162-E778D659D8C1}">
      <dgm:prSet/>
      <dgm:spPr/>
      <dgm:t>
        <a:bodyPr/>
        <a:lstStyle/>
        <a:p>
          <a:endParaRPr lang="tr-TR"/>
        </a:p>
      </dgm:t>
    </dgm:pt>
    <dgm:pt modelId="{3F758BA6-69FF-4541-B912-10675DE40E92}">
      <dgm:prSet phldrT="[Metin]"/>
      <dgm:spPr/>
      <dgm:t>
        <a:bodyPr/>
        <a:lstStyle/>
        <a:p>
          <a:r>
            <a:rPr lang="tr-TR" dirty="0"/>
            <a:t>Hibe Sözleşmesinin yapılması</a:t>
          </a:r>
        </a:p>
      </dgm:t>
    </dgm:pt>
    <dgm:pt modelId="{06260EA1-7821-4D8F-A556-BF956983C722}" type="parTrans" cxnId="{96ABC657-E0D9-4AFA-9066-D616B9DF80CB}">
      <dgm:prSet/>
      <dgm:spPr/>
      <dgm:t>
        <a:bodyPr/>
        <a:lstStyle/>
        <a:p>
          <a:endParaRPr lang="tr-TR"/>
        </a:p>
      </dgm:t>
    </dgm:pt>
    <dgm:pt modelId="{943586C4-CC0B-4687-BAF7-2D6BFA0E18E0}" type="sibTrans" cxnId="{96ABC657-E0D9-4AFA-9066-D616B9DF80CB}">
      <dgm:prSet/>
      <dgm:spPr/>
      <dgm:t>
        <a:bodyPr/>
        <a:lstStyle/>
        <a:p>
          <a:endParaRPr lang="tr-TR"/>
        </a:p>
      </dgm:t>
    </dgm:pt>
    <dgm:pt modelId="{55A8C18B-EE20-4F0F-BF5F-2F2DDC805D73}">
      <dgm:prSet phldrT="[Metin]"/>
      <dgm:spPr/>
      <dgm:t>
        <a:bodyPr/>
        <a:lstStyle/>
        <a:p>
          <a:r>
            <a:rPr lang="tr-TR" dirty="0">
              <a:highlight>
                <a:srgbClr val="FFFF00"/>
              </a:highlight>
            </a:rPr>
            <a:t>KATILIM BELGESİ </a:t>
          </a:r>
          <a:r>
            <a:rPr lang="tr-TR" dirty="0"/>
            <a:t>ofise teslimi</a:t>
          </a:r>
        </a:p>
      </dgm:t>
    </dgm:pt>
    <dgm:pt modelId="{F5D58689-F594-4579-AE49-7B7028B6BAB2}" type="parTrans" cxnId="{32A547DD-613A-469C-B58E-28A49B57C1EA}">
      <dgm:prSet/>
      <dgm:spPr/>
      <dgm:t>
        <a:bodyPr/>
        <a:lstStyle/>
        <a:p>
          <a:endParaRPr lang="tr-TR"/>
        </a:p>
      </dgm:t>
    </dgm:pt>
    <dgm:pt modelId="{A4505DE9-9113-4816-91DB-4FF078553997}" type="sibTrans" cxnId="{32A547DD-613A-469C-B58E-28A49B57C1EA}">
      <dgm:prSet/>
      <dgm:spPr/>
      <dgm:t>
        <a:bodyPr/>
        <a:lstStyle/>
        <a:p>
          <a:endParaRPr lang="tr-TR"/>
        </a:p>
      </dgm:t>
    </dgm:pt>
    <dgm:pt modelId="{FF73BBDD-C626-494B-85E6-52BE043E2C75}">
      <dgm:prSet phldrT="[Metin]"/>
      <dgm:spPr/>
      <dgm:t>
        <a:bodyPr/>
        <a:lstStyle/>
        <a:p>
          <a:r>
            <a:rPr lang="tr-TR" dirty="0"/>
            <a:t>Pasaporttaki giriş çıkış damgalarının ve vize sayfalarının fotokopisinin ofise teslimi</a:t>
          </a:r>
        </a:p>
      </dgm:t>
    </dgm:pt>
    <dgm:pt modelId="{D1001271-3C4D-459F-BC9A-657C4A844BA7}" type="parTrans" cxnId="{58A2E3D5-3E55-4873-A2AD-B412C5381819}">
      <dgm:prSet/>
      <dgm:spPr/>
      <dgm:t>
        <a:bodyPr/>
        <a:lstStyle/>
        <a:p>
          <a:endParaRPr lang="tr-TR"/>
        </a:p>
      </dgm:t>
    </dgm:pt>
    <dgm:pt modelId="{B751AF73-F0FD-46F8-81E2-09E93AEDDA7B}" type="sibTrans" cxnId="{58A2E3D5-3E55-4873-A2AD-B412C5381819}">
      <dgm:prSet/>
      <dgm:spPr/>
      <dgm:t>
        <a:bodyPr/>
        <a:lstStyle/>
        <a:p>
          <a:endParaRPr lang="tr-TR"/>
        </a:p>
      </dgm:t>
    </dgm:pt>
    <dgm:pt modelId="{5C75588D-EF29-4C4D-9F63-B167719D4FE5}">
      <dgm:prSet phldrT="[Metin]"/>
      <dgm:spPr/>
      <dgm:t>
        <a:bodyPr/>
        <a:lstStyle/>
        <a:p>
          <a:pPr algn="l"/>
          <a:r>
            <a:rPr lang="tr-TR" dirty="0" err="1"/>
            <a:t>Confirmation</a:t>
          </a:r>
          <a:r>
            <a:rPr lang="tr-TR" dirty="0"/>
            <a:t> of </a:t>
          </a:r>
          <a:r>
            <a:rPr lang="tr-TR" dirty="0" err="1"/>
            <a:t>Arrival</a:t>
          </a:r>
          <a:r>
            <a:rPr lang="tr-TR" dirty="0"/>
            <a:t> belgesinin karşı kurum tarafından imzalatılıp ofise maille iletilmesi</a:t>
          </a:r>
        </a:p>
      </dgm:t>
    </dgm:pt>
    <dgm:pt modelId="{16745ADD-6FAF-4187-8325-4AF4A33C5FEF}" type="parTrans" cxnId="{6C357BF9-8334-4AD9-B588-F622F35F7925}">
      <dgm:prSet/>
      <dgm:spPr/>
      <dgm:t>
        <a:bodyPr/>
        <a:lstStyle/>
        <a:p>
          <a:endParaRPr lang="tr-TR"/>
        </a:p>
      </dgm:t>
    </dgm:pt>
    <dgm:pt modelId="{8A5B24D2-FE89-476B-B257-F5883D632737}" type="sibTrans" cxnId="{6C357BF9-8334-4AD9-B588-F622F35F7925}">
      <dgm:prSet/>
      <dgm:spPr/>
      <dgm:t>
        <a:bodyPr/>
        <a:lstStyle/>
        <a:p>
          <a:endParaRPr lang="tr-TR"/>
        </a:p>
      </dgm:t>
    </dgm:pt>
    <dgm:pt modelId="{707483BC-B6F0-4B13-8CCB-F644F1020B51}" type="pres">
      <dgm:prSet presAssocID="{D3BFD905-9D9C-4F4B-A732-B9E992B657F4}" presName="Name0" presStyleCnt="0">
        <dgm:presLayoutVars>
          <dgm:dir/>
          <dgm:animLvl val="lvl"/>
          <dgm:resizeHandles val="exact"/>
        </dgm:presLayoutVars>
      </dgm:prSet>
      <dgm:spPr/>
    </dgm:pt>
    <dgm:pt modelId="{94D46C7A-6710-4AF7-B094-2B6640F7B444}" type="pres">
      <dgm:prSet presAssocID="{D50EB845-A3BF-42D2-B439-096D72E3D749}" presName="composite" presStyleCnt="0"/>
      <dgm:spPr/>
    </dgm:pt>
    <dgm:pt modelId="{64B6F735-01B2-4E94-B890-C4CF8BFAFD79}" type="pres">
      <dgm:prSet presAssocID="{D50EB845-A3BF-42D2-B439-096D72E3D749}" presName="parTx" presStyleLbl="alignNode1" presStyleIdx="0" presStyleCnt="3">
        <dgm:presLayoutVars>
          <dgm:chMax val="0"/>
          <dgm:chPref val="0"/>
          <dgm:bulletEnabled val="1"/>
        </dgm:presLayoutVars>
      </dgm:prSet>
      <dgm:spPr/>
    </dgm:pt>
    <dgm:pt modelId="{091A9DB7-4CCB-4AE6-BAE1-430A6D90BD58}" type="pres">
      <dgm:prSet presAssocID="{D50EB845-A3BF-42D2-B439-096D72E3D749}" presName="desTx" presStyleLbl="alignAccFollowNode1" presStyleIdx="0" presStyleCnt="3" custLinFactNeighborX="-820">
        <dgm:presLayoutVars>
          <dgm:bulletEnabled val="1"/>
        </dgm:presLayoutVars>
      </dgm:prSet>
      <dgm:spPr/>
    </dgm:pt>
    <dgm:pt modelId="{D1B270E0-B403-481D-AEAF-37FA5598E380}" type="pres">
      <dgm:prSet presAssocID="{3C657E5F-7543-45E5-9676-5719DA6AFB9F}" presName="space" presStyleCnt="0"/>
      <dgm:spPr/>
    </dgm:pt>
    <dgm:pt modelId="{A7754C78-6B8E-469E-9650-DAEF96396395}" type="pres">
      <dgm:prSet presAssocID="{489BB062-E05D-46A5-B45C-A586E3EFC197}" presName="composite" presStyleCnt="0"/>
      <dgm:spPr/>
    </dgm:pt>
    <dgm:pt modelId="{DB93F378-57B2-4DFA-989E-A8A933035CCA}" type="pres">
      <dgm:prSet presAssocID="{489BB062-E05D-46A5-B45C-A586E3EFC197}" presName="parTx" presStyleLbl="alignNode1" presStyleIdx="1" presStyleCnt="3">
        <dgm:presLayoutVars>
          <dgm:chMax val="0"/>
          <dgm:chPref val="0"/>
          <dgm:bulletEnabled val="1"/>
        </dgm:presLayoutVars>
      </dgm:prSet>
      <dgm:spPr/>
    </dgm:pt>
    <dgm:pt modelId="{6EACB167-3E72-4ED6-B4F8-9DCF9B01AC1E}" type="pres">
      <dgm:prSet presAssocID="{489BB062-E05D-46A5-B45C-A586E3EFC197}" presName="desTx" presStyleLbl="alignAccFollowNode1" presStyleIdx="1" presStyleCnt="3">
        <dgm:presLayoutVars>
          <dgm:bulletEnabled val="1"/>
        </dgm:presLayoutVars>
      </dgm:prSet>
      <dgm:spPr/>
    </dgm:pt>
    <dgm:pt modelId="{D0F4D20C-7BBC-4226-B021-3A905D2635DF}" type="pres">
      <dgm:prSet presAssocID="{C90DD539-ECC7-439F-9AE8-14F6A734355E}" presName="space" presStyleCnt="0"/>
      <dgm:spPr/>
    </dgm:pt>
    <dgm:pt modelId="{9C77D66F-A3D5-478B-9178-9A3554F895C4}" type="pres">
      <dgm:prSet presAssocID="{182CC23A-76BA-4932-9634-DF93156B87D6}" presName="composite" presStyleCnt="0"/>
      <dgm:spPr/>
    </dgm:pt>
    <dgm:pt modelId="{F2096D76-D0A5-4FDE-8B02-72044F599C63}" type="pres">
      <dgm:prSet presAssocID="{182CC23A-76BA-4932-9634-DF93156B87D6}" presName="parTx" presStyleLbl="alignNode1" presStyleIdx="2" presStyleCnt="3" custLinFactNeighborX="103" custLinFactNeighborY="972">
        <dgm:presLayoutVars>
          <dgm:chMax val="0"/>
          <dgm:chPref val="0"/>
          <dgm:bulletEnabled val="1"/>
        </dgm:presLayoutVars>
      </dgm:prSet>
      <dgm:spPr/>
    </dgm:pt>
    <dgm:pt modelId="{B088B1B2-D6CF-4F05-9F74-0599D360C263}" type="pres">
      <dgm:prSet presAssocID="{182CC23A-76BA-4932-9634-DF93156B87D6}" presName="desTx" presStyleLbl="alignAccFollowNode1" presStyleIdx="2" presStyleCnt="3">
        <dgm:presLayoutVars>
          <dgm:bulletEnabled val="1"/>
        </dgm:presLayoutVars>
      </dgm:prSet>
      <dgm:spPr/>
    </dgm:pt>
  </dgm:ptLst>
  <dgm:cxnLst>
    <dgm:cxn modelId="{378D6B0B-85A0-41E0-A00F-9D75A7952E03}" srcId="{182CC23A-76BA-4932-9634-DF93156B87D6}" destId="{A3ACB996-74EA-4E24-B770-88A5E050EE6D}" srcOrd="1" destOrd="0" parTransId="{34EE0C9A-DAB6-410E-B5E5-1EC7E8B2E8B4}" sibTransId="{919E463B-7F74-4E19-A2C1-87FEB107F5E2}"/>
    <dgm:cxn modelId="{A6E6A10C-1515-451D-9E96-4550E8B781F5}" srcId="{D50EB845-A3BF-42D2-B439-096D72E3D749}" destId="{D1B9CF9D-EE0D-4443-932E-6A5CA7E05D9A}" srcOrd="4" destOrd="0" parTransId="{F5420350-79E9-4FEC-A749-B9EC961BA050}" sibTransId="{61B0BC9F-4599-4A3B-9951-BF8BC775AF95}"/>
    <dgm:cxn modelId="{F1802E19-0EB8-4874-88DB-DCEB6B925A35}" type="presOf" srcId="{3F758BA6-69FF-4541-B912-10675DE40E92}" destId="{091A9DB7-4CCB-4AE6-BAE1-430A6D90BD58}" srcOrd="0" destOrd="2" presId="urn:microsoft.com/office/officeart/2005/8/layout/hList1"/>
    <dgm:cxn modelId="{643E851F-6D7E-432B-8162-E778D659D8C1}" srcId="{489BB062-E05D-46A5-B45C-A586E3EFC197}" destId="{BBC90407-4A65-43A7-A78D-A48517278222}" srcOrd="2" destOrd="0" parTransId="{EA38589C-EB5C-49FA-9243-CD1B52D5908F}" sibTransId="{9EC659F8-AD57-4334-8D90-C67C9046E266}"/>
    <dgm:cxn modelId="{1C27A52C-2BF9-42BA-B04F-A043E1997E40}" type="presOf" srcId="{D50EB845-A3BF-42D2-B439-096D72E3D749}" destId="{64B6F735-01B2-4E94-B890-C4CF8BFAFD79}" srcOrd="0" destOrd="0" presId="urn:microsoft.com/office/officeart/2005/8/layout/hList1"/>
    <dgm:cxn modelId="{5D94343C-E9ED-4735-9B93-21DA965DB2AA}" type="presOf" srcId="{0E85F396-3006-4D49-B17B-0400C401E5D9}" destId="{091A9DB7-4CCB-4AE6-BAE1-430A6D90BD58}" srcOrd="0" destOrd="1" presId="urn:microsoft.com/office/officeart/2005/8/layout/hList1"/>
    <dgm:cxn modelId="{C46A8D3D-38EE-40E2-A6E8-0D1A0FA82713}" type="presOf" srcId="{BBC90407-4A65-43A7-A78D-A48517278222}" destId="{6EACB167-3E72-4ED6-B4F8-9DCF9B01AC1E}" srcOrd="0" destOrd="2" presId="urn:microsoft.com/office/officeart/2005/8/layout/hList1"/>
    <dgm:cxn modelId="{6C5A6360-BE44-4B86-B472-FAD6BBA3BB5E}" srcId="{182CC23A-76BA-4932-9634-DF93156B87D6}" destId="{A1E4E6E0-4ADA-4A81-99BD-83320A3B9F08}" srcOrd="4" destOrd="0" parTransId="{CCC3EA93-4A67-4796-8AF6-14CE67398C14}" sibTransId="{0663244B-E802-46D1-B669-0A13BECC103C}"/>
    <dgm:cxn modelId="{154DB360-3212-4AA6-822F-F6E9AD79B592}" srcId="{D3BFD905-9D9C-4F4B-A732-B9E992B657F4}" destId="{489BB062-E05D-46A5-B45C-A586E3EFC197}" srcOrd="1" destOrd="0" parTransId="{C941C758-8E96-4A86-80B5-878876100ED0}" sibTransId="{C90DD539-ECC7-439F-9AE8-14F6A734355E}"/>
    <dgm:cxn modelId="{070BEA60-569D-4AE4-B78C-B16C1CC2BBC7}" srcId="{489BB062-E05D-46A5-B45C-A586E3EFC197}" destId="{9FB2B531-D427-4388-ACE0-A7D0787C8788}" srcOrd="3" destOrd="0" parTransId="{8E04596A-2575-47F9-BFF0-E927443DC27C}" sibTransId="{EBBCB742-1A61-4E07-AB47-519B9B8F0F26}"/>
    <dgm:cxn modelId="{8BACEB62-E7CF-41F9-9A09-37124579C363}" srcId="{182CC23A-76BA-4932-9634-DF93156B87D6}" destId="{E5DE20B7-268E-4FC7-BEDC-474CE40E64B3}" srcOrd="5" destOrd="0" parTransId="{7F063542-0F83-4C96-8BF4-DD2B8C2B1FB6}" sibTransId="{06177D81-F2D4-48AA-9A94-F8AB580A4EB8}"/>
    <dgm:cxn modelId="{06F61F47-266A-4664-A83B-55024CDF3E42}" type="presOf" srcId="{55A8C18B-EE20-4F0F-BF5F-2F2DDC805D73}" destId="{B088B1B2-D6CF-4F05-9F74-0599D360C263}" srcOrd="0" destOrd="2" presId="urn:microsoft.com/office/officeart/2005/8/layout/hList1"/>
    <dgm:cxn modelId="{8BF9D14E-695A-4426-94CA-3D4079FB712A}" type="presOf" srcId="{D10C7C5A-EA7A-48A5-B5CB-EF465279EFB1}" destId="{B088B1B2-D6CF-4F05-9F74-0599D360C263}" srcOrd="0" destOrd="0" presId="urn:microsoft.com/office/officeart/2005/8/layout/hList1"/>
    <dgm:cxn modelId="{5ABA2D53-8BAD-459D-A057-1605DC7D04EC}" srcId="{D50EB845-A3BF-42D2-B439-096D72E3D749}" destId="{439C75E1-605F-49B4-BF2B-713E96567F5E}" srcOrd="3" destOrd="0" parTransId="{B44702A0-304B-4F80-88E2-836185980F06}" sibTransId="{9ACB4A63-8157-4719-9579-11E6CA77FCA8}"/>
    <dgm:cxn modelId="{14926353-2BD4-4417-ADA2-C34BB26FEA8C}" srcId="{D3BFD905-9D9C-4F4B-A732-B9E992B657F4}" destId="{D50EB845-A3BF-42D2-B439-096D72E3D749}" srcOrd="0" destOrd="0" parTransId="{B7450476-F63E-47C0-BBA7-FE2E218E2100}" sibTransId="{3C657E5F-7543-45E5-9676-5719DA6AFB9F}"/>
    <dgm:cxn modelId="{108A5176-C81A-4223-9169-89D77608085E}" type="presOf" srcId="{A1E4E6E0-4ADA-4A81-99BD-83320A3B9F08}" destId="{B088B1B2-D6CF-4F05-9F74-0599D360C263}" srcOrd="0" destOrd="4" presId="urn:microsoft.com/office/officeart/2005/8/layout/hList1"/>
    <dgm:cxn modelId="{96ABC657-E0D9-4AFA-9066-D616B9DF80CB}" srcId="{D50EB845-A3BF-42D2-B439-096D72E3D749}" destId="{3F758BA6-69FF-4541-B912-10675DE40E92}" srcOrd="2" destOrd="0" parTransId="{06260EA1-7821-4D8F-A556-BF956983C722}" sibTransId="{943586C4-CC0B-4687-BAF7-2D6BFA0E18E0}"/>
    <dgm:cxn modelId="{9893358A-6DD6-4103-B6EF-BABC59665FC0}" srcId="{489BB062-E05D-46A5-B45C-A586E3EFC197}" destId="{641A9342-C2D1-4556-BE3F-CE3D340FE6FE}" srcOrd="4" destOrd="0" parTransId="{7B607B11-FED0-4232-9492-60B7E846244F}" sibTransId="{EF346CC1-EF10-4339-9003-91B4DA089A2B}"/>
    <dgm:cxn modelId="{CFACEBA3-6810-4CF7-A55A-B673E5C0E081}" type="presOf" srcId="{FF73BBDD-C626-494B-85E6-52BE043E2C75}" destId="{B088B1B2-D6CF-4F05-9F74-0599D360C263}" srcOrd="0" destOrd="3" presId="urn:microsoft.com/office/officeart/2005/8/layout/hList1"/>
    <dgm:cxn modelId="{C88D15A6-0750-444F-9749-BE7E8EF39B77}" srcId="{D3BFD905-9D9C-4F4B-A732-B9E992B657F4}" destId="{182CC23A-76BA-4932-9634-DF93156B87D6}" srcOrd="2" destOrd="0" parTransId="{678C7085-C91D-4D62-8E2A-A20C38F1ACF9}" sibTransId="{43B7B505-CFC5-46A8-BCCD-120658174395}"/>
    <dgm:cxn modelId="{470162A7-9C5E-4025-A392-388967574EB3}" type="presOf" srcId="{8A5CB40C-5E1B-4EC3-8161-F4D0BBC8C4D8}" destId="{091A9DB7-4CCB-4AE6-BAE1-430A6D90BD58}" srcOrd="0" destOrd="0" presId="urn:microsoft.com/office/officeart/2005/8/layout/hList1"/>
    <dgm:cxn modelId="{1AE1B8AC-FB51-4760-96A0-4BFF79ED4A1E}" type="presOf" srcId="{5C75588D-EF29-4C4D-9F63-B167719D4FE5}" destId="{6EACB167-3E72-4ED6-B4F8-9DCF9B01AC1E}" srcOrd="0" destOrd="0" presId="urn:microsoft.com/office/officeart/2005/8/layout/hList1"/>
    <dgm:cxn modelId="{464F91B0-9D1D-4A9D-8DD6-DE7D90C2C11A}" type="presOf" srcId="{489BB062-E05D-46A5-B45C-A586E3EFC197}" destId="{DB93F378-57B2-4DFA-989E-A8A933035CCA}" srcOrd="0" destOrd="0" presId="urn:microsoft.com/office/officeart/2005/8/layout/hList1"/>
    <dgm:cxn modelId="{9E64A6C5-304D-4117-B803-56DF6206FB3C}" srcId="{182CC23A-76BA-4932-9634-DF93156B87D6}" destId="{D10C7C5A-EA7A-48A5-B5CB-EF465279EFB1}" srcOrd="0" destOrd="0" parTransId="{3236A728-6913-4C6C-A8B7-91F7A5226D17}" sibTransId="{B9B23EC4-2B7D-4B9F-A89E-0F0FFECC0A25}"/>
    <dgm:cxn modelId="{58F22BCA-45B1-4FE1-9D56-8C95260CE335}" type="presOf" srcId="{182CC23A-76BA-4932-9634-DF93156B87D6}" destId="{F2096D76-D0A5-4FDE-8B02-72044F599C63}" srcOrd="0" destOrd="0" presId="urn:microsoft.com/office/officeart/2005/8/layout/hList1"/>
    <dgm:cxn modelId="{7FD067CF-1C41-49D7-AE34-2497B600F32D}" srcId="{D50EB845-A3BF-42D2-B439-096D72E3D749}" destId="{0E85F396-3006-4D49-B17B-0400C401E5D9}" srcOrd="1" destOrd="0" parTransId="{84DB67C2-966A-41DA-836C-3D7D11DE3760}" sibTransId="{CA0263B3-8AE0-4A39-B679-19CC12DFF3E5}"/>
    <dgm:cxn modelId="{E09551D0-6975-4CA3-A254-DC51810B4752}" srcId="{D50EB845-A3BF-42D2-B439-096D72E3D749}" destId="{8A5CB40C-5E1B-4EC3-8161-F4D0BBC8C4D8}" srcOrd="0" destOrd="0" parTransId="{E269A49B-F114-4170-8225-F4F1A62E08E9}" sibTransId="{37659CBC-CB81-4C00-BE15-C6E6FAF20CA3}"/>
    <dgm:cxn modelId="{C0C248D4-0A55-44B4-B1B0-64F47E67A1FF}" type="presOf" srcId="{6FCF0E51-08F9-41DC-B67D-D315D0A04FB0}" destId="{6EACB167-3E72-4ED6-B4F8-9DCF9B01AC1E}" srcOrd="0" destOrd="1" presId="urn:microsoft.com/office/officeart/2005/8/layout/hList1"/>
    <dgm:cxn modelId="{58A2E3D5-3E55-4873-A2AD-B412C5381819}" srcId="{182CC23A-76BA-4932-9634-DF93156B87D6}" destId="{FF73BBDD-C626-494B-85E6-52BE043E2C75}" srcOrd="3" destOrd="0" parTransId="{D1001271-3C4D-459F-BC9A-657C4A844BA7}" sibTransId="{B751AF73-F0FD-46F8-81E2-09E93AEDDA7B}"/>
    <dgm:cxn modelId="{32A547DD-613A-469C-B58E-28A49B57C1EA}" srcId="{182CC23A-76BA-4932-9634-DF93156B87D6}" destId="{55A8C18B-EE20-4F0F-BF5F-2F2DDC805D73}" srcOrd="2" destOrd="0" parTransId="{F5D58689-F594-4579-AE49-7B7028B6BAB2}" sibTransId="{A4505DE9-9113-4816-91DB-4FF078553997}"/>
    <dgm:cxn modelId="{EC578BDF-1F48-4E60-8E60-225F20C505C0}" type="presOf" srcId="{E5DE20B7-268E-4FC7-BEDC-474CE40E64B3}" destId="{B088B1B2-D6CF-4F05-9F74-0599D360C263}" srcOrd="0" destOrd="5" presId="urn:microsoft.com/office/officeart/2005/8/layout/hList1"/>
    <dgm:cxn modelId="{81BD58E4-E1F1-49A2-AEAE-662C32D888BE}" type="presOf" srcId="{439C75E1-605F-49B4-BF2B-713E96567F5E}" destId="{091A9DB7-4CCB-4AE6-BAE1-430A6D90BD58}" srcOrd="0" destOrd="3" presId="urn:microsoft.com/office/officeart/2005/8/layout/hList1"/>
    <dgm:cxn modelId="{E99503E8-380E-42D8-BD75-76C869744197}" srcId="{489BB062-E05D-46A5-B45C-A586E3EFC197}" destId="{6FCF0E51-08F9-41DC-B67D-D315D0A04FB0}" srcOrd="1" destOrd="0" parTransId="{D1E6EB63-2E85-4E7D-B976-653188F6DB05}" sibTransId="{25330498-2EB0-4443-A664-5FB79187548A}"/>
    <dgm:cxn modelId="{B779A8EC-86DC-45BE-94D0-AE5E0A4980AB}" type="presOf" srcId="{D1B9CF9D-EE0D-4443-932E-6A5CA7E05D9A}" destId="{091A9DB7-4CCB-4AE6-BAE1-430A6D90BD58}" srcOrd="0" destOrd="4" presId="urn:microsoft.com/office/officeart/2005/8/layout/hList1"/>
    <dgm:cxn modelId="{0A8921F0-BC97-4D15-ACC7-9D5916DF207F}" type="presOf" srcId="{A3ACB996-74EA-4E24-B770-88A5E050EE6D}" destId="{B088B1B2-D6CF-4F05-9F74-0599D360C263}" srcOrd="0" destOrd="1" presId="urn:microsoft.com/office/officeart/2005/8/layout/hList1"/>
    <dgm:cxn modelId="{15A188F0-4786-4073-A85E-01398EEDE550}" type="presOf" srcId="{641A9342-C2D1-4556-BE3F-CE3D340FE6FE}" destId="{6EACB167-3E72-4ED6-B4F8-9DCF9B01AC1E}" srcOrd="0" destOrd="4" presId="urn:microsoft.com/office/officeart/2005/8/layout/hList1"/>
    <dgm:cxn modelId="{CCC4D1F7-5A45-43A4-AC84-E55E2825277D}" type="presOf" srcId="{D3BFD905-9D9C-4F4B-A732-B9E992B657F4}" destId="{707483BC-B6F0-4B13-8CCB-F644F1020B51}" srcOrd="0" destOrd="0" presId="urn:microsoft.com/office/officeart/2005/8/layout/hList1"/>
    <dgm:cxn modelId="{0F7BE0F8-FBB6-48EF-BCF3-6BAC4CAA25D0}" type="presOf" srcId="{9FB2B531-D427-4388-ACE0-A7D0787C8788}" destId="{6EACB167-3E72-4ED6-B4F8-9DCF9B01AC1E}" srcOrd="0" destOrd="3" presId="urn:microsoft.com/office/officeart/2005/8/layout/hList1"/>
    <dgm:cxn modelId="{6C357BF9-8334-4AD9-B588-F622F35F7925}" srcId="{489BB062-E05D-46A5-B45C-A586E3EFC197}" destId="{5C75588D-EF29-4C4D-9F63-B167719D4FE5}" srcOrd="0" destOrd="0" parTransId="{16745ADD-6FAF-4187-8325-4AF4A33C5FEF}" sibTransId="{8A5B24D2-FE89-476B-B257-F5883D632737}"/>
    <dgm:cxn modelId="{F4D41378-4ED9-453E-B37D-C9B1A1F84789}" type="presParOf" srcId="{707483BC-B6F0-4B13-8CCB-F644F1020B51}" destId="{94D46C7A-6710-4AF7-B094-2B6640F7B444}" srcOrd="0" destOrd="0" presId="urn:microsoft.com/office/officeart/2005/8/layout/hList1"/>
    <dgm:cxn modelId="{F0D533E5-6029-4691-81D7-32A16F2B8D61}" type="presParOf" srcId="{94D46C7A-6710-4AF7-B094-2B6640F7B444}" destId="{64B6F735-01B2-4E94-B890-C4CF8BFAFD79}" srcOrd="0" destOrd="0" presId="urn:microsoft.com/office/officeart/2005/8/layout/hList1"/>
    <dgm:cxn modelId="{65600E81-EB26-46E9-9CDB-FA41CA8BD623}" type="presParOf" srcId="{94D46C7A-6710-4AF7-B094-2B6640F7B444}" destId="{091A9DB7-4CCB-4AE6-BAE1-430A6D90BD58}" srcOrd="1" destOrd="0" presId="urn:microsoft.com/office/officeart/2005/8/layout/hList1"/>
    <dgm:cxn modelId="{CC897C80-6C2C-4D60-97FE-9445A1254ED3}" type="presParOf" srcId="{707483BC-B6F0-4B13-8CCB-F644F1020B51}" destId="{D1B270E0-B403-481D-AEAF-37FA5598E380}" srcOrd="1" destOrd="0" presId="urn:microsoft.com/office/officeart/2005/8/layout/hList1"/>
    <dgm:cxn modelId="{8571C3F0-CF6A-4607-8462-DA29C41165D4}" type="presParOf" srcId="{707483BC-B6F0-4B13-8CCB-F644F1020B51}" destId="{A7754C78-6B8E-469E-9650-DAEF96396395}" srcOrd="2" destOrd="0" presId="urn:microsoft.com/office/officeart/2005/8/layout/hList1"/>
    <dgm:cxn modelId="{B6A67911-DBF3-4175-A8E0-AD50F32D3BC2}" type="presParOf" srcId="{A7754C78-6B8E-469E-9650-DAEF96396395}" destId="{DB93F378-57B2-4DFA-989E-A8A933035CCA}" srcOrd="0" destOrd="0" presId="urn:microsoft.com/office/officeart/2005/8/layout/hList1"/>
    <dgm:cxn modelId="{92C18663-8658-43EA-BF32-3D20DDB7FECC}" type="presParOf" srcId="{A7754C78-6B8E-469E-9650-DAEF96396395}" destId="{6EACB167-3E72-4ED6-B4F8-9DCF9B01AC1E}" srcOrd="1" destOrd="0" presId="urn:microsoft.com/office/officeart/2005/8/layout/hList1"/>
    <dgm:cxn modelId="{3ADDF6DE-C659-4F32-BD38-B4E51151C6DF}" type="presParOf" srcId="{707483BC-B6F0-4B13-8CCB-F644F1020B51}" destId="{D0F4D20C-7BBC-4226-B021-3A905D2635DF}" srcOrd="3" destOrd="0" presId="urn:microsoft.com/office/officeart/2005/8/layout/hList1"/>
    <dgm:cxn modelId="{CEC716FC-D545-4B28-BA11-8B401050BE67}" type="presParOf" srcId="{707483BC-B6F0-4B13-8CCB-F644F1020B51}" destId="{9C77D66F-A3D5-478B-9178-9A3554F895C4}" srcOrd="4" destOrd="0" presId="urn:microsoft.com/office/officeart/2005/8/layout/hList1"/>
    <dgm:cxn modelId="{C8BC5C7D-A3DC-498C-95E8-A14493E408EC}" type="presParOf" srcId="{9C77D66F-A3D5-478B-9178-9A3554F895C4}" destId="{F2096D76-D0A5-4FDE-8B02-72044F599C63}" srcOrd="0" destOrd="0" presId="urn:microsoft.com/office/officeart/2005/8/layout/hList1"/>
    <dgm:cxn modelId="{543D6003-F6CC-494B-8D3B-BDA4D6CA2271}" type="presParOf" srcId="{9C77D66F-A3D5-478B-9178-9A3554F895C4}" destId="{B088B1B2-D6CF-4F05-9F74-0599D360C2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3BFD905-9D9C-4F4B-A732-B9E992B657F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D50EB845-A3BF-42D2-B439-096D72E3D749}">
      <dgm:prSet phldrT="[Metin]"/>
      <dgm:spPr/>
      <dgm:t>
        <a:bodyPr/>
        <a:lstStyle/>
        <a:p>
          <a:r>
            <a:rPr lang="tr-TR" dirty="0"/>
            <a:t>Gitmeden Önce Yapılacaklar</a:t>
          </a:r>
        </a:p>
      </dgm:t>
    </dgm:pt>
    <dgm:pt modelId="{B7450476-F63E-47C0-BBA7-FE2E218E2100}" type="parTrans" cxnId="{14926353-2BD4-4417-ADA2-C34BB26FEA8C}">
      <dgm:prSet/>
      <dgm:spPr/>
      <dgm:t>
        <a:bodyPr/>
        <a:lstStyle/>
        <a:p>
          <a:endParaRPr lang="tr-TR"/>
        </a:p>
      </dgm:t>
    </dgm:pt>
    <dgm:pt modelId="{3C657E5F-7543-45E5-9676-5719DA6AFB9F}" type="sibTrans" cxnId="{14926353-2BD4-4417-ADA2-C34BB26FEA8C}">
      <dgm:prSet/>
      <dgm:spPr/>
      <dgm:t>
        <a:bodyPr/>
        <a:lstStyle/>
        <a:p>
          <a:endParaRPr lang="tr-TR"/>
        </a:p>
      </dgm:t>
    </dgm:pt>
    <dgm:pt modelId="{8A5CB40C-5E1B-4EC3-8161-F4D0BBC8C4D8}">
      <dgm:prSet phldrT="[Metin]"/>
      <dgm:spPr/>
      <dgm:t>
        <a:bodyPr/>
        <a:lstStyle/>
        <a:p>
          <a:r>
            <a:rPr lang="tr-TR" dirty="0"/>
            <a:t>Staj yeri ve içeriğinin belirlenmesi</a:t>
          </a:r>
        </a:p>
      </dgm:t>
    </dgm:pt>
    <dgm:pt modelId="{E269A49B-F114-4170-8225-F4F1A62E08E9}" type="parTrans" cxnId="{E09551D0-6975-4CA3-A254-DC51810B4752}">
      <dgm:prSet/>
      <dgm:spPr/>
      <dgm:t>
        <a:bodyPr/>
        <a:lstStyle/>
        <a:p>
          <a:endParaRPr lang="tr-TR"/>
        </a:p>
      </dgm:t>
    </dgm:pt>
    <dgm:pt modelId="{37659CBC-CB81-4C00-BE15-C6E6FAF20CA3}" type="sibTrans" cxnId="{E09551D0-6975-4CA3-A254-DC51810B4752}">
      <dgm:prSet/>
      <dgm:spPr/>
      <dgm:t>
        <a:bodyPr/>
        <a:lstStyle/>
        <a:p>
          <a:endParaRPr lang="tr-TR"/>
        </a:p>
      </dgm:t>
    </dgm:pt>
    <dgm:pt modelId="{489BB062-E05D-46A5-B45C-A586E3EFC197}">
      <dgm:prSet phldrT="[Metin]"/>
      <dgm:spPr/>
      <dgm:t>
        <a:bodyPr/>
        <a:lstStyle/>
        <a:p>
          <a:r>
            <a:rPr lang="tr-TR" dirty="0"/>
            <a:t>Gittikten Sonra Yapılacaklar</a:t>
          </a:r>
        </a:p>
      </dgm:t>
    </dgm:pt>
    <dgm:pt modelId="{C941C758-8E96-4A86-80B5-878876100ED0}" type="parTrans" cxnId="{154DB360-3212-4AA6-822F-F6E9AD79B592}">
      <dgm:prSet/>
      <dgm:spPr/>
      <dgm:t>
        <a:bodyPr/>
        <a:lstStyle/>
        <a:p>
          <a:endParaRPr lang="tr-TR"/>
        </a:p>
      </dgm:t>
    </dgm:pt>
    <dgm:pt modelId="{C90DD539-ECC7-439F-9AE8-14F6A734355E}" type="sibTrans" cxnId="{154DB360-3212-4AA6-822F-F6E9AD79B592}">
      <dgm:prSet/>
      <dgm:spPr/>
      <dgm:t>
        <a:bodyPr/>
        <a:lstStyle/>
        <a:p>
          <a:endParaRPr lang="tr-TR"/>
        </a:p>
      </dgm:t>
    </dgm:pt>
    <dgm:pt modelId="{6FCF0E51-08F9-41DC-B67D-D315D0A04FB0}">
      <dgm:prSet phldrT="[Metin]"/>
      <dgm:spPr/>
      <dgm:t>
        <a:bodyPr/>
        <a:lstStyle/>
        <a:p>
          <a:pPr algn="l"/>
          <a:r>
            <a:rPr lang="tr-TR" dirty="0"/>
            <a:t>Yeni Fakülte Kararı çıkartılması.</a:t>
          </a:r>
        </a:p>
      </dgm:t>
    </dgm:pt>
    <dgm:pt modelId="{D1E6EB63-2E85-4E7D-B976-653188F6DB05}" type="parTrans" cxnId="{E99503E8-380E-42D8-BD75-76C869744197}">
      <dgm:prSet/>
      <dgm:spPr/>
      <dgm:t>
        <a:bodyPr/>
        <a:lstStyle/>
        <a:p>
          <a:endParaRPr lang="tr-TR"/>
        </a:p>
      </dgm:t>
    </dgm:pt>
    <dgm:pt modelId="{25330498-2EB0-4443-A664-5FB79187548A}" type="sibTrans" cxnId="{E99503E8-380E-42D8-BD75-76C869744197}">
      <dgm:prSet/>
      <dgm:spPr/>
      <dgm:t>
        <a:bodyPr/>
        <a:lstStyle/>
        <a:p>
          <a:endParaRPr lang="tr-TR"/>
        </a:p>
      </dgm:t>
    </dgm:pt>
    <dgm:pt modelId="{182CC23A-76BA-4932-9634-DF93156B87D6}">
      <dgm:prSet phldrT="[Metin]"/>
      <dgm:spPr/>
      <dgm:t>
        <a:bodyPr/>
        <a:lstStyle/>
        <a:p>
          <a:r>
            <a:rPr lang="tr-TR" dirty="0"/>
            <a:t>Döndükten Sonra Yapılacaklar</a:t>
          </a:r>
        </a:p>
      </dgm:t>
    </dgm:pt>
    <dgm:pt modelId="{678C7085-C91D-4D62-8E2A-A20C38F1ACF9}" type="parTrans" cxnId="{C88D15A6-0750-444F-9749-BE7E8EF39B77}">
      <dgm:prSet/>
      <dgm:spPr/>
      <dgm:t>
        <a:bodyPr/>
        <a:lstStyle/>
        <a:p>
          <a:endParaRPr lang="tr-TR"/>
        </a:p>
      </dgm:t>
    </dgm:pt>
    <dgm:pt modelId="{43B7B505-CFC5-46A8-BCCD-120658174395}" type="sibTrans" cxnId="{C88D15A6-0750-444F-9749-BE7E8EF39B77}">
      <dgm:prSet/>
      <dgm:spPr/>
      <dgm:t>
        <a:bodyPr/>
        <a:lstStyle/>
        <a:p>
          <a:endParaRPr lang="tr-TR"/>
        </a:p>
      </dgm:t>
    </dgm:pt>
    <dgm:pt modelId="{5795126D-E736-486D-A001-9AED841FD13A}">
      <dgm:prSet phldrT="[Metin]"/>
      <dgm:spPr/>
      <dgm:t>
        <a:bodyPr/>
        <a:lstStyle/>
        <a:p>
          <a:r>
            <a:rPr lang="tr-TR" dirty="0"/>
            <a:t>TA «</a:t>
          </a:r>
          <a:r>
            <a:rPr lang="tr-TR" dirty="0" err="1"/>
            <a:t>Before</a:t>
          </a:r>
          <a:r>
            <a:rPr lang="tr-TR" dirty="0"/>
            <a:t> </a:t>
          </a:r>
          <a:r>
            <a:rPr lang="tr-TR" dirty="0" err="1"/>
            <a:t>the</a:t>
          </a:r>
          <a:r>
            <a:rPr lang="tr-TR" dirty="0"/>
            <a:t> Mobility» hazırlanması</a:t>
          </a:r>
        </a:p>
      </dgm:t>
    </dgm:pt>
    <dgm:pt modelId="{A330FC6A-0D60-4CB9-BAD6-7FE7B13E66DC}" type="parTrans" cxnId="{5D88B3EA-B928-4F9D-A148-DA0602F74997}">
      <dgm:prSet/>
      <dgm:spPr/>
      <dgm:t>
        <a:bodyPr/>
        <a:lstStyle/>
        <a:p>
          <a:endParaRPr lang="tr-TR"/>
        </a:p>
      </dgm:t>
    </dgm:pt>
    <dgm:pt modelId="{05D32D60-195C-4DE5-B6C8-A0A88E4D3C83}" type="sibTrans" cxnId="{5D88B3EA-B928-4F9D-A148-DA0602F74997}">
      <dgm:prSet/>
      <dgm:spPr/>
      <dgm:t>
        <a:bodyPr/>
        <a:lstStyle/>
        <a:p>
          <a:endParaRPr lang="tr-TR"/>
        </a:p>
      </dgm:t>
    </dgm:pt>
    <dgm:pt modelId="{D1B9CF9D-EE0D-4443-932E-6A5CA7E05D9A}">
      <dgm:prSet phldrT="[Metin]"/>
      <dgm:spPr/>
      <dgm:t>
        <a:bodyPr/>
        <a:lstStyle/>
        <a:p>
          <a:endParaRPr lang="tr-TR" dirty="0"/>
        </a:p>
      </dgm:t>
    </dgm:pt>
    <dgm:pt modelId="{F5420350-79E9-4FEC-A749-B9EC961BA050}" type="parTrans" cxnId="{A6E6A10C-1515-451D-9E96-4550E8B781F5}">
      <dgm:prSet/>
      <dgm:spPr/>
      <dgm:t>
        <a:bodyPr/>
        <a:lstStyle/>
        <a:p>
          <a:endParaRPr lang="tr-TR"/>
        </a:p>
      </dgm:t>
    </dgm:pt>
    <dgm:pt modelId="{61B0BC9F-4599-4A3B-9951-BF8BC775AF95}" type="sibTrans" cxnId="{A6E6A10C-1515-451D-9E96-4550E8B781F5}">
      <dgm:prSet/>
      <dgm:spPr/>
      <dgm:t>
        <a:bodyPr/>
        <a:lstStyle/>
        <a:p>
          <a:endParaRPr lang="tr-TR"/>
        </a:p>
      </dgm:t>
    </dgm:pt>
    <dgm:pt modelId="{641A9342-C2D1-4556-BE3F-CE3D340FE6FE}">
      <dgm:prSet phldrT="[Metin]"/>
      <dgm:spPr/>
      <dgm:t>
        <a:bodyPr/>
        <a:lstStyle/>
        <a:p>
          <a:pPr algn="l"/>
          <a:endParaRPr lang="tr-TR" dirty="0"/>
        </a:p>
      </dgm:t>
    </dgm:pt>
    <dgm:pt modelId="{7B607B11-FED0-4232-9492-60B7E846244F}" type="parTrans" cxnId="{9893358A-6DD6-4103-B6EF-BABC59665FC0}">
      <dgm:prSet/>
      <dgm:spPr/>
      <dgm:t>
        <a:bodyPr/>
        <a:lstStyle/>
        <a:p>
          <a:endParaRPr lang="tr-TR"/>
        </a:p>
      </dgm:t>
    </dgm:pt>
    <dgm:pt modelId="{EF346CC1-EF10-4339-9003-91B4DA089A2B}" type="sibTrans" cxnId="{9893358A-6DD6-4103-B6EF-BABC59665FC0}">
      <dgm:prSet/>
      <dgm:spPr/>
      <dgm:t>
        <a:bodyPr/>
        <a:lstStyle/>
        <a:p>
          <a:endParaRPr lang="tr-TR"/>
        </a:p>
      </dgm:t>
    </dgm:pt>
    <dgm:pt modelId="{9FB2B531-D427-4388-ACE0-A7D0787C8788}">
      <dgm:prSet phldrT="[Metin]"/>
      <dgm:spPr/>
      <dgm:t>
        <a:bodyPr/>
        <a:lstStyle/>
        <a:p>
          <a:pPr algn="l"/>
          <a:endParaRPr lang="tr-TR" dirty="0"/>
        </a:p>
      </dgm:t>
    </dgm:pt>
    <dgm:pt modelId="{8E04596A-2575-47F9-BFF0-E927443DC27C}" type="parTrans" cxnId="{070BEA60-569D-4AE4-B78C-B16C1CC2BBC7}">
      <dgm:prSet/>
      <dgm:spPr/>
      <dgm:t>
        <a:bodyPr/>
        <a:lstStyle/>
        <a:p>
          <a:endParaRPr lang="tr-TR"/>
        </a:p>
      </dgm:t>
    </dgm:pt>
    <dgm:pt modelId="{EBBCB742-1A61-4E07-AB47-519B9B8F0F26}" type="sibTrans" cxnId="{070BEA60-569D-4AE4-B78C-B16C1CC2BBC7}">
      <dgm:prSet/>
      <dgm:spPr/>
      <dgm:t>
        <a:bodyPr/>
        <a:lstStyle/>
        <a:p>
          <a:endParaRPr lang="tr-TR"/>
        </a:p>
      </dgm:t>
    </dgm:pt>
    <dgm:pt modelId="{439C75E1-605F-49B4-BF2B-713E96567F5E}">
      <dgm:prSet phldrT="[Metin]"/>
      <dgm:spPr/>
      <dgm:t>
        <a:bodyPr/>
        <a:lstStyle/>
        <a:p>
          <a:endParaRPr lang="tr-TR" dirty="0"/>
        </a:p>
      </dgm:t>
    </dgm:pt>
    <dgm:pt modelId="{B44702A0-304B-4F80-88E2-836185980F06}" type="parTrans" cxnId="{5ABA2D53-8BAD-459D-A057-1605DC7D04EC}">
      <dgm:prSet/>
      <dgm:spPr/>
      <dgm:t>
        <a:bodyPr/>
        <a:lstStyle/>
        <a:p>
          <a:endParaRPr lang="tr-TR"/>
        </a:p>
      </dgm:t>
    </dgm:pt>
    <dgm:pt modelId="{9ACB4A63-8157-4719-9579-11E6CA77FCA8}" type="sibTrans" cxnId="{5ABA2D53-8BAD-459D-A057-1605DC7D04EC}">
      <dgm:prSet/>
      <dgm:spPr/>
      <dgm:t>
        <a:bodyPr/>
        <a:lstStyle/>
        <a:p>
          <a:endParaRPr lang="tr-TR"/>
        </a:p>
      </dgm:t>
    </dgm:pt>
    <dgm:pt modelId="{E5DE20B7-268E-4FC7-BEDC-474CE40E64B3}">
      <dgm:prSet phldrT="[Metin]"/>
      <dgm:spPr/>
      <dgm:t>
        <a:bodyPr/>
        <a:lstStyle/>
        <a:p>
          <a:endParaRPr lang="tr-TR" dirty="0"/>
        </a:p>
      </dgm:t>
    </dgm:pt>
    <dgm:pt modelId="{7F063542-0F83-4C96-8BF4-DD2B8C2B1FB6}" type="parTrans" cxnId="{8BACEB62-E7CF-41F9-9A09-37124579C363}">
      <dgm:prSet/>
      <dgm:spPr/>
      <dgm:t>
        <a:bodyPr/>
        <a:lstStyle/>
        <a:p>
          <a:endParaRPr lang="tr-TR"/>
        </a:p>
      </dgm:t>
    </dgm:pt>
    <dgm:pt modelId="{06177D81-F2D4-48AA-9A94-F8AB580A4EB8}" type="sibTrans" cxnId="{8BACEB62-E7CF-41F9-9A09-37124579C363}">
      <dgm:prSet/>
      <dgm:spPr/>
      <dgm:t>
        <a:bodyPr/>
        <a:lstStyle/>
        <a:p>
          <a:endParaRPr lang="tr-TR"/>
        </a:p>
      </dgm:t>
    </dgm:pt>
    <dgm:pt modelId="{D10C7C5A-EA7A-48A5-B5CB-EF465279EFB1}">
      <dgm:prSet phldrT="[Metin]"/>
      <dgm:spPr/>
      <dgm:t>
        <a:bodyPr/>
        <a:lstStyle/>
        <a:p>
          <a:r>
            <a:rPr lang="tr-TR" dirty="0"/>
            <a:t>Islak imzalı TA belgesinin ofise teslimi</a:t>
          </a:r>
        </a:p>
      </dgm:t>
    </dgm:pt>
    <dgm:pt modelId="{3236A728-6913-4C6C-A8B7-91F7A5226D17}" type="parTrans" cxnId="{9E64A6C5-304D-4117-B803-56DF6206FB3C}">
      <dgm:prSet/>
      <dgm:spPr/>
      <dgm:t>
        <a:bodyPr/>
        <a:lstStyle/>
        <a:p>
          <a:endParaRPr lang="tr-TR"/>
        </a:p>
      </dgm:t>
    </dgm:pt>
    <dgm:pt modelId="{B9B23EC4-2B7D-4B9F-A89E-0F0FFECC0A25}" type="sibTrans" cxnId="{9E64A6C5-304D-4117-B803-56DF6206FB3C}">
      <dgm:prSet/>
      <dgm:spPr/>
      <dgm:t>
        <a:bodyPr/>
        <a:lstStyle/>
        <a:p>
          <a:endParaRPr lang="tr-TR"/>
        </a:p>
      </dgm:t>
    </dgm:pt>
    <dgm:pt modelId="{C36F72F8-76C7-407E-9D83-B51545D24DDB}">
      <dgm:prSet phldrT="[Metin]"/>
      <dgm:spPr/>
      <dgm:t>
        <a:bodyPr/>
        <a:lstStyle/>
        <a:p>
          <a:r>
            <a:rPr lang="tr-TR" dirty="0"/>
            <a:t>Staj eğer zorunlu staj kapsamında tanınacaksa, Fakülte Kararı çıkartılması.</a:t>
          </a:r>
        </a:p>
      </dgm:t>
    </dgm:pt>
    <dgm:pt modelId="{D057FABA-AA47-4402-A293-A4D1B8B57C18}" type="parTrans" cxnId="{0F3A2C74-964A-440D-9224-9EAF9497CA30}">
      <dgm:prSet/>
      <dgm:spPr/>
    </dgm:pt>
    <dgm:pt modelId="{D2F4C746-CD92-4C91-930A-7B392A75E5B9}" type="sibTrans" cxnId="{0F3A2C74-964A-440D-9224-9EAF9497CA30}">
      <dgm:prSet/>
      <dgm:spPr/>
    </dgm:pt>
    <dgm:pt modelId="{EF61267F-E917-4961-8D09-6983519963BF}">
      <dgm:prSet/>
      <dgm:spPr/>
      <dgm:t>
        <a:bodyPr/>
        <a:lstStyle/>
        <a:p>
          <a:r>
            <a:rPr lang="tr-TR" dirty="0">
              <a:highlight>
                <a:srgbClr val="FFFF00"/>
              </a:highlight>
            </a:rPr>
            <a:t>KATILIM BELGESİ </a:t>
          </a:r>
          <a:r>
            <a:rPr lang="tr-TR" dirty="0"/>
            <a:t>ofise teslimi</a:t>
          </a:r>
        </a:p>
      </dgm:t>
    </dgm:pt>
    <dgm:pt modelId="{59DF8E59-7621-4D37-9124-DDC3BE309EE7}" type="parTrans" cxnId="{15646866-6553-4296-8A57-A038735EAB75}">
      <dgm:prSet/>
      <dgm:spPr/>
      <dgm:t>
        <a:bodyPr/>
        <a:lstStyle/>
        <a:p>
          <a:endParaRPr lang="tr-TR"/>
        </a:p>
      </dgm:t>
    </dgm:pt>
    <dgm:pt modelId="{3B8F07FF-8BA2-4CAB-8D38-7BA773FEED4F}" type="sibTrans" cxnId="{15646866-6553-4296-8A57-A038735EAB75}">
      <dgm:prSet/>
      <dgm:spPr/>
      <dgm:t>
        <a:bodyPr/>
        <a:lstStyle/>
        <a:p>
          <a:endParaRPr lang="tr-TR"/>
        </a:p>
      </dgm:t>
    </dgm:pt>
    <dgm:pt modelId="{0D5BA308-345B-4931-BD98-3275155D4D04}">
      <dgm:prSet/>
      <dgm:spPr/>
      <dgm:t>
        <a:bodyPr/>
        <a:lstStyle/>
        <a:p>
          <a:r>
            <a:rPr lang="tr-TR" dirty="0"/>
            <a:t>Pasaporttaki giriş çıkış damgalarının ve vize sayfalarının fotokopisinin ofise teslimi</a:t>
          </a:r>
        </a:p>
      </dgm:t>
    </dgm:pt>
    <dgm:pt modelId="{98AA0E7B-27F4-4D7C-8464-10FD1806CD4E}" type="parTrans" cxnId="{29FFB1B6-C109-4E7C-9A6B-ED1B4E6081DD}">
      <dgm:prSet/>
      <dgm:spPr/>
      <dgm:t>
        <a:bodyPr/>
        <a:lstStyle/>
        <a:p>
          <a:endParaRPr lang="tr-TR"/>
        </a:p>
      </dgm:t>
    </dgm:pt>
    <dgm:pt modelId="{71C020E4-0F26-45D6-806E-758657CE74A9}" type="sibTrans" cxnId="{29FFB1B6-C109-4E7C-9A6B-ED1B4E6081DD}">
      <dgm:prSet/>
      <dgm:spPr/>
      <dgm:t>
        <a:bodyPr/>
        <a:lstStyle/>
        <a:p>
          <a:endParaRPr lang="tr-TR"/>
        </a:p>
      </dgm:t>
    </dgm:pt>
    <dgm:pt modelId="{4CC18BEA-FA62-4390-B6F1-A3CECEE7C36D}">
      <dgm:prSet phldrT="[Metin]"/>
      <dgm:spPr/>
      <dgm:t>
        <a:bodyPr/>
        <a:lstStyle/>
        <a:p>
          <a:pPr algn="l"/>
          <a:r>
            <a:rPr lang="tr-TR" dirty="0" err="1"/>
            <a:t>Confirmation</a:t>
          </a:r>
          <a:r>
            <a:rPr lang="tr-TR" dirty="0"/>
            <a:t> of </a:t>
          </a:r>
          <a:r>
            <a:rPr lang="tr-TR" dirty="0" err="1"/>
            <a:t>Arrival</a:t>
          </a:r>
          <a:r>
            <a:rPr lang="tr-TR" dirty="0"/>
            <a:t> belgesinin karşı kurum tarafından imzalatılıp ofise maille iletilmesi</a:t>
          </a:r>
        </a:p>
      </dgm:t>
    </dgm:pt>
    <dgm:pt modelId="{3C164BF2-D40A-426A-A460-47ECBD9A3525}" type="parTrans" cxnId="{1989F3FE-A099-4EC0-95DA-651312BF6F38}">
      <dgm:prSet/>
      <dgm:spPr/>
    </dgm:pt>
    <dgm:pt modelId="{1149DAD9-2929-43EA-87BF-247FECAB3C6C}" type="sibTrans" cxnId="{1989F3FE-A099-4EC0-95DA-651312BF6F38}">
      <dgm:prSet/>
      <dgm:spPr/>
    </dgm:pt>
    <dgm:pt modelId="{14DFA735-5585-43F6-9EE9-F6142E873A73}">
      <dgm:prSet/>
      <dgm:spPr/>
      <dgm:t>
        <a:bodyPr/>
        <a:lstStyle/>
        <a:p>
          <a:pPr algn="l"/>
          <a:r>
            <a:rPr lang="tr-TR" dirty="0"/>
            <a:t>Hareketlilik bitiminde TA belgesinin «</a:t>
          </a:r>
          <a:r>
            <a:rPr lang="tr-TR" dirty="0" err="1"/>
            <a:t>After</a:t>
          </a:r>
          <a:r>
            <a:rPr lang="tr-TR" dirty="0"/>
            <a:t> </a:t>
          </a:r>
          <a:r>
            <a:rPr lang="tr-TR" dirty="0" err="1"/>
            <a:t>the</a:t>
          </a:r>
          <a:r>
            <a:rPr lang="tr-TR" dirty="0"/>
            <a:t> Mobility» kısmının doldurulması.</a:t>
          </a:r>
        </a:p>
      </dgm:t>
    </dgm:pt>
    <dgm:pt modelId="{7EC01400-1164-4057-BADB-E4E482B4B674}" type="parTrans" cxnId="{47C02176-E701-4FB0-AB42-A229892A5DE4}">
      <dgm:prSet/>
      <dgm:spPr/>
      <dgm:t>
        <a:bodyPr/>
        <a:lstStyle/>
        <a:p>
          <a:endParaRPr lang="tr-TR"/>
        </a:p>
      </dgm:t>
    </dgm:pt>
    <dgm:pt modelId="{7CD04A3A-B0D8-4D00-ACE0-36BF05609AA5}" type="sibTrans" cxnId="{47C02176-E701-4FB0-AB42-A229892A5DE4}">
      <dgm:prSet/>
      <dgm:spPr/>
      <dgm:t>
        <a:bodyPr/>
        <a:lstStyle/>
        <a:p>
          <a:endParaRPr lang="tr-TR"/>
        </a:p>
      </dgm:t>
    </dgm:pt>
    <dgm:pt modelId="{F37359BD-99F3-436D-B42C-4BA4F2E9FC72}">
      <dgm:prSet phldrT="[Metin]"/>
      <dgm:spPr/>
      <dgm:t>
        <a:bodyPr/>
        <a:lstStyle/>
        <a:p>
          <a:pPr algn="l"/>
          <a:r>
            <a:rPr lang="tr-TR" dirty="0"/>
            <a:t>Stajın içeriğinde değişiklik olursa, gittikten sonra en geç 4 - 7  hafta içerisinde,  TA «</a:t>
          </a:r>
          <a:r>
            <a:rPr lang="tr-TR" dirty="0" err="1"/>
            <a:t>During</a:t>
          </a:r>
          <a:r>
            <a:rPr lang="tr-TR" dirty="0"/>
            <a:t> </a:t>
          </a:r>
          <a:r>
            <a:rPr lang="tr-TR" dirty="0" err="1"/>
            <a:t>the</a:t>
          </a:r>
          <a:r>
            <a:rPr lang="tr-TR" dirty="0"/>
            <a:t> Mobility» kısmının doldurulması ve ofise maille iletilmesi</a:t>
          </a:r>
        </a:p>
      </dgm:t>
    </dgm:pt>
    <dgm:pt modelId="{E3E07F4E-0CA6-4DC3-B94F-0EA1B27A2E19}" type="parTrans" cxnId="{5564BEE3-1C26-42B1-9D05-047B32086016}">
      <dgm:prSet/>
      <dgm:spPr/>
    </dgm:pt>
    <dgm:pt modelId="{2A9D8C90-DBD1-4824-A9D6-E0B1B941E5C7}" type="sibTrans" cxnId="{5564BEE3-1C26-42B1-9D05-047B32086016}">
      <dgm:prSet/>
      <dgm:spPr/>
    </dgm:pt>
    <dgm:pt modelId="{37142B5D-794F-4750-95C2-732DEFFAF415}">
      <dgm:prSet/>
      <dgm:spPr/>
      <dgm:t>
        <a:bodyPr/>
        <a:lstStyle/>
        <a:p>
          <a:r>
            <a:rPr lang="tr-TR" dirty="0"/>
            <a:t>Hibe Sözleşmesinin yapılması</a:t>
          </a:r>
        </a:p>
      </dgm:t>
    </dgm:pt>
    <dgm:pt modelId="{E2D8BD74-B205-4A29-A9F6-81E85CA9B9B3}" type="parTrans" cxnId="{AF7F85B7-5E80-4EE1-9E8E-F971E8AB6411}">
      <dgm:prSet/>
      <dgm:spPr/>
      <dgm:t>
        <a:bodyPr/>
        <a:lstStyle/>
        <a:p>
          <a:endParaRPr lang="tr-TR"/>
        </a:p>
      </dgm:t>
    </dgm:pt>
    <dgm:pt modelId="{82BFDD7B-3550-48B0-A6B0-1C655E18D73D}" type="sibTrans" cxnId="{AF7F85B7-5E80-4EE1-9E8E-F971E8AB6411}">
      <dgm:prSet/>
      <dgm:spPr/>
      <dgm:t>
        <a:bodyPr/>
        <a:lstStyle/>
        <a:p>
          <a:endParaRPr lang="tr-TR"/>
        </a:p>
      </dgm:t>
    </dgm:pt>
    <dgm:pt modelId="{707483BC-B6F0-4B13-8CCB-F644F1020B51}" type="pres">
      <dgm:prSet presAssocID="{D3BFD905-9D9C-4F4B-A732-B9E992B657F4}" presName="Name0" presStyleCnt="0">
        <dgm:presLayoutVars>
          <dgm:dir/>
          <dgm:animLvl val="lvl"/>
          <dgm:resizeHandles val="exact"/>
        </dgm:presLayoutVars>
      </dgm:prSet>
      <dgm:spPr/>
    </dgm:pt>
    <dgm:pt modelId="{94D46C7A-6710-4AF7-B094-2B6640F7B444}" type="pres">
      <dgm:prSet presAssocID="{D50EB845-A3BF-42D2-B439-096D72E3D749}" presName="composite" presStyleCnt="0"/>
      <dgm:spPr/>
    </dgm:pt>
    <dgm:pt modelId="{64B6F735-01B2-4E94-B890-C4CF8BFAFD79}" type="pres">
      <dgm:prSet presAssocID="{D50EB845-A3BF-42D2-B439-096D72E3D749}" presName="parTx" presStyleLbl="alignNode1" presStyleIdx="0" presStyleCnt="3">
        <dgm:presLayoutVars>
          <dgm:chMax val="0"/>
          <dgm:chPref val="0"/>
          <dgm:bulletEnabled val="1"/>
        </dgm:presLayoutVars>
      </dgm:prSet>
      <dgm:spPr/>
    </dgm:pt>
    <dgm:pt modelId="{091A9DB7-4CCB-4AE6-BAE1-430A6D90BD58}" type="pres">
      <dgm:prSet presAssocID="{D50EB845-A3BF-42D2-B439-096D72E3D749}" presName="desTx" presStyleLbl="alignAccFollowNode1" presStyleIdx="0" presStyleCnt="3" custLinFactNeighborX="-820" custLinFactNeighborY="1019">
        <dgm:presLayoutVars>
          <dgm:bulletEnabled val="1"/>
        </dgm:presLayoutVars>
      </dgm:prSet>
      <dgm:spPr/>
    </dgm:pt>
    <dgm:pt modelId="{D1B270E0-B403-481D-AEAF-37FA5598E380}" type="pres">
      <dgm:prSet presAssocID="{3C657E5F-7543-45E5-9676-5719DA6AFB9F}" presName="space" presStyleCnt="0"/>
      <dgm:spPr/>
    </dgm:pt>
    <dgm:pt modelId="{A7754C78-6B8E-469E-9650-DAEF96396395}" type="pres">
      <dgm:prSet presAssocID="{489BB062-E05D-46A5-B45C-A586E3EFC197}" presName="composite" presStyleCnt="0"/>
      <dgm:spPr/>
    </dgm:pt>
    <dgm:pt modelId="{DB93F378-57B2-4DFA-989E-A8A933035CCA}" type="pres">
      <dgm:prSet presAssocID="{489BB062-E05D-46A5-B45C-A586E3EFC197}" presName="parTx" presStyleLbl="alignNode1" presStyleIdx="1" presStyleCnt="3">
        <dgm:presLayoutVars>
          <dgm:chMax val="0"/>
          <dgm:chPref val="0"/>
          <dgm:bulletEnabled val="1"/>
        </dgm:presLayoutVars>
      </dgm:prSet>
      <dgm:spPr/>
    </dgm:pt>
    <dgm:pt modelId="{6EACB167-3E72-4ED6-B4F8-9DCF9B01AC1E}" type="pres">
      <dgm:prSet presAssocID="{489BB062-E05D-46A5-B45C-A586E3EFC197}" presName="desTx" presStyleLbl="alignAccFollowNode1" presStyleIdx="1" presStyleCnt="3">
        <dgm:presLayoutVars>
          <dgm:bulletEnabled val="1"/>
        </dgm:presLayoutVars>
      </dgm:prSet>
      <dgm:spPr/>
    </dgm:pt>
    <dgm:pt modelId="{D0F4D20C-7BBC-4226-B021-3A905D2635DF}" type="pres">
      <dgm:prSet presAssocID="{C90DD539-ECC7-439F-9AE8-14F6A734355E}" presName="space" presStyleCnt="0"/>
      <dgm:spPr/>
    </dgm:pt>
    <dgm:pt modelId="{9C77D66F-A3D5-478B-9178-9A3554F895C4}" type="pres">
      <dgm:prSet presAssocID="{182CC23A-76BA-4932-9634-DF93156B87D6}" presName="composite" presStyleCnt="0"/>
      <dgm:spPr/>
    </dgm:pt>
    <dgm:pt modelId="{F2096D76-D0A5-4FDE-8B02-72044F599C63}" type="pres">
      <dgm:prSet presAssocID="{182CC23A-76BA-4932-9634-DF93156B87D6}" presName="parTx" presStyleLbl="alignNode1" presStyleIdx="2" presStyleCnt="3" custLinFactNeighborX="103" custLinFactNeighborY="972">
        <dgm:presLayoutVars>
          <dgm:chMax val="0"/>
          <dgm:chPref val="0"/>
          <dgm:bulletEnabled val="1"/>
        </dgm:presLayoutVars>
      </dgm:prSet>
      <dgm:spPr/>
    </dgm:pt>
    <dgm:pt modelId="{B088B1B2-D6CF-4F05-9F74-0599D360C263}" type="pres">
      <dgm:prSet presAssocID="{182CC23A-76BA-4932-9634-DF93156B87D6}" presName="desTx" presStyleLbl="alignAccFollowNode1" presStyleIdx="2" presStyleCnt="3">
        <dgm:presLayoutVars>
          <dgm:bulletEnabled val="1"/>
        </dgm:presLayoutVars>
      </dgm:prSet>
      <dgm:spPr/>
    </dgm:pt>
  </dgm:ptLst>
  <dgm:cxnLst>
    <dgm:cxn modelId="{A6E6A10C-1515-451D-9E96-4550E8B781F5}" srcId="{D50EB845-A3BF-42D2-B439-096D72E3D749}" destId="{D1B9CF9D-EE0D-4443-932E-6A5CA7E05D9A}" srcOrd="5" destOrd="0" parTransId="{F5420350-79E9-4FEC-A749-B9EC961BA050}" sibTransId="{61B0BC9F-4599-4A3B-9951-BF8BC775AF95}"/>
    <dgm:cxn modelId="{35610422-BB76-4467-9D72-8AA2B17D2792}" type="presOf" srcId="{0D5BA308-345B-4931-BD98-3275155D4D04}" destId="{B088B1B2-D6CF-4F05-9F74-0599D360C263}" srcOrd="0" destOrd="2" presId="urn:microsoft.com/office/officeart/2005/8/layout/hList1"/>
    <dgm:cxn modelId="{1C27A52C-2BF9-42BA-B04F-A043E1997E40}" type="presOf" srcId="{D50EB845-A3BF-42D2-B439-096D72E3D749}" destId="{64B6F735-01B2-4E94-B890-C4CF8BFAFD79}" srcOrd="0" destOrd="0" presId="urn:microsoft.com/office/officeart/2005/8/layout/hList1"/>
    <dgm:cxn modelId="{154DB360-3212-4AA6-822F-F6E9AD79B592}" srcId="{D3BFD905-9D9C-4F4B-A732-B9E992B657F4}" destId="{489BB062-E05D-46A5-B45C-A586E3EFC197}" srcOrd="1" destOrd="0" parTransId="{C941C758-8E96-4A86-80B5-878876100ED0}" sibTransId="{C90DD539-ECC7-439F-9AE8-14F6A734355E}"/>
    <dgm:cxn modelId="{070BEA60-569D-4AE4-B78C-B16C1CC2BBC7}" srcId="{489BB062-E05D-46A5-B45C-A586E3EFC197}" destId="{9FB2B531-D427-4388-ACE0-A7D0787C8788}" srcOrd="4" destOrd="0" parTransId="{8E04596A-2575-47F9-BFF0-E927443DC27C}" sibTransId="{EBBCB742-1A61-4E07-AB47-519B9B8F0F26}"/>
    <dgm:cxn modelId="{7BC20B42-0E5D-4E61-9546-F158E928A58A}" type="presOf" srcId="{14DFA735-5585-43F6-9EE9-F6142E873A73}" destId="{6EACB167-3E72-4ED6-B4F8-9DCF9B01AC1E}" srcOrd="0" destOrd="3" presId="urn:microsoft.com/office/officeart/2005/8/layout/hList1"/>
    <dgm:cxn modelId="{8BACEB62-E7CF-41F9-9A09-37124579C363}" srcId="{182CC23A-76BA-4932-9634-DF93156B87D6}" destId="{E5DE20B7-268E-4FC7-BEDC-474CE40E64B3}" srcOrd="3" destOrd="0" parTransId="{7F063542-0F83-4C96-8BF4-DD2B8C2B1FB6}" sibTransId="{06177D81-F2D4-48AA-9A94-F8AB580A4EB8}"/>
    <dgm:cxn modelId="{15646866-6553-4296-8A57-A038735EAB75}" srcId="{182CC23A-76BA-4932-9634-DF93156B87D6}" destId="{EF61267F-E917-4961-8D09-6983519963BF}" srcOrd="1" destOrd="0" parTransId="{59DF8E59-7621-4D37-9124-DDC3BE309EE7}" sibTransId="{3B8F07FF-8BA2-4CAB-8D38-7BA773FEED4F}"/>
    <dgm:cxn modelId="{8BF9D14E-695A-4426-94CA-3D4079FB712A}" type="presOf" srcId="{D10C7C5A-EA7A-48A5-B5CB-EF465279EFB1}" destId="{B088B1B2-D6CF-4F05-9F74-0599D360C263}" srcOrd="0" destOrd="0" presId="urn:microsoft.com/office/officeart/2005/8/layout/hList1"/>
    <dgm:cxn modelId="{D21ADE51-FE49-4D6B-B43F-45E8324FE6C7}" type="presOf" srcId="{37142B5D-794F-4750-95C2-732DEFFAF415}" destId="{091A9DB7-4CCB-4AE6-BAE1-430A6D90BD58}" srcOrd="0" destOrd="3" presId="urn:microsoft.com/office/officeart/2005/8/layout/hList1"/>
    <dgm:cxn modelId="{4A7EDB52-70F7-4F5A-A2FE-7A7BCF27CF86}" type="presOf" srcId="{5795126D-E736-486D-A001-9AED841FD13A}" destId="{091A9DB7-4CCB-4AE6-BAE1-430A6D90BD58}" srcOrd="0" destOrd="1" presId="urn:microsoft.com/office/officeart/2005/8/layout/hList1"/>
    <dgm:cxn modelId="{5ABA2D53-8BAD-459D-A057-1605DC7D04EC}" srcId="{D50EB845-A3BF-42D2-B439-096D72E3D749}" destId="{439C75E1-605F-49B4-BF2B-713E96567F5E}" srcOrd="4" destOrd="0" parTransId="{B44702A0-304B-4F80-88E2-836185980F06}" sibTransId="{9ACB4A63-8157-4719-9579-11E6CA77FCA8}"/>
    <dgm:cxn modelId="{14926353-2BD4-4417-ADA2-C34BB26FEA8C}" srcId="{D3BFD905-9D9C-4F4B-A732-B9E992B657F4}" destId="{D50EB845-A3BF-42D2-B439-096D72E3D749}" srcOrd="0" destOrd="0" parTransId="{B7450476-F63E-47C0-BBA7-FE2E218E2100}" sibTransId="{3C657E5F-7543-45E5-9676-5719DA6AFB9F}"/>
    <dgm:cxn modelId="{0F3A2C74-964A-440D-9224-9EAF9497CA30}" srcId="{D50EB845-A3BF-42D2-B439-096D72E3D749}" destId="{C36F72F8-76C7-407E-9D83-B51545D24DDB}" srcOrd="2" destOrd="0" parTransId="{D057FABA-AA47-4402-A293-A4D1B8B57C18}" sibTransId="{D2F4C746-CD92-4C91-930A-7B392A75E5B9}"/>
    <dgm:cxn modelId="{47C02176-E701-4FB0-AB42-A229892A5DE4}" srcId="{489BB062-E05D-46A5-B45C-A586E3EFC197}" destId="{14DFA735-5585-43F6-9EE9-F6142E873A73}" srcOrd="3" destOrd="0" parTransId="{7EC01400-1164-4057-BADB-E4E482B4B674}" sibTransId="{7CD04A3A-B0D8-4D00-ACE0-36BF05609AA5}"/>
    <dgm:cxn modelId="{5CDDC378-60EE-4DC7-BC12-8EF5CFE7D128}" type="presOf" srcId="{EF61267F-E917-4961-8D09-6983519963BF}" destId="{B088B1B2-D6CF-4F05-9F74-0599D360C263}" srcOrd="0" destOrd="1" presId="urn:microsoft.com/office/officeart/2005/8/layout/hList1"/>
    <dgm:cxn modelId="{796AC759-751C-4F4A-8A16-B67C45D2851E}" type="presOf" srcId="{4CC18BEA-FA62-4390-B6F1-A3CECEE7C36D}" destId="{6EACB167-3E72-4ED6-B4F8-9DCF9B01AC1E}" srcOrd="0" destOrd="1" presId="urn:microsoft.com/office/officeart/2005/8/layout/hList1"/>
    <dgm:cxn modelId="{E20B5B87-6610-449D-947F-759305608B45}" type="presOf" srcId="{F37359BD-99F3-436D-B42C-4BA4F2E9FC72}" destId="{6EACB167-3E72-4ED6-B4F8-9DCF9B01AC1E}" srcOrd="0" destOrd="2" presId="urn:microsoft.com/office/officeart/2005/8/layout/hList1"/>
    <dgm:cxn modelId="{9893358A-6DD6-4103-B6EF-BABC59665FC0}" srcId="{489BB062-E05D-46A5-B45C-A586E3EFC197}" destId="{641A9342-C2D1-4556-BE3F-CE3D340FE6FE}" srcOrd="5" destOrd="0" parTransId="{7B607B11-FED0-4232-9492-60B7E846244F}" sibTransId="{EF346CC1-EF10-4339-9003-91B4DA089A2B}"/>
    <dgm:cxn modelId="{C88D15A6-0750-444F-9749-BE7E8EF39B77}" srcId="{D3BFD905-9D9C-4F4B-A732-B9E992B657F4}" destId="{182CC23A-76BA-4932-9634-DF93156B87D6}" srcOrd="2" destOrd="0" parTransId="{678C7085-C91D-4D62-8E2A-A20C38F1ACF9}" sibTransId="{43B7B505-CFC5-46A8-BCCD-120658174395}"/>
    <dgm:cxn modelId="{470162A7-9C5E-4025-A392-388967574EB3}" type="presOf" srcId="{8A5CB40C-5E1B-4EC3-8161-F4D0BBC8C4D8}" destId="{091A9DB7-4CCB-4AE6-BAE1-430A6D90BD58}" srcOrd="0" destOrd="0" presId="urn:microsoft.com/office/officeart/2005/8/layout/hList1"/>
    <dgm:cxn modelId="{464F91B0-9D1D-4A9D-8DD6-DE7D90C2C11A}" type="presOf" srcId="{489BB062-E05D-46A5-B45C-A586E3EFC197}" destId="{DB93F378-57B2-4DFA-989E-A8A933035CCA}" srcOrd="0" destOrd="0" presId="urn:microsoft.com/office/officeart/2005/8/layout/hList1"/>
    <dgm:cxn modelId="{29FFB1B6-C109-4E7C-9A6B-ED1B4E6081DD}" srcId="{182CC23A-76BA-4932-9634-DF93156B87D6}" destId="{0D5BA308-345B-4931-BD98-3275155D4D04}" srcOrd="2" destOrd="0" parTransId="{98AA0E7B-27F4-4D7C-8464-10FD1806CD4E}" sibTransId="{71C020E4-0F26-45D6-806E-758657CE74A9}"/>
    <dgm:cxn modelId="{AF7F85B7-5E80-4EE1-9E8E-F971E8AB6411}" srcId="{D50EB845-A3BF-42D2-B439-096D72E3D749}" destId="{37142B5D-794F-4750-95C2-732DEFFAF415}" srcOrd="3" destOrd="0" parTransId="{E2D8BD74-B205-4A29-A9F6-81E85CA9B9B3}" sibTransId="{82BFDD7B-3550-48B0-A6B0-1C655E18D73D}"/>
    <dgm:cxn modelId="{F6FF83BA-D560-49C2-BC6D-8F8DA675D6E7}" type="presOf" srcId="{C36F72F8-76C7-407E-9D83-B51545D24DDB}" destId="{091A9DB7-4CCB-4AE6-BAE1-430A6D90BD58}" srcOrd="0" destOrd="2" presId="urn:microsoft.com/office/officeart/2005/8/layout/hList1"/>
    <dgm:cxn modelId="{9E64A6C5-304D-4117-B803-56DF6206FB3C}" srcId="{182CC23A-76BA-4932-9634-DF93156B87D6}" destId="{D10C7C5A-EA7A-48A5-B5CB-EF465279EFB1}" srcOrd="0" destOrd="0" parTransId="{3236A728-6913-4C6C-A8B7-91F7A5226D17}" sibTransId="{B9B23EC4-2B7D-4B9F-A89E-0F0FFECC0A25}"/>
    <dgm:cxn modelId="{58F22BCA-45B1-4FE1-9D56-8C95260CE335}" type="presOf" srcId="{182CC23A-76BA-4932-9634-DF93156B87D6}" destId="{F2096D76-D0A5-4FDE-8B02-72044F599C63}" srcOrd="0" destOrd="0" presId="urn:microsoft.com/office/officeart/2005/8/layout/hList1"/>
    <dgm:cxn modelId="{E09551D0-6975-4CA3-A254-DC51810B4752}" srcId="{D50EB845-A3BF-42D2-B439-096D72E3D749}" destId="{8A5CB40C-5E1B-4EC3-8161-F4D0BBC8C4D8}" srcOrd="0" destOrd="0" parTransId="{E269A49B-F114-4170-8225-F4F1A62E08E9}" sibTransId="{37659CBC-CB81-4C00-BE15-C6E6FAF20CA3}"/>
    <dgm:cxn modelId="{C0C248D4-0A55-44B4-B1B0-64F47E67A1FF}" type="presOf" srcId="{6FCF0E51-08F9-41DC-B67D-D315D0A04FB0}" destId="{6EACB167-3E72-4ED6-B4F8-9DCF9B01AC1E}" srcOrd="0" destOrd="0" presId="urn:microsoft.com/office/officeart/2005/8/layout/hList1"/>
    <dgm:cxn modelId="{EC578BDF-1F48-4E60-8E60-225F20C505C0}" type="presOf" srcId="{E5DE20B7-268E-4FC7-BEDC-474CE40E64B3}" destId="{B088B1B2-D6CF-4F05-9F74-0599D360C263}" srcOrd="0" destOrd="3" presId="urn:microsoft.com/office/officeart/2005/8/layout/hList1"/>
    <dgm:cxn modelId="{5564BEE3-1C26-42B1-9D05-047B32086016}" srcId="{489BB062-E05D-46A5-B45C-A586E3EFC197}" destId="{F37359BD-99F3-436D-B42C-4BA4F2E9FC72}" srcOrd="2" destOrd="0" parTransId="{E3E07F4E-0CA6-4DC3-B94F-0EA1B27A2E19}" sibTransId="{2A9D8C90-DBD1-4824-A9D6-E0B1B941E5C7}"/>
    <dgm:cxn modelId="{81BD58E4-E1F1-49A2-AEAE-662C32D888BE}" type="presOf" srcId="{439C75E1-605F-49B4-BF2B-713E96567F5E}" destId="{091A9DB7-4CCB-4AE6-BAE1-430A6D90BD58}" srcOrd="0" destOrd="4" presId="urn:microsoft.com/office/officeart/2005/8/layout/hList1"/>
    <dgm:cxn modelId="{E99503E8-380E-42D8-BD75-76C869744197}" srcId="{489BB062-E05D-46A5-B45C-A586E3EFC197}" destId="{6FCF0E51-08F9-41DC-B67D-D315D0A04FB0}" srcOrd="0" destOrd="0" parTransId="{D1E6EB63-2E85-4E7D-B976-653188F6DB05}" sibTransId="{25330498-2EB0-4443-A664-5FB79187548A}"/>
    <dgm:cxn modelId="{5D88B3EA-B928-4F9D-A148-DA0602F74997}" srcId="{D50EB845-A3BF-42D2-B439-096D72E3D749}" destId="{5795126D-E736-486D-A001-9AED841FD13A}" srcOrd="1" destOrd="0" parTransId="{A330FC6A-0D60-4CB9-BAD6-7FE7B13E66DC}" sibTransId="{05D32D60-195C-4DE5-B6C8-A0A88E4D3C83}"/>
    <dgm:cxn modelId="{B779A8EC-86DC-45BE-94D0-AE5E0A4980AB}" type="presOf" srcId="{D1B9CF9D-EE0D-4443-932E-6A5CA7E05D9A}" destId="{091A9DB7-4CCB-4AE6-BAE1-430A6D90BD58}" srcOrd="0" destOrd="5" presId="urn:microsoft.com/office/officeart/2005/8/layout/hList1"/>
    <dgm:cxn modelId="{15A188F0-4786-4073-A85E-01398EEDE550}" type="presOf" srcId="{641A9342-C2D1-4556-BE3F-CE3D340FE6FE}" destId="{6EACB167-3E72-4ED6-B4F8-9DCF9B01AC1E}" srcOrd="0" destOrd="5" presId="urn:microsoft.com/office/officeart/2005/8/layout/hList1"/>
    <dgm:cxn modelId="{CCC4D1F7-5A45-43A4-AC84-E55E2825277D}" type="presOf" srcId="{D3BFD905-9D9C-4F4B-A732-B9E992B657F4}" destId="{707483BC-B6F0-4B13-8CCB-F644F1020B51}" srcOrd="0" destOrd="0" presId="urn:microsoft.com/office/officeart/2005/8/layout/hList1"/>
    <dgm:cxn modelId="{0F7BE0F8-FBB6-48EF-BCF3-6BAC4CAA25D0}" type="presOf" srcId="{9FB2B531-D427-4388-ACE0-A7D0787C8788}" destId="{6EACB167-3E72-4ED6-B4F8-9DCF9B01AC1E}" srcOrd="0" destOrd="4" presId="urn:microsoft.com/office/officeart/2005/8/layout/hList1"/>
    <dgm:cxn modelId="{1989F3FE-A099-4EC0-95DA-651312BF6F38}" srcId="{489BB062-E05D-46A5-B45C-A586E3EFC197}" destId="{4CC18BEA-FA62-4390-B6F1-A3CECEE7C36D}" srcOrd="1" destOrd="0" parTransId="{3C164BF2-D40A-426A-A460-47ECBD9A3525}" sibTransId="{1149DAD9-2929-43EA-87BF-247FECAB3C6C}"/>
    <dgm:cxn modelId="{F4D41378-4ED9-453E-B37D-C9B1A1F84789}" type="presParOf" srcId="{707483BC-B6F0-4B13-8CCB-F644F1020B51}" destId="{94D46C7A-6710-4AF7-B094-2B6640F7B444}" srcOrd="0" destOrd="0" presId="urn:microsoft.com/office/officeart/2005/8/layout/hList1"/>
    <dgm:cxn modelId="{F0D533E5-6029-4691-81D7-32A16F2B8D61}" type="presParOf" srcId="{94D46C7A-6710-4AF7-B094-2B6640F7B444}" destId="{64B6F735-01B2-4E94-B890-C4CF8BFAFD79}" srcOrd="0" destOrd="0" presId="urn:microsoft.com/office/officeart/2005/8/layout/hList1"/>
    <dgm:cxn modelId="{65600E81-EB26-46E9-9CDB-FA41CA8BD623}" type="presParOf" srcId="{94D46C7A-6710-4AF7-B094-2B6640F7B444}" destId="{091A9DB7-4CCB-4AE6-BAE1-430A6D90BD58}" srcOrd="1" destOrd="0" presId="urn:microsoft.com/office/officeart/2005/8/layout/hList1"/>
    <dgm:cxn modelId="{CC897C80-6C2C-4D60-97FE-9445A1254ED3}" type="presParOf" srcId="{707483BC-B6F0-4B13-8CCB-F644F1020B51}" destId="{D1B270E0-B403-481D-AEAF-37FA5598E380}" srcOrd="1" destOrd="0" presId="urn:microsoft.com/office/officeart/2005/8/layout/hList1"/>
    <dgm:cxn modelId="{8571C3F0-CF6A-4607-8462-DA29C41165D4}" type="presParOf" srcId="{707483BC-B6F0-4B13-8CCB-F644F1020B51}" destId="{A7754C78-6B8E-469E-9650-DAEF96396395}" srcOrd="2" destOrd="0" presId="urn:microsoft.com/office/officeart/2005/8/layout/hList1"/>
    <dgm:cxn modelId="{B6A67911-DBF3-4175-A8E0-AD50F32D3BC2}" type="presParOf" srcId="{A7754C78-6B8E-469E-9650-DAEF96396395}" destId="{DB93F378-57B2-4DFA-989E-A8A933035CCA}" srcOrd="0" destOrd="0" presId="urn:microsoft.com/office/officeart/2005/8/layout/hList1"/>
    <dgm:cxn modelId="{92C18663-8658-43EA-BF32-3D20DDB7FECC}" type="presParOf" srcId="{A7754C78-6B8E-469E-9650-DAEF96396395}" destId="{6EACB167-3E72-4ED6-B4F8-9DCF9B01AC1E}" srcOrd="1" destOrd="0" presId="urn:microsoft.com/office/officeart/2005/8/layout/hList1"/>
    <dgm:cxn modelId="{3ADDF6DE-C659-4F32-BD38-B4E51151C6DF}" type="presParOf" srcId="{707483BC-B6F0-4B13-8CCB-F644F1020B51}" destId="{D0F4D20C-7BBC-4226-B021-3A905D2635DF}" srcOrd="3" destOrd="0" presId="urn:microsoft.com/office/officeart/2005/8/layout/hList1"/>
    <dgm:cxn modelId="{CEC716FC-D545-4B28-BA11-8B401050BE67}" type="presParOf" srcId="{707483BC-B6F0-4B13-8CCB-F644F1020B51}" destId="{9C77D66F-A3D5-478B-9178-9A3554F895C4}" srcOrd="4" destOrd="0" presId="urn:microsoft.com/office/officeart/2005/8/layout/hList1"/>
    <dgm:cxn modelId="{C8BC5C7D-A3DC-498C-95E8-A14493E408EC}" type="presParOf" srcId="{9C77D66F-A3D5-478B-9178-9A3554F895C4}" destId="{F2096D76-D0A5-4FDE-8B02-72044F599C63}" srcOrd="0" destOrd="0" presId="urn:microsoft.com/office/officeart/2005/8/layout/hList1"/>
    <dgm:cxn modelId="{543D6003-F6CC-494B-8D3B-BDA4D6CA2271}" type="presParOf" srcId="{9C77D66F-A3D5-478B-9178-9A3554F895C4}" destId="{B088B1B2-D6CF-4F05-9F74-0599D360C2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52CB1-F6A1-4C33-8D46-5BC05B3CAC9D}">
      <dsp:nvSpPr>
        <dsp:cNvPr id="0" name=""/>
        <dsp:cNvSpPr/>
      </dsp:nvSpPr>
      <dsp:spPr>
        <a:xfrm>
          <a:off x="4131098" y="1912288"/>
          <a:ext cx="1837629" cy="874544"/>
        </a:xfrm>
        <a:custGeom>
          <a:avLst/>
          <a:gdLst/>
          <a:ahLst/>
          <a:cxnLst/>
          <a:rect l="0" t="0" r="0" b="0"/>
          <a:pathLst>
            <a:path>
              <a:moveTo>
                <a:pt x="0" y="0"/>
              </a:moveTo>
              <a:lnTo>
                <a:pt x="0" y="595976"/>
              </a:lnTo>
              <a:lnTo>
                <a:pt x="1837629" y="595976"/>
              </a:lnTo>
              <a:lnTo>
                <a:pt x="1837629" y="87454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E5E77E-77F3-45BA-9B5E-8D745BC085EA}">
      <dsp:nvSpPr>
        <dsp:cNvPr id="0" name=""/>
        <dsp:cNvSpPr/>
      </dsp:nvSpPr>
      <dsp:spPr>
        <a:xfrm>
          <a:off x="2293469" y="1912288"/>
          <a:ext cx="1837629" cy="874544"/>
        </a:xfrm>
        <a:custGeom>
          <a:avLst/>
          <a:gdLst/>
          <a:ahLst/>
          <a:cxnLst/>
          <a:rect l="0" t="0" r="0" b="0"/>
          <a:pathLst>
            <a:path>
              <a:moveTo>
                <a:pt x="1837629" y="0"/>
              </a:moveTo>
              <a:lnTo>
                <a:pt x="1837629" y="595976"/>
              </a:lnTo>
              <a:lnTo>
                <a:pt x="0" y="595976"/>
              </a:lnTo>
              <a:lnTo>
                <a:pt x="0" y="87454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67AC96-DC45-4E9A-B5BA-3846C6CAD278}">
      <dsp:nvSpPr>
        <dsp:cNvPr id="0" name=""/>
        <dsp:cNvSpPr/>
      </dsp:nvSpPr>
      <dsp:spPr>
        <a:xfrm>
          <a:off x="2627583" y="2824"/>
          <a:ext cx="3007030" cy="19094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8E121A-1745-4CC3-A193-4CD60530A2DE}">
      <dsp:nvSpPr>
        <dsp:cNvPr id="0" name=""/>
        <dsp:cNvSpPr/>
      </dsp:nvSpPr>
      <dsp:spPr>
        <a:xfrm>
          <a:off x="2961698" y="320233"/>
          <a:ext cx="3007030" cy="190946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tr-TR" sz="3700" kern="1200" dirty="0"/>
            <a:t>Erasmus+ Staj Hareketliliği</a:t>
          </a:r>
        </a:p>
      </dsp:txBody>
      <dsp:txXfrm>
        <a:off x="3017624" y="376159"/>
        <a:ext cx="2895178" cy="1797612"/>
      </dsp:txXfrm>
    </dsp:sp>
    <dsp:sp modelId="{5B8C4285-976C-4C11-A354-F1A38AC31CB4}">
      <dsp:nvSpPr>
        <dsp:cNvPr id="0" name=""/>
        <dsp:cNvSpPr/>
      </dsp:nvSpPr>
      <dsp:spPr>
        <a:xfrm>
          <a:off x="789954" y="2786833"/>
          <a:ext cx="3007030" cy="19094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60BBF-A312-44D7-B415-A6372B09C5CC}">
      <dsp:nvSpPr>
        <dsp:cNvPr id="0" name=""/>
        <dsp:cNvSpPr/>
      </dsp:nvSpPr>
      <dsp:spPr>
        <a:xfrm>
          <a:off x="1124068" y="3104242"/>
          <a:ext cx="3007030" cy="190946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tr-TR" sz="3700" kern="1200" dirty="0"/>
            <a:t>Zorunlu Staj</a:t>
          </a:r>
        </a:p>
      </dsp:txBody>
      <dsp:txXfrm>
        <a:off x="1179994" y="3160168"/>
        <a:ext cx="2895178" cy="1797612"/>
      </dsp:txXfrm>
    </dsp:sp>
    <dsp:sp modelId="{1E65877C-0C31-4FDE-A386-DDD22BF14AA3}">
      <dsp:nvSpPr>
        <dsp:cNvPr id="0" name=""/>
        <dsp:cNvSpPr/>
      </dsp:nvSpPr>
      <dsp:spPr>
        <a:xfrm>
          <a:off x="4465213" y="2786833"/>
          <a:ext cx="3007030" cy="19094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E6F30-58C5-4409-BA2F-70A4497FE26B}">
      <dsp:nvSpPr>
        <dsp:cNvPr id="0" name=""/>
        <dsp:cNvSpPr/>
      </dsp:nvSpPr>
      <dsp:spPr>
        <a:xfrm>
          <a:off x="4799327" y="3104242"/>
          <a:ext cx="3007030" cy="190946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tr-TR" sz="3700" kern="1200" dirty="0"/>
            <a:t>Gönüllü Staj</a:t>
          </a:r>
        </a:p>
      </dsp:txBody>
      <dsp:txXfrm>
        <a:off x="4855253" y="3160168"/>
        <a:ext cx="2895178" cy="1797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6F735-01B2-4E94-B890-C4CF8BFAFD79}">
      <dsp:nvSpPr>
        <dsp:cNvPr id="0" name=""/>
        <dsp:cNvSpPr/>
      </dsp:nvSpPr>
      <dsp:spPr>
        <a:xfrm>
          <a:off x="3667" y="154682"/>
          <a:ext cx="3575897" cy="48960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tr-TR" sz="1700" kern="1200" dirty="0"/>
            <a:t>Gitmeden Önce Yapılacaklar</a:t>
          </a:r>
        </a:p>
      </dsp:txBody>
      <dsp:txXfrm>
        <a:off x="3667" y="154682"/>
        <a:ext cx="3575897" cy="489600"/>
      </dsp:txXfrm>
    </dsp:sp>
    <dsp:sp modelId="{091A9DB7-4CCB-4AE6-BAE1-430A6D90BD58}">
      <dsp:nvSpPr>
        <dsp:cNvPr id="0" name=""/>
        <dsp:cNvSpPr/>
      </dsp:nvSpPr>
      <dsp:spPr>
        <a:xfrm>
          <a:off x="0" y="644282"/>
          <a:ext cx="3575897" cy="3552373"/>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a:t>LA «</a:t>
          </a:r>
          <a:r>
            <a:rPr lang="tr-TR" sz="1700" kern="1200" dirty="0" err="1"/>
            <a:t>Before</a:t>
          </a:r>
          <a:r>
            <a:rPr lang="tr-TR" sz="1700" kern="1200" dirty="0"/>
            <a:t> </a:t>
          </a:r>
          <a:r>
            <a:rPr lang="tr-TR" sz="1700" kern="1200" dirty="0" err="1"/>
            <a:t>the</a:t>
          </a:r>
          <a:r>
            <a:rPr lang="tr-TR" sz="1700" kern="1200" dirty="0"/>
            <a:t> Mobility» hazırlanması</a:t>
          </a:r>
        </a:p>
        <a:p>
          <a:pPr marL="171450" lvl="1" indent="-171450" algn="l" defTabSz="755650">
            <a:lnSpc>
              <a:spcPct val="90000"/>
            </a:lnSpc>
            <a:spcBef>
              <a:spcPct val="0"/>
            </a:spcBef>
            <a:spcAft>
              <a:spcPct val="15000"/>
            </a:spcAft>
            <a:buChar char="•"/>
          </a:pPr>
          <a:r>
            <a:rPr lang="tr-TR" sz="1700" kern="1200" dirty="0"/>
            <a:t>Ders Transfer Tablosunun Hazırlanması</a:t>
          </a:r>
        </a:p>
        <a:p>
          <a:pPr marL="171450" lvl="1" indent="-171450" algn="l" defTabSz="755650">
            <a:lnSpc>
              <a:spcPct val="90000"/>
            </a:lnSpc>
            <a:spcBef>
              <a:spcPct val="0"/>
            </a:spcBef>
            <a:spcAft>
              <a:spcPct val="15000"/>
            </a:spcAft>
            <a:buChar char="•"/>
          </a:pPr>
          <a:r>
            <a:rPr lang="tr-TR" sz="1700" kern="1200" dirty="0"/>
            <a:t>Hibe Sözleşmesinin yapılması</a:t>
          </a:r>
        </a:p>
        <a:p>
          <a:pPr marL="171450" lvl="1" indent="-171450" algn="l" defTabSz="755650">
            <a:lnSpc>
              <a:spcPct val="90000"/>
            </a:lnSpc>
            <a:spcBef>
              <a:spcPct val="0"/>
            </a:spcBef>
            <a:spcAft>
              <a:spcPct val="15000"/>
            </a:spcAft>
            <a:buChar char="•"/>
          </a:pPr>
          <a:endParaRPr lang="tr-TR" sz="1700" kern="1200" dirty="0"/>
        </a:p>
        <a:p>
          <a:pPr marL="171450" lvl="1" indent="-171450" algn="l" defTabSz="755650">
            <a:lnSpc>
              <a:spcPct val="90000"/>
            </a:lnSpc>
            <a:spcBef>
              <a:spcPct val="0"/>
            </a:spcBef>
            <a:spcAft>
              <a:spcPct val="15000"/>
            </a:spcAft>
            <a:buChar char="•"/>
          </a:pPr>
          <a:endParaRPr lang="tr-TR" sz="1700" kern="1200" dirty="0"/>
        </a:p>
      </dsp:txBody>
      <dsp:txXfrm>
        <a:off x="0" y="644282"/>
        <a:ext cx="3575897" cy="3552373"/>
      </dsp:txXfrm>
    </dsp:sp>
    <dsp:sp modelId="{DB93F378-57B2-4DFA-989E-A8A933035CCA}">
      <dsp:nvSpPr>
        <dsp:cNvPr id="0" name=""/>
        <dsp:cNvSpPr/>
      </dsp:nvSpPr>
      <dsp:spPr>
        <a:xfrm>
          <a:off x="4080191" y="154682"/>
          <a:ext cx="3575897" cy="48960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tr-TR" sz="1700" kern="1200" dirty="0"/>
            <a:t>Gittikten Sonra Yapılacaklar</a:t>
          </a:r>
        </a:p>
      </dsp:txBody>
      <dsp:txXfrm>
        <a:off x="4080191" y="154682"/>
        <a:ext cx="3575897" cy="489600"/>
      </dsp:txXfrm>
    </dsp:sp>
    <dsp:sp modelId="{6EACB167-3E72-4ED6-B4F8-9DCF9B01AC1E}">
      <dsp:nvSpPr>
        <dsp:cNvPr id="0" name=""/>
        <dsp:cNvSpPr/>
      </dsp:nvSpPr>
      <dsp:spPr>
        <a:xfrm>
          <a:off x="4080191" y="644282"/>
          <a:ext cx="3575897" cy="3552373"/>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err="1"/>
            <a:t>Confirmation</a:t>
          </a:r>
          <a:r>
            <a:rPr lang="tr-TR" sz="1700" kern="1200" dirty="0"/>
            <a:t> of </a:t>
          </a:r>
          <a:r>
            <a:rPr lang="tr-TR" sz="1700" kern="1200" dirty="0" err="1"/>
            <a:t>Arrival</a:t>
          </a:r>
          <a:r>
            <a:rPr lang="tr-TR" sz="1700" kern="1200" dirty="0"/>
            <a:t> belgesinin karşı kurum tarafından imzalatılıp ofise maille iletilmesi</a:t>
          </a:r>
        </a:p>
        <a:p>
          <a:pPr marL="171450" lvl="1" indent="-171450" algn="l" defTabSz="755650">
            <a:lnSpc>
              <a:spcPct val="90000"/>
            </a:lnSpc>
            <a:spcBef>
              <a:spcPct val="0"/>
            </a:spcBef>
            <a:spcAft>
              <a:spcPct val="15000"/>
            </a:spcAft>
            <a:buChar char="•"/>
          </a:pPr>
          <a:r>
            <a:rPr lang="tr-TR" sz="1700" kern="1200" dirty="0"/>
            <a:t>Ders değişikliği olursa, gittikten sonraki en geç 4 – 7 hafta içerisinde,  LA «</a:t>
          </a:r>
          <a:r>
            <a:rPr lang="tr-TR" sz="1700" kern="1200" dirty="0" err="1"/>
            <a:t>During</a:t>
          </a:r>
          <a:r>
            <a:rPr lang="tr-TR" sz="1700" kern="1200" dirty="0"/>
            <a:t> </a:t>
          </a:r>
          <a:r>
            <a:rPr lang="tr-TR" sz="1700" kern="1200" dirty="0" err="1"/>
            <a:t>the</a:t>
          </a:r>
          <a:r>
            <a:rPr lang="tr-TR" sz="1700" kern="1200" dirty="0"/>
            <a:t> Mobility» kısmının doldurulması ve ofise maille iletilmesi</a:t>
          </a:r>
        </a:p>
        <a:p>
          <a:pPr marL="171450" lvl="1" indent="-171450" algn="l" defTabSz="755650">
            <a:lnSpc>
              <a:spcPct val="90000"/>
            </a:lnSpc>
            <a:spcBef>
              <a:spcPct val="0"/>
            </a:spcBef>
            <a:spcAft>
              <a:spcPct val="15000"/>
            </a:spcAft>
            <a:buChar char="•"/>
          </a:pPr>
          <a:r>
            <a:rPr lang="tr-TR" sz="1700" kern="1200" dirty="0"/>
            <a:t>Hareketlilik bitiminde LA belgesinin «</a:t>
          </a:r>
          <a:r>
            <a:rPr lang="tr-TR" sz="1700" kern="1200" dirty="0" err="1"/>
            <a:t>After</a:t>
          </a:r>
          <a:r>
            <a:rPr lang="tr-TR" sz="1700" kern="1200" dirty="0"/>
            <a:t> </a:t>
          </a:r>
          <a:r>
            <a:rPr lang="tr-TR" sz="1700" kern="1200" dirty="0" err="1"/>
            <a:t>the</a:t>
          </a:r>
          <a:r>
            <a:rPr lang="tr-TR" sz="1700" kern="1200" dirty="0"/>
            <a:t> Mobility» kısmının doldurulması</a:t>
          </a:r>
        </a:p>
        <a:p>
          <a:pPr marL="171450" lvl="1" indent="-171450" algn="l" defTabSz="755650">
            <a:lnSpc>
              <a:spcPct val="90000"/>
            </a:lnSpc>
            <a:spcBef>
              <a:spcPct val="0"/>
            </a:spcBef>
            <a:spcAft>
              <a:spcPct val="15000"/>
            </a:spcAft>
            <a:buChar char="•"/>
          </a:pPr>
          <a:endParaRPr lang="tr-TR" sz="1700" kern="1200" dirty="0"/>
        </a:p>
        <a:p>
          <a:pPr marL="171450" lvl="1" indent="-171450" algn="l" defTabSz="755650">
            <a:lnSpc>
              <a:spcPct val="90000"/>
            </a:lnSpc>
            <a:spcBef>
              <a:spcPct val="0"/>
            </a:spcBef>
            <a:spcAft>
              <a:spcPct val="15000"/>
            </a:spcAft>
            <a:buChar char="•"/>
          </a:pPr>
          <a:endParaRPr lang="tr-TR" sz="1700" kern="1200" dirty="0"/>
        </a:p>
      </dsp:txBody>
      <dsp:txXfrm>
        <a:off x="4080191" y="644282"/>
        <a:ext cx="3575897" cy="3552373"/>
      </dsp:txXfrm>
    </dsp:sp>
    <dsp:sp modelId="{F2096D76-D0A5-4FDE-8B02-72044F599C63}">
      <dsp:nvSpPr>
        <dsp:cNvPr id="0" name=""/>
        <dsp:cNvSpPr/>
      </dsp:nvSpPr>
      <dsp:spPr>
        <a:xfrm>
          <a:off x="8160382" y="159441"/>
          <a:ext cx="3575897" cy="489600"/>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tr-TR" sz="1700" kern="1200" dirty="0"/>
            <a:t>Döndükten Sonra Yapılacaklar</a:t>
          </a:r>
        </a:p>
      </dsp:txBody>
      <dsp:txXfrm>
        <a:off x="8160382" y="159441"/>
        <a:ext cx="3575897" cy="489600"/>
      </dsp:txXfrm>
    </dsp:sp>
    <dsp:sp modelId="{B088B1B2-D6CF-4F05-9F74-0599D360C263}">
      <dsp:nvSpPr>
        <dsp:cNvPr id="0" name=""/>
        <dsp:cNvSpPr/>
      </dsp:nvSpPr>
      <dsp:spPr>
        <a:xfrm>
          <a:off x="8156714" y="644282"/>
          <a:ext cx="3575897" cy="3552373"/>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a:t>Islak imzalı LA belgesinin ofise teslimi</a:t>
          </a:r>
        </a:p>
        <a:p>
          <a:pPr marL="171450" lvl="1" indent="-171450" algn="l" defTabSz="755650">
            <a:lnSpc>
              <a:spcPct val="90000"/>
            </a:lnSpc>
            <a:spcBef>
              <a:spcPct val="0"/>
            </a:spcBef>
            <a:spcAft>
              <a:spcPct val="15000"/>
            </a:spcAft>
            <a:buChar char="•"/>
          </a:pPr>
          <a:r>
            <a:rPr lang="tr-TR" sz="1700" kern="1200" dirty="0"/>
            <a:t>Karşı kurumdan gelen ders notlarının (transkript) ofise teslimi</a:t>
          </a:r>
        </a:p>
        <a:p>
          <a:pPr marL="171450" lvl="1" indent="-171450" algn="l" defTabSz="755650">
            <a:lnSpc>
              <a:spcPct val="90000"/>
            </a:lnSpc>
            <a:spcBef>
              <a:spcPct val="0"/>
            </a:spcBef>
            <a:spcAft>
              <a:spcPct val="15000"/>
            </a:spcAft>
            <a:buChar char="•"/>
          </a:pPr>
          <a:r>
            <a:rPr lang="tr-TR" sz="1700" kern="1200" dirty="0">
              <a:highlight>
                <a:srgbClr val="FFFF00"/>
              </a:highlight>
            </a:rPr>
            <a:t>KATILIM BELGESİ </a:t>
          </a:r>
          <a:r>
            <a:rPr lang="tr-TR" sz="1700" kern="1200" dirty="0"/>
            <a:t>ofise teslimi</a:t>
          </a:r>
        </a:p>
        <a:p>
          <a:pPr marL="171450" lvl="1" indent="-171450" algn="l" defTabSz="755650">
            <a:lnSpc>
              <a:spcPct val="90000"/>
            </a:lnSpc>
            <a:spcBef>
              <a:spcPct val="0"/>
            </a:spcBef>
            <a:spcAft>
              <a:spcPct val="15000"/>
            </a:spcAft>
            <a:buChar char="•"/>
          </a:pPr>
          <a:r>
            <a:rPr lang="tr-TR" sz="1700" kern="1200" dirty="0"/>
            <a:t>Pasaporttaki giriş çıkış damgalarının ve vize sayfalarının fotokopisinin ofise teslimi</a:t>
          </a:r>
        </a:p>
        <a:p>
          <a:pPr marL="171450" lvl="1" indent="-171450" algn="l" defTabSz="755650">
            <a:lnSpc>
              <a:spcPct val="90000"/>
            </a:lnSpc>
            <a:spcBef>
              <a:spcPct val="0"/>
            </a:spcBef>
            <a:spcAft>
              <a:spcPct val="15000"/>
            </a:spcAft>
            <a:buChar char="•"/>
          </a:pPr>
          <a:endParaRPr lang="tr-TR" sz="1700" kern="1200" dirty="0"/>
        </a:p>
        <a:p>
          <a:pPr marL="171450" lvl="1" indent="-171450" algn="l" defTabSz="755650">
            <a:lnSpc>
              <a:spcPct val="90000"/>
            </a:lnSpc>
            <a:spcBef>
              <a:spcPct val="0"/>
            </a:spcBef>
            <a:spcAft>
              <a:spcPct val="15000"/>
            </a:spcAft>
            <a:buChar char="•"/>
          </a:pPr>
          <a:endParaRPr lang="tr-TR" sz="1700" kern="1200" dirty="0"/>
        </a:p>
      </dsp:txBody>
      <dsp:txXfrm>
        <a:off x="8156714" y="644282"/>
        <a:ext cx="3575897" cy="3552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6F735-01B2-4E94-B890-C4CF8BFAFD79}">
      <dsp:nvSpPr>
        <dsp:cNvPr id="0" name=""/>
        <dsp:cNvSpPr/>
      </dsp:nvSpPr>
      <dsp:spPr>
        <a:xfrm>
          <a:off x="3667" y="235820"/>
          <a:ext cx="3575897" cy="46080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tr-TR" sz="1600" kern="1200" dirty="0"/>
            <a:t>Gitmeden Önce Yapılacaklar</a:t>
          </a:r>
        </a:p>
      </dsp:txBody>
      <dsp:txXfrm>
        <a:off x="3667" y="235820"/>
        <a:ext cx="3575897" cy="460800"/>
      </dsp:txXfrm>
    </dsp:sp>
    <dsp:sp modelId="{091A9DB7-4CCB-4AE6-BAE1-430A6D90BD58}">
      <dsp:nvSpPr>
        <dsp:cNvPr id="0" name=""/>
        <dsp:cNvSpPr/>
      </dsp:nvSpPr>
      <dsp:spPr>
        <a:xfrm>
          <a:off x="0" y="731458"/>
          <a:ext cx="3575897" cy="341889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a:t>Staj yeri ve içeriğinin belirlenmesi</a:t>
          </a:r>
        </a:p>
        <a:p>
          <a:pPr marL="171450" lvl="1" indent="-171450" algn="l" defTabSz="711200">
            <a:lnSpc>
              <a:spcPct val="90000"/>
            </a:lnSpc>
            <a:spcBef>
              <a:spcPct val="0"/>
            </a:spcBef>
            <a:spcAft>
              <a:spcPct val="15000"/>
            </a:spcAft>
            <a:buChar char="•"/>
          </a:pPr>
          <a:r>
            <a:rPr lang="tr-TR" sz="1600" kern="1200" dirty="0"/>
            <a:t>TA «</a:t>
          </a:r>
          <a:r>
            <a:rPr lang="tr-TR" sz="1600" kern="1200" dirty="0" err="1"/>
            <a:t>Before</a:t>
          </a:r>
          <a:r>
            <a:rPr lang="tr-TR" sz="1600" kern="1200" dirty="0"/>
            <a:t> </a:t>
          </a:r>
          <a:r>
            <a:rPr lang="tr-TR" sz="1600" kern="1200" dirty="0" err="1"/>
            <a:t>the</a:t>
          </a:r>
          <a:r>
            <a:rPr lang="tr-TR" sz="1600" kern="1200" dirty="0"/>
            <a:t> Mobility» hazırlanması</a:t>
          </a:r>
        </a:p>
        <a:p>
          <a:pPr marL="171450" lvl="1" indent="-171450" algn="l" defTabSz="711200">
            <a:lnSpc>
              <a:spcPct val="90000"/>
            </a:lnSpc>
            <a:spcBef>
              <a:spcPct val="0"/>
            </a:spcBef>
            <a:spcAft>
              <a:spcPct val="15000"/>
            </a:spcAft>
            <a:buChar char="•"/>
          </a:pPr>
          <a:r>
            <a:rPr lang="tr-TR" sz="1600" kern="1200" dirty="0"/>
            <a:t>Staj eğer zorunlu staj kapsamında tanınacaksa, Fakülte Kararı çıkartılması.</a:t>
          </a:r>
        </a:p>
        <a:p>
          <a:pPr marL="171450" lvl="1" indent="-171450" algn="l" defTabSz="711200">
            <a:lnSpc>
              <a:spcPct val="90000"/>
            </a:lnSpc>
            <a:spcBef>
              <a:spcPct val="0"/>
            </a:spcBef>
            <a:spcAft>
              <a:spcPct val="15000"/>
            </a:spcAft>
            <a:buChar char="•"/>
          </a:pPr>
          <a:r>
            <a:rPr lang="tr-TR" sz="1600" kern="1200" dirty="0"/>
            <a:t>Hibe Sözleşmesinin yapılması</a:t>
          </a:r>
        </a:p>
        <a:p>
          <a:pPr marL="171450" lvl="1" indent="-171450" algn="l" defTabSz="711200">
            <a:lnSpc>
              <a:spcPct val="90000"/>
            </a:lnSpc>
            <a:spcBef>
              <a:spcPct val="0"/>
            </a:spcBef>
            <a:spcAft>
              <a:spcPct val="15000"/>
            </a:spcAft>
            <a:buChar char="•"/>
          </a:pPr>
          <a:endParaRPr lang="tr-TR" sz="1600" kern="1200" dirty="0"/>
        </a:p>
        <a:p>
          <a:pPr marL="171450" lvl="1" indent="-171450" algn="l" defTabSz="711200">
            <a:lnSpc>
              <a:spcPct val="90000"/>
            </a:lnSpc>
            <a:spcBef>
              <a:spcPct val="0"/>
            </a:spcBef>
            <a:spcAft>
              <a:spcPct val="15000"/>
            </a:spcAft>
            <a:buChar char="•"/>
          </a:pPr>
          <a:endParaRPr lang="tr-TR" sz="1600" kern="1200" dirty="0"/>
        </a:p>
      </dsp:txBody>
      <dsp:txXfrm>
        <a:off x="0" y="731458"/>
        <a:ext cx="3575897" cy="3418897"/>
      </dsp:txXfrm>
    </dsp:sp>
    <dsp:sp modelId="{DB93F378-57B2-4DFA-989E-A8A933035CCA}">
      <dsp:nvSpPr>
        <dsp:cNvPr id="0" name=""/>
        <dsp:cNvSpPr/>
      </dsp:nvSpPr>
      <dsp:spPr>
        <a:xfrm>
          <a:off x="4080191" y="235820"/>
          <a:ext cx="3575897" cy="46080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tr-TR" sz="1600" kern="1200" dirty="0"/>
            <a:t>Gittikten Sonra Yapılacaklar</a:t>
          </a:r>
        </a:p>
      </dsp:txBody>
      <dsp:txXfrm>
        <a:off x="4080191" y="235820"/>
        <a:ext cx="3575897" cy="460800"/>
      </dsp:txXfrm>
    </dsp:sp>
    <dsp:sp modelId="{6EACB167-3E72-4ED6-B4F8-9DCF9B01AC1E}">
      <dsp:nvSpPr>
        <dsp:cNvPr id="0" name=""/>
        <dsp:cNvSpPr/>
      </dsp:nvSpPr>
      <dsp:spPr>
        <a:xfrm>
          <a:off x="4080191" y="696620"/>
          <a:ext cx="3575897" cy="341889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a:t>Yeni Fakülte Kararı çıkartılması.</a:t>
          </a:r>
        </a:p>
        <a:p>
          <a:pPr marL="171450" lvl="1" indent="-171450" algn="l" defTabSz="711200">
            <a:lnSpc>
              <a:spcPct val="90000"/>
            </a:lnSpc>
            <a:spcBef>
              <a:spcPct val="0"/>
            </a:spcBef>
            <a:spcAft>
              <a:spcPct val="15000"/>
            </a:spcAft>
            <a:buChar char="•"/>
          </a:pPr>
          <a:r>
            <a:rPr lang="tr-TR" sz="1600" kern="1200" dirty="0" err="1"/>
            <a:t>Confirmation</a:t>
          </a:r>
          <a:r>
            <a:rPr lang="tr-TR" sz="1600" kern="1200" dirty="0"/>
            <a:t> of </a:t>
          </a:r>
          <a:r>
            <a:rPr lang="tr-TR" sz="1600" kern="1200" dirty="0" err="1"/>
            <a:t>Arrival</a:t>
          </a:r>
          <a:r>
            <a:rPr lang="tr-TR" sz="1600" kern="1200" dirty="0"/>
            <a:t> belgesinin karşı kurum tarafından imzalatılıp ofise maille iletilmesi</a:t>
          </a:r>
        </a:p>
        <a:p>
          <a:pPr marL="171450" lvl="1" indent="-171450" algn="l" defTabSz="711200">
            <a:lnSpc>
              <a:spcPct val="90000"/>
            </a:lnSpc>
            <a:spcBef>
              <a:spcPct val="0"/>
            </a:spcBef>
            <a:spcAft>
              <a:spcPct val="15000"/>
            </a:spcAft>
            <a:buChar char="•"/>
          </a:pPr>
          <a:r>
            <a:rPr lang="tr-TR" sz="1600" kern="1200" dirty="0"/>
            <a:t>Stajın içeriğinde değişiklik olursa, gittikten sonra en geç 4 - 7  hafta içerisinde,  TA «</a:t>
          </a:r>
          <a:r>
            <a:rPr lang="tr-TR" sz="1600" kern="1200" dirty="0" err="1"/>
            <a:t>During</a:t>
          </a:r>
          <a:r>
            <a:rPr lang="tr-TR" sz="1600" kern="1200" dirty="0"/>
            <a:t> </a:t>
          </a:r>
          <a:r>
            <a:rPr lang="tr-TR" sz="1600" kern="1200" dirty="0" err="1"/>
            <a:t>the</a:t>
          </a:r>
          <a:r>
            <a:rPr lang="tr-TR" sz="1600" kern="1200" dirty="0"/>
            <a:t> Mobility» kısmının doldurulması ve ofise maille iletilmesi</a:t>
          </a:r>
        </a:p>
        <a:p>
          <a:pPr marL="171450" lvl="1" indent="-171450" algn="l" defTabSz="711200">
            <a:lnSpc>
              <a:spcPct val="90000"/>
            </a:lnSpc>
            <a:spcBef>
              <a:spcPct val="0"/>
            </a:spcBef>
            <a:spcAft>
              <a:spcPct val="15000"/>
            </a:spcAft>
            <a:buChar char="•"/>
          </a:pPr>
          <a:r>
            <a:rPr lang="tr-TR" sz="1600" kern="1200" dirty="0"/>
            <a:t>Hareketlilik bitiminde TA belgesinin «</a:t>
          </a:r>
          <a:r>
            <a:rPr lang="tr-TR" sz="1600" kern="1200" dirty="0" err="1"/>
            <a:t>After</a:t>
          </a:r>
          <a:r>
            <a:rPr lang="tr-TR" sz="1600" kern="1200" dirty="0"/>
            <a:t> </a:t>
          </a:r>
          <a:r>
            <a:rPr lang="tr-TR" sz="1600" kern="1200" dirty="0" err="1"/>
            <a:t>the</a:t>
          </a:r>
          <a:r>
            <a:rPr lang="tr-TR" sz="1600" kern="1200" dirty="0"/>
            <a:t> Mobility» kısmının doldurulması.</a:t>
          </a:r>
        </a:p>
        <a:p>
          <a:pPr marL="171450" lvl="1" indent="-171450" algn="l" defTabSz="711200">
            <a:lnSpc>
              <a:spcPct val="90000"/>
            </a:lnSpc>
            <a:spcBef>
              <a:spcPct val="0"/>
            </a:spcBef>
            <a:spcAft>
              <a:spcPct val="15000"/>
            </a:spcAft>
            <a:buChar char="•"/>
          </a:pPr>
          <a:endParaRPr lang="tr-TR" sz="1600" kern="1200" dirty="0"/>
        </a:p>
        <a:p>
          <a:pPr marL="171450" lvl="1" indent="-171450" algn="l" defTabSz="711200">
            <a:lnSpc>
              <a:spcPct val="90000"/>
            </a:lnSpc>
            <a:spcBef>
              <a:spcPct val="0"/>
            </a:spcBef>
            <a:spcAft>
              <a:spcPct val="15000"/>
            </a:spcAft>
            <a:buChar char="•"/>
          </a:pPr>
          <a:endParaRPr lang="tr-TR" sz="1600" kern="1200" dirty="0"/>
        </a:p>
      </dsp:txBody>
      <dsp:txXfrm>
        <a:off x="4080191" y="696620"/>
        <a:ext cx="3575897" cy="3418897"/>
      </dsp:txXfrm>
    </dsp:sp>
    <dsp:sp modelId="{F2096D76-D0A5-4FDE-8B02-72044F599C63}">
      <dsp:nvSpPr>
        <dsp:cNvPr id="0" name=""/>
        <dsp:cNvSpPr/>
      </dsp:nvSpPr>
      <dsp:spPr>
        <a:xfrm>
          <a:off x="8160382" y="240299"/>
          <a:ext cx="3575897" cy="460800"/>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tr-TR" sz="1600" kern="1200" dirty="0"/>
            <a:t>Döndükten Sonra Yapılacaklar</a:t>
          </a:r>
        </a:p>
      </dsp:txBody>
      <dsp:txXfrm>
        <a:off x="8160382" y="240299"/>
        <a:ext cx="3575897" cy="460800"/>
      </dsp:txXfrm>
    </dsp:sp>
    <dsp:sp modelId="{B088B1B2-D6CF-4F05-9F74-0599D360C263}">
      <dsp:nvSpPr>
        <dsp:cNvPr id="0" name=""/>
        <dsp:cNvSpPr/>
      </dsp:nvSpPr>
      <dsp:spPr>
        <a:xfrm>
          <a:off x="8156714" y="696620"/>
          <a:ext cx="3575897" cy="3418897"/>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a:t>Islak imzalı TA belgesinin ofise teslimi</a:t>
          </a:r>
        </a:p>
        <a:p>
          <a:pPr marL="171450" lvl="1" indent="-171450" algn="l" defTabSz="711200">
            <a:lnSpc>
              <a:spcPct val="90000"/>
            </a:lnSpc>
            <a:spcBef>
              <a:spcPct val="0"/>
            </a:spcBef>
            <a:spcAft>
              <a:spcPct val="15000"/>
            </a:spcAft>
            <a:buChar char="•"/>
          </a:pPr>
          <a:r>
            <a:rPr lang="tr-TR" sz="1600" kern="1200" dirty="0">
              <a:highlight>
                <a:srgbClr val="FFFF00"/>
              </a:highlight>
            </a:rPr>
            <a:t>KATILIM BELGESİ </a:t>
          </a:r>
          <a:r>
            <a:rPr lang="tr-TR" sz="1600" kern="1200" dirty="0"/>
            <a:t>ofise teslimi</a:t>
          </a:r>
        </a:p>
        <a:p>
          <a:pPr marL="171450" lvl="1" indent="-171450" algn="l" defTabSz="711200">
            <a:lnSpc>
              <a:spcPct val="90000"/>
            </a:lnSpc>
            <a:spcBef>
              <a:spcPct val="0"/>
            </a:spcBef>
            <a:spcAft>
              <a:spcPct val="15000"/>
            </a:spcAft>
            <a:buChar char="•"/>
          </a:pPr>
          <a:r>
            <a:rPr lang="tr-TR" sz="1600" kern="1200" dirty="0"/>
            <a:t>Pasaporttaki giriş çıkış damgalarının ve vize sayfalarının fotokopisinin ofise teslimi</a:t>
          </a:r>
        </a:p>
        <a:p>
          <a:pPr marL="171450" lvl="1" indent="-171450" algn="l" defTabSz="711200">
            <a:lnSpc>
              <a:spcPct val="90000"/>
            </a:lnSpc>
            <a:spcBef>
              <a:spcPct val="0"/>
            </a:spcBef>
            <a:spcAft>
              <a:spcPct val="15000"/>
            </a:spcAft>
            <a:buChar char="•"/>
          </a:pPr>
          <a:endParaRPr lang="tr-TR" sz="1600" kern="1200" dirty="0"/>
        </a:p>
      </dsp:txBody>
      <dsp:txXfrm>
        <a:off x="8156714" y="696620"/>
        <a:ext cx="3575897" cy="34188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66446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25998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7673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974279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9881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557565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31008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8867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48160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97499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664474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538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7842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16778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334D819-9F07-4261-B09B-9E467E5D9002}"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5936561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1/19/2022</a:t>
            </a:fld>
            <a:endParaRPr lang="en-US" dirty="0"/>
          </a:p>
        </p:txBody>
      </p:sp>
    </p:spTree>
    <p:extLst>
      <p:ext uri="{BB962C8B-B14F-4D97-AF65-F5344CB8AC3E}">
        <p14:creationId xmlns:p14="http://schemas.microsoft.com/office/powerpoint/2010/main" val="167441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34D819-9F07-4261-B09B-9E467E5D9002}" type="datetimeFigureOut">
              <a:rPr lang="en-US" smtClean="0"/>
              <a:pPr/>
              <a:t>1/19/2022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295784969"/>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app.erasmus.kent.edu.tr/"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vacorps.com/knowledge-base/culture-shock/"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kent.edu.tr/psikolojik-danisma-ve-rehberlik-birimi-faaliyete-gecti-011234"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18.jpg"/></Relationships>
</file>

<file path=ppt/slides/_rels/slide5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1.jp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6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6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6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erasmus@kent.edu.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D4E767-C91E-4480-8CCA-039A18278D6B}"/>
              </a:ext>
            </a:extLst>
          </p:cNvPr>
          <p:cNvSpPr>
            <a:spLocks noGrp="1"/>
          </p:cNvSpPr>
          <p:nvPr>
            <p:ph type="title"/>
          </p:nvPr>
        </p:nvSpPr>
        <p:spPr>
          <a:xfrm>
            <a:off x="1031847" y="1725168"/>
            <a:ext cx="8909108" cy="4144162"/>
          </a:xfrm>
        </p:spPr>
        <p:txBody>
          <a:bodyPr>
            <a:noAutofit/>
          </a:bodyPr>
          <a:lstStyle/>
          <a:p>
            <a:pPr algn="ctr"/>
            <a:r>
              <a:rPr lang="tr-TR" sz="7200" dirty="0"/>
              <a:t>ERASMUS+ PROGRAMI BİLGİLENDİRME TOPLANTISI</a:t>
            </a:r>
          </a:p>
        </p:txBody>
      </p:sp>
      <p:pic>
        <p:nvPicPr>
          <p:cNvPr id="7" name="Resim 6">
            <a:extLst>
              <a:ext uri="{FF2B5EF4-FFF2-40B4-BE49-F238E27FC236}">
                <a16:creationId xmlns:a16="http://schemas.microsoft.com/office/drawing/2014/main" id="{94150FFB-EBB9-4FF4-8E26-444D6E725958}"/>
              </a:ext>
            </a:extLst>
          </p:cNvPr>
          <p:cNvPicPr>
            <a:picLocks noChangeAspect="1"/>
          </p:cNvPicPr>
          <p:nvPr/>
        </p:nvPicPr>
        <p:blipFill>
          <a:blip r:embed="rId2"/>
          <a:stretch>
            <a:fillRect/>
          </a:stretch>
        </p:blipFill>
        <p:spPr>
          <a:xfrm>
            <a:off x="0" y="0"/>
            <a:ext cx="1623701" cy="1595512"/>
          </a:xfrm>
          <a:prstGeom prst="rect">
            <a:avLst/>
          </a:prstGeom>
        </p:spPr>
      </p:pic>
    </p:spTree>
    <p:extLst>
      <p:ext uri="{BB962C8B-B14F-4D97-AF65-F5344CB8AC3E}">
        <p14:creationId xmlns:p14="http://schemas.microsoft.com/office/powerpoint/2010/main" val="153580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E29878-A52B-40B2-AFBC-90106584840E}"/>
              </a:ext>
            </a:extLst>
          </p:cNvPr>
          <p:cNvSpPr>
            <a:spLocks noGrp="1"/>
          </p:cNvSpPr>
          <p:nvPr>
            <p:ph type="title"/>
          </p:nvPr>
        </p:nvSpPr>
        <p:spPr>
          <a:xfrm>
            <a:off x="677334" y="1238775"/>
            <a:ext cx="8596668" cy="1320800"/>
          </a:xfrm>
        </p:spPr>
        <p:txBody>
          <a:bodyPr anchor="ctr"/>
          <a:lstStyle/>
          <a:p>
            <a:pPr algn="ctr"/>
            <a:r>
              <a:rPr lang="tr-TR" dirty="0"/>
              <a:t>Erasmus+ Öğrenim Hareketliliği Nedir?</a:t>
            </a:r>
          </a:p>
        </p:txBody>
      </p:sp>
      <p:sp>
        <p:nvSpPr>
          <p:cNvPr id="3" name="İçerik Yer Tutucusu 2">
            <a:extLst>
              <a:ext uri="{FF2B5EF4-FFF2-40B4-BE49-F238E27FC236}">
                <a16:creationId xmlns:a16="http://schemas.microsoft.com/office/drawing/2014/main" id="{763BDAFA-D1A7-407C-A2E5-3C19197C0BCC}"/>
              </a:ext>
            </a:extLst>
          </p:cNvPr>
          <p:cNvSpPr>
            <a:spLocks noGrp="1"/>
          </p:cNvSpPr>
          <p:nvPr>
            <p:ph idx="1"/>
          </p:nvPr>
        </p:nvSpPr>
        <p:spPr>
          <a:xfrm>
            <a:off x="610222" y="2462592"/>
            <a:ext cx="8596668" cy="3880773"/>
          </a:xfrm>
        </p:spPr>
        <p:txBody>
          <a:bodyPr anchor="ctr"/>
          <a:lstStyle/>
          <a:p>
            <a:pPr algn="just"/>
            <a:r>
              <a:rPr lang="tr-TR" sz="2800" b="1" dirty="0">
                <a:solidFill>
                  <a:schemeClr val="tx1"/>
                </a:solidFill>
              </a:rPr>
              <a:t>Erasmus+ Değişim Programı</a:t>
            </a:r>
            <a:r>
              <a:rPr lang="tr-TR" sz="2800" dirty="0">
                <a:solidFill>
                  <a:schemeClr val="tx1"/>
                </a:solidFill>
              </a:rPr>
              <a:t>;  AB üyesi ülkeler ve aday ülkeler arasında anlaşmalı olan üniversitelerin lisans, yüksek lisans ve doktora öğrencileri için bir akademik yıl içerisinde 1 veya 2 dönem boyunca değişim öğrencisi olma imkanını verir. </a:t>
            </a:r>
          </a:p>
          <a:p>
            <a:pPr marL="0" indent="0">
              <a:buNone/>
            </a:pPr>
            <a:r>
              <a:rPr lang="tr-TR" dirty="0"/>
              <a:t>  </a:t>
            </a:r>
          </a:p>
        </p:txBody>
      </p:sp>
      <p:pic>
        <p:nvPicPr>
          <p:cNvPr id="5" name="Resim 4">
            <a:extLst>
              <a:ext uri="{FF2B5EF4-FFF2-40B4-BE49-F238E27FC236}">
                <a16:creationId xmlns:a16="http://schemas.microsoft.com/office/drawing/2014/main" id="{2A1D1081-4093-4CFB-AD3D-D7577AB14D28}"/>
              </a:ext>
            </a:extLst>
          </p:cNvPr>
          <p:cNvPicPr>
            <a:picLocks noChangeAspect="1"/>
          </p:cNvPicPr>
          <p:nvPr/>
        </p:nvPicPr>
        <p:blipFill>
          <a:blip r:embed="rId2"/>
          <a:stretch>
            <a:fillRect/>
          </a:stretch>
        </p:blipFill>
        <p:spPr>
          <a:xfrm>
            <a:off x="0" y="0"/>
            <a:ext cx="1469877" cy="1444358"/>
          </a:xfrm>
          <a:prstGeom prst="rect">
            <a:avLst/>
          </a:prstGeom>
        </p:spPr>
      </p:pic>
    </p:spTree>
    <p:extLst>
      <p:ext uri="{BB962C8B-B14F-4D97-AF65-F5344CB8AC3E}">
        <p14:creationId xmlns:p14="http://schemas.microsoft.com/office/powerpoint/2010/main" val="2410143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11FAD2-566E-4346-B45D-5C63CFDF6C74}"/>
              </a:ext>
            </a:extLst>
          </p:cNvPr>
          <p:cNvSpPr>
            <a:spLocks noGrp="1"/>
          </p:cNvSpPr>
          <p:nvPr>
            <p:ph type="title"/>
          </p:nvPr>
        </p:nvSpPr>
        <p:spPr/>
        <p:txBody>
          <a:bodyPr anchor="ctr"/>
          <a:lstStyle/>
          <a:p>
            <a:pPr algn="ctr"/>
            <a:r>
              <a:rPr lang="tr-TR" dirty="0"/>
              <a:t>Erasmus+ Program ülkeleri</a:t>
            </a:r>
          </a:p>
        </p:txBody>
      </p:sp>
      <p:graphicFrame>
        <p:nvGraphicFramePr>
          <p:cNvPr id="5" name="Tablo 5">
            <a:extLst>
              <a:ext uri="{FF2B5EF4-FFF2-40B4-BE49-F238E27FC236}">
                <a16:creationId xmlns:a16="http://schemas.microsoft.com/office/drawing/2014/main" id="{5EC4E14D-0A31-408F-97B9-E8C5DB55F4B8}"/>
              </a:ext>
            </a:extLst>
          </p:cNvPr>
          <p:cNvGraphicFramePr>
            <a:graphicFrameLocks noGrp="1"/>
          </p:cNvGraphicFramePr>
          <p:nvPr>
            <p:ph idx="1"/>
            <p:extLst>
              <p:ext uri="{D42A27DB-BD31-4B8C-83A1-F6EECF244321}">
                <p14:modId xmlns:p14="http://schemas.microsoft.com/office/powerpoint/2010/main" val="1293483721"/>
              </p:ext>
            </p:extLst>
          </p:nvPr>
        </p:nvGraphicFramePr>
        <p:xfrm>
          <a:off x="677863" y="2160588"/>
          <a:ext cx="8596313" cy="3582379"/>
        </p:xfrm>
        <a:graphic>
          <a:graphicData uri="http://schemas.openxmlformats.org/drawingml/2006/table">
            <a:tbl>
              <a:tblPr firstRow="1" bandRow="1">
                <a:tableStyleId>{5C22544A-7EE6-4342-B048-85BDC9FD1C3A}</a:tableStyleId>
              </a:tblPr>
              <a:tblGrid>
                <a:gridCol w="1203544">
                  <a:extLst>
                    <a:ext uri="{9D8B030D-6E8A-4147-A177-3AD203B41FA5}">
                      <a16:colId xmlns:a16="http://schemas.microsoft.com/office/drawing/2014/main" val="4262888887"/>
                    </a:ext>
                  </a:extLst>
                </a:gridCol>
                <a:gridCol w="7392769">
                  <a:extLst>
                    <a:ext uri="{9D8B030D-6E8A-4147-A177-3AD203B41FA5}">
                      <a16:colId xmlns:a16="http://schemas.microsoft.com/office/drawing/2014/main" val="1177488174"/>
                    </a:ext>
                  </a:extLst>
                </a:gridCol>
              </a:tblGrid>
              <a:tr h="792480">
                <a:tc>
                  <a:txBody>
                    <a:bodyPr/>
                    <a:lstStyle/>
                    <a:p>
                      <a:pPr algn="ctr"/>
                      <a:r>
                        <a:rPr lang="tr-TR" dirty="0"/>
                        <a:t>Ülke Grupları</a:t>
                      </a:r>
                    </a:p>
                  </a:txBody>
                  <a:tcPr marL="77222" marR="77222" anchor="ctr"/>
                </a:tc>
                <a:tc>
                  <a:txBody>
                    <a:bodyPr/>
                    <a:lstStyle/>
                    <a:p>
                      <a:pPr algn="ctr"/>
                      <a:r>
                        <a:rPr lang="tr-TR" dirty="0"/>
                        <a:t>Misafir Olunacak Ülke</a:t>
                      </a:r>
                    </a:p>
                  </a:txBody>
                  <a:tcPr marL="77222" marR="77222" anchor="ctr"/>
                </a:tc>
                <a:extLst>
                  <a:ext uri="{0D108BD9-81ED-4DB2-BD59-A6C34878D82A}">
                    <a16:rowId xmlns:a16="http://schemas.microsoft.com/office/drawing/2014/main" val="1263283865"/>
                  </a:ext>
                </a:extLst>
              </a:tr>
              <a:tr h="1326859">
                <a:tc>
                  <a:txBody>
                    <a:bodyPr/>
                    <a:lstStyle/>
                    <a:p>
                      <a:pPr algn="ctr"/>
                      <a:r>
                        <a:rPr lang="tr-TR" b="1" dirty="0">
                          <a:solidFill>
                            <a:schemeClr val="tx1"/>
                          </a:solidFill>
                        </a:rPr>
                        <a:t>1. ve 2. Grup Ülkeler</a:t>
                      </a:r>
                    </a:p>
                  </a:txBody>
                  <a:tcPr marL="77222" marR="77222" anchor="ctr"/>
                </a:tc>
                <a:tc>
                  <a:txBody>
                    <a:bodyPr/>
                    <a:lstStyle/>
                    <a:p>
                      <a:r>
                        <a:rPr lang="tr-TR" dirty="0">
                          <a:solidFill>
                            <a:schemeClr val="tx1"/>
                          </a:solidFill>
                        </a:rPr>
                        <a:t>Almanya,  Avusturya, Belçika, Danimarka, Finlandiya, Fransa, Güney Kıbrıs, Hollanda, İrlanda,</a:t>
                      </a:r>
                    </a:p>
                    <a:p>
                      <a:endParaRPr lang="tr-TR" dirty="0">
                        <a:solidFill>
                          <a:schemeClr val="tx1"/>
                        </a:solidFill>
                      </a:endParaRPr>
                    </a:p>
                    <a:p>
                      <a:r>
                        <a:rPr lang="tr-TR" dirty="0">
                          <a:solidFill>
                            <a:schemeClr val="tx1"/>
                          </a:solidFill>
                        </a:rPr>
                        <a:t>İspanya, İsveç, İtalya, İzlanda, Lihtenştayn, Lüksemburg, Malta, Norveç, Portekiz, Yunanistan</a:t>
                      </a:r>
                    </a:p>
                  </a:txBody>
                  <a:tcPr marL="77222" marR="77222" anchor="ctr"/>
                </a:tc>
                <a:extLst>
                  <a:ext uri="{0D108BD9-81ED-4DB2-BD59-A6C34878D82A}">
                    <a16:rowId xmlns:a16="http://schemas.microsoft.com/office/drawing/2014/main" val="4054865738"/>
                  </a:ext>
                </a:extLst>
              </a:tr>
              <a:tr h="1326859">
                <a:tc>
                  <a:txBody>
                    <a:bodyPr/>
                    <a:lstStyle/>
                    <a:p>
                      <a:pPr algn="ctr"/>
                      <a:r>
                        <a:rPr lang="tr-TR" b="1" dirty="0">
                          <a:solidFill>
                            <a:schemeClr val="tx1"/>
                          </a:solidFill>
                        </a:rPr>
                        <a:t>3. Grup Ülkeler</a:t>
                      </a:r>
                    </a:p>
                  </a:txBody>
                  <a:tcPr marL="77222" marR="77222" anchor="ctr"/>
                </a:tc>
                <a:tc>
                  <a:txBody>
                    <a:bodyPr/>
                    <a:lstStyle/>
                    <a:p>
                      <a:r>
                        <a:rPr lang="tr-TR" dirty="0">
                          <a:solidFill>
                            <a:schemeClr val="tx1"/>
                          </a:solidFill>
                        </a:rPr>
                        <a:t>Bulgaristan, </a:t>
                      </a:r>
                      <a:r>
                        <a:rPr lang="tr-TR" dirty="0" err="1">
                          <a:solidFill>
                            <a:schemeClr val="tx1"/>
                          </a:solidFill>
                        </a:rPr>
                        <a:t>Çekya</a:t>
                      </a:r>
                      <a:r>
                        <a:rPr lang="tr-TR" dirty="0">
                          <a:solidFill>
                            <a:schemeClr val="tx1"/>
                          </a:solidFill>
                        </a:rPr>
                        <a:t> , Estonya, Hırvatistan, Kuzey Makedonya, Letonya, Litvanya, Macaristan,</a:t>
                      </a:r>
                    </a:p>
                    <a:p>
                      <a:endParaRPr lang="tr-TR" dirty="0">
                        <a:solidFill>
                          <a:schemeClr val="tx1"/>
                        </a:solidFill>
                      </a:endParaRPr>
                    </a:p>
                    <a:p>
                      <a:r>
                        <a:rPr lang="tr-TR" dirty="0">
                          <a:solidFill>
                            <a:schemeClr val="tx1"/>
                          </a:solidFill>
                        </a:rPr>
                        <a:t>Polonya, Romanya, Sırbistan, Slovakya, Slovenya, Türkiye</a:t>
                      </a:r>
                    </a:p>
                  </a:txBody>
                  <a:tcPr marL="77222" marR="77222" anchor="ctr"/>
                </a:tc>
                <a:extLst>
                  <a:ext uri="{0D108BD9-81ED-4DB2-BD59-A6C34878D82A}">
                    <a16:rowId xmlns:a16="http://schemas.microsoft.com/office/drawing/2014/main" val="3579018197"/>
                  </a:ext>
                </a:extLst>
              </a:tr>
            </a:tbl>
          </a:graphicData>
        </a:graphic>
      </p:graphicFrame>
      <p:pic>
        <p:nvPicPr>
          <p:cNvPr id="4" name="Resim 3">
            <a:extLst>
              <a:ext uri="{FF2B5EF4-FFF2-40B4-BE49-F238E27FC236}">
                <a16:creationId xmlns:a16="http://schemas.microsoft.com/office/drawing/2014/main" id="{C4B2B9A2-7E8A-4754-8A55-C7848CC438A3}"/>
              </a:ext>
            </a:extLst>
          </p:cNvPr>
          <p:cNvPicPr>
            <a:picLocks noChangeAspect="1"/>
          </p:cNvPicPr>
          <p:nvPr/>
        </p:nvPicPr>
        <p:blipFill>
          <a:blip r:embed="rId2"/>
          <a:stretch>
            <a:fillRect/>
          </a:stretch>
        </p:blipFill>
        <p:spPr>
          <a:xfrm>
            <a:off x="1" y="1"/>
            <a:ext cx="1410055" cy="1385575"/>
          </a:xfrm>
          <a:prstGeom prst="rect">
            <a:avLst/>
          </a:prstGeom>
        </p:spPr>
      </p:pic>
    </p:spTree>
    <p:extLst>
      <p:ext uri="{BB962C8B-B14F-4D97-AF65-F5344CB8AC3E}">
        <p14:creationId xmlns:p14="http://schemas.microsoft.com/office/powerpoint/2010/main" val="3140526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E05C12-3681-4BE2-9AD4-D92C7710FB04}"/>
              </a:ext>
            </a:extLst>
          </p:cNvPr>
          <p:cNvSpPr>
            <a:spLocks noGrp="1"/>
          </p:cNvSpPr>
          <p:nvPr>
            <p:ph type="title"/>
          </p:nvPr>
        </p:nvSpPr>
        <p:spPr>
          <a:xfrm>
            <a:off x="1567711" y="501558"/>
            <a:ext cx="8220794" cy="1320800"/>
          </a:xfrm>
        </p:spPr>
        <p:txBody>
          <a:bodyPr anchor="ctr">
            <a:normAutofit/>
          </a:bodyPr>
          <a:lstStyle/>
          <a:p>
            <a:pPr algn="ctr"/>
            <a:r>
              <a:rPr lang="tr-TR" sz="4000" dirty="0"/>
              <a:t>Erasmus+ Öğrenim Hareketliliğine Katılım Şartları</a:t>
            </a:r>
          </a:p>
        </p:txBody>
      </p:sp>
      <p:sp>
        <p:nvSpPr>
          <p:cNvPr id="3" name="İçerik Yer Tutucusu 2">
            <a:extLst>
              <a:ext uri="{FF2B5EF4-FFF2-40B4-BE49-F238E27FC236}">
                <a16:creationId xmlns:a16="http://schemas.microsoft.com/office/drawing/2014/main" id="{ABAA6374-C1D3-459F-8673-794BC6980DFC}"/>
              </a:ext>
            </a:extLst>
          </p:cNvPr>
          <p:cNvSpPr>
            <a:spLocks noGrp="1"/>
          </p:cNvSpPr>
          <p:nvPr>
            <p:ph idx="1"/>
          </p:nvPr>
        </p:nvSpPr>
        <p:spPr>
          <a:xfrm>
            <a:off x="588947" y="1822358"/>
            <a:ext cx="10178322" cy="4869000"/>
          </a:xfrm>
        </p:spPr>
        <p:txBody>
          <a:bodyPr anchor="t">
            <a:noAutofit/>
          </a:bodyPr>
          <a:lstStyle/>
          <a:p>
            <a:pPr marL="457200" indent="-457200">
              <a:buFont typeface="+mj-lt"/>
              <a:buAutoNum type="arabicPeriod"/>
            </a:pPr>
            <a:r>
              <a:rPr lang="tr-TR" dirty="0">
                <a:solidFill>
                  <a:schemeClr val="tx1"/>
                </a:solidFill>
              </a:rPr>
              <a:t>Öğrenci olunan bölüme ait ikili anlaşmanın bulunması.</a:t>
            </a:r>
          </a:p>
          <a:p>
            <a:pPr marL="457200" indent="-457200">
              <a:buFont typeface="+mj-lt"/>
              <a:buAutoNum type="arabicPeriod"/>
            </a:pPr>
            <a:r>
              <a:rPr lang="tr-TR" dirty="0">
                <a:solidFill>
                  <a:schemeClr val="tx1"/>
                </a:solidFill>
              </a:rPr>
              <a:t>Tam zamanlı öğrenci olmak.</a:t>
            </a:r>
          </a:p>
          <a:p>
            <a:pPr marL="457200" indent="-457200">
              <a:buFont typeface="+mj-lt"/>
              <a:buAutoNum type="arabicPeriod"/>
            </a:pPr>
            <a:r>
              <a:rPr lang="tr-TR" dirty="0">
                <a:solidFill>
                  <a:schemeClr val="tx1"/>
                </a:solidFill>
              </a:rPr>
              <a:t>Lisans ve Yüksek lisans öğrencileri için GANO şartı:</a:t>
            </a:r>
          </a:p>
          <a:p>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Lisans öğrencilerinin not ortalamasının en az </a:t>
            </a:r>
            <a:r>
              <a:rPr lang="tr-TR"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2.20</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 olması,</a:t>
            </a:r>
          </a:p>
          <a:p>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Ön lisanstan geçiş yapan öğrenciler için ön lisans mezuniyet notunun en az </a:t>
            </a:r>
            <a:r>
              <a:rPr lang="tr-TR"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2.20</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a:t>
            </a:r>
          </a:p>
          <a:p>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Birinci sınıf öğrencileri için lise mezuniyet notunun en az </a:t>
            </a:r>
            <a:r>
              <a:rPr lang="tr-TR"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75</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a:t>
            </a:r>
          </a:p>
          <a:p>
            <a:pPr>
              <a:lnSpc>
                <a:spcPct val="107000"/>
              </a:lnSpc>
              <a:spcAft>
                <a:spcPts val="800"/>
              </a:spcAft>
            </a:pPr>
            <a:r>
              <a:rPr lang="tr-TR" dirty="0">
                <a:solidFill>
                  <a:schemeClr val="tx1"/>
                </a:solidFill>
                <a:latin typeface="Calibri" panose="020F0502020204030204" pitchFamily="34" charset="0"/>
                <a:ea typeface="Calibri" panose="020F0502020204030204" pitchFamily="34" charset="0"/>
                <a:cs typeface="Times New Roman" panose="02020603050405020304" pitchFamily="18" charset="0"/>
              </a:rPr>
              <a:t>Yüksek lisans* öğrencilerinin</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kümülatif akademik not ortalamasının en az </a:t>
            </a:r>
            <a:r>
              <a:rPr lang="tr-TR"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2.50</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 olması,</a:t>
            </a:r>
          </a:p>
          <a:p>
            <a:pPr marL="0" indent="0">
              <a:buNone/>
            </a:pPr>
            <a:r>
              <a:rPr lang="tr-TR" dirty="0">
                <a:solidFill>
                  <a:schemeClr val="tx1"/>
                </a:solidFill>
              </a:rPr>
              <a:t>4. Yabancı dil yazılı sınavından en az </a:t>
            </a:r>
            <a:r>
              <a:rPr lang="tr-TR" dirty="0">
                <a:solidFill>
                  <a:schemeClr val="tx1"/>
                </a:solidFill>
                <a:highlight>
                  <a:srgbClr val="FFFF00"/>
                </a:highlight>
              </a:rPr>
              <a:t>70</a:t>
            </a:r>
            <a:r>
              <a:rPr lang="tr-TR" dirty="0">
                <a:solidFill>
                  <a:schemeClr val="tx1"/>
                </a:solidFill>
              </a:rPr>
              <a:t>/100 almış olmak. Yabancı dil sözlü sınavı toplam sonucun %20’sini oluşturur.</a:t>
            </a:r>
          </a:p>
          <a:p>
            <a:pPr marL="0" indent="0">
              <a:buNone/>
            </a:pPr>
            <a:endParaRPr lang="tr-TR" dirty="0">
              <a:solidFill>
                <a:schemeClr val="tx1"/>
              </a:solidFill>
            </a:endParaRPr>
          </a:p>
          <a:p>
            <a:pPr marL="0" indent="0">
              <a:buNone/>
            </a:pPr>
            <a:endParaRPr lang="tr-TR" sz="1200" dirty="0">
              <a:solidFill>
                <a:schemeClr val="tx1"/>
              </a:solidFill>
            </a:endParaRPr>
          </a:p>
          <a:p>
            <a:pPr marL="0" indent="0">
              <a:buNone/>
            </a:pPr>
            <a:r>
              <a:rPr lang="tr-TR" sz="1200" dirty="0">
                <a:solidFill>
                  <a:schemeClr val="tx1"/>
                </a:solidFill>
              </a:rPr>
              <a:t>*Yüksek lisans öğrencilerinin hangi ülkelere gitmek için başvurabileceği ilan metninde belirtilmiştir.</a:t>
            </a:r>
          </a:p>
          <a:p>
            <a:pPr marL="0" indent="0">
              <a:buNone/>
            </a:pPr>
            <a:r>
              <a:rPr lang="tr-TR" dirty="0"/>
              <a:t> </a:t>
            </a:r>
          </a:p>
        </p:txBody>
      </p:sp>
      <p:pic>
        <p:nvPicPr>
          <p:cNvPr id="5" name="Resim 4">
            <a:extLst>
              <a:ext uri="{FF2B5EF4-FFF2-40B4-BE49-F238E27FC236}">
                <a16:creationId xmlns:a16="http://schemas.microsoft.com/office/drawing/2014/main" id="{2F7DB1A4-B905-45DA-B5FA-709CC921B9EF}"/>
              </a:ext>
            </a:extLst>
          </p:cNvPr>
          <p:cNvPicPr>
            <a:picLocks noChangeAspect="1"/>
          </p:cNvPicPr>
          <p:nvPr/>
        </p:nvPicPr>
        <p:blipFill>
          <a:blip r:embed="rId2"/>
          <a:stretch>
            <a:fillRect/>
          </a:stretch>
        </p:blipFill>
        <p:spPr>
          <a:xfrm>
            <a:off x="0" y="0"/>
            <a:ext cx="1487150" cy="1461331"/>
          </a:xfrm>
          <a:prstGeom prst="rect">
            <a:avLst/>
          </a:prstGeom>
        </p:spPr>
      </p:pic>
    </p:spTree>
    <p:extLst>
      <p:ext uri="{BB962C8B-B14F-4D97-AF65-F5344CB8AC3E}">
        <p14:creationId xmlns:p14="http://schemas.microsoft.com/office/powerpoint/2010/main" val="3004681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755EDE-79B4-4A1C-9B46-3DC3FAC8867B}"/>
              </a:ext>
            </a:extLst>
          </p:cNvPr>
          <p:cNvSpPr>
            <a:spLocks noGrp="1"/>
          </p:cNvSpPr>
          <p:nvPr>
            <p:ph type="title"/>
          </p:nvPr>
        </p:nvSpPr>
        <p:spPr>
          <a:xfrm>
            <a:off x="1743342" y="609600"/>
            <a:ext cx="7530660" cy="1320800"/>
          </a:xfrm>
        </p:spPr>
        <p:txBody>
          <a:bodyPr/>
          <a:lstStyle/>
          <a:p>
            <a:r>
              <a:rPr lang="tr-TR" dirty="0"/>
              <a:t>Ne zaman Erasmus+ Öğrenci Öğrenim Hareketliliğine </a:t>
            </a:r>
            <a:r>
              <a:rPr lang="tr-TR" dirty="0" err="1"/>
              <a:t>Katılınır</a:t>
            </a:r>
            <a:r>
              <a:rPr lang="tr-TR" dirty="0"/>
              <a:t>?</a:t>
            </a:r>
            <a:endParaRPr lang="en-US" dirty="0"/>
          </a:p>
        </p:txBody>
      </p:sp>
      <p:sp>
        <p:nvSpPr>
          <p:cNvPr id="3" name="İçerik Yer Tutucusu 2">
            <a:extLst>
              <a:ext uri="{FF2B5EF4-FFF2-40B4-BE49-F238E27FC236}">
                <a16:creationId xmlns:a16="http://schemas.microsoft.com/office/drawing/2014/main" id="{79129D43-7CA6-4313-924A-0F09A3547F72}"/>
              </a:ext>
            </a:extLst>
          </p:cNvPr>
          <p:cNvSpPr>
            <a:spLocks noGrp="1"/>
          </p:cNvSpPr>
          <p:nvPr>
            <p:ph idx="1"/>
          </p:nvPr>
        </p:nvSpPr>
        <p:spPr/>
        <p:txBody>
          <a:bodyPr/>
          <a:lstStyle/>
          <a:p>
            <a:r>
              <a:rPr lang="tr-TR" dirty="0">
                <a:solidFill>
                  <a:schemeClr val="tx1"/>
                </a:solidFill>
              </a:rPr>
              <a:t>1. sınıfın 1. döneminden itibaren, fakülte ve enstitü öğrencileri başvurabilir.</a:t>
            </a:r>
          </a:p>
          <a:p>
            <a:r>
              <a:rPr lang="tr-TR" dirty="0">
                <a:solidFill>
                  <a:schemeClr val="tx1"/>
                </a:solidFill>
              </a:rPr>
              <a:t>Son sınıfın son döneminde bölüm müfredatında staj ve/veya bitirme tezlerinin olması nedeniyle, öğrencilerin Erasmus hareketliliklerini son sınıfın son dönemine kalmayacak şekilde planlamalarını önemle rica ederiz!</a:t>
            </a:r>
          </a:p>
          <a:p>
            <a:r>
              <a:rPr lang="tr-TR" dirty="0">
                <a:solidFill>
                  <a:schemeClr val="tx1"/>
                </a:solidFill>
              </a:rPr>
              <a:t>Çünkü staj ve/veya bitirme tezlerinin AKTS değerleri uyumlu olmayabilir. Eğer AKTS değeri az ise, okulun uzama riski vardır!</a:t>
            </a:r>
          </a:p>
        </p:txBody>
      </p:sp>
      <p:pic>
        <p:nvPicPr>
          <p:cNvPr id="5" name="Resim 4">
            <a:extLst>
              <a:ext uri="{FF2B5EF4-FFF2-40B4-BE49-F238E27FC236}">
                <a16:creationId xmlns:a16="http://schemas.microsoft.com/office/drawing/2014/main" id="{73055229-D845-4CDA-A011-9D5702D405E4}"/>
              </a:ext>
            </a:extLst>
          </p:cNvPr>
          <p:cNvPicPr>
            <a:picLocks noChangeAspect="1"/>
          </p:cNvPicPr>
          <p:nvPr/>
        </p:nvPicPr>
        <p:blipFill>
          <a:blip r:embed="rId2"/>
          <a:stretch>
            <a:fillRect/>
          </a:stretch>
        </p:blipFill>
        <p:spPr>
          <a:xfrm>
            <a:off x="0" y="0"/>
            <a:ext cx="1422362" cy="1397668"/>
          </a:xfrm>
          <a:prstGeom prst="rect">
            <a:avLst/>
          </a:prstGeom>
        </p:spPr>
      </p:pic>
    </p:spTree>
    <p:extLst>
      <p:ext uri="{BB962C8B-B14F-4D97-AF65-F5344CB8AC3E}">
        <p14:creationId xmlns:p14="http://schemas.microsoft.com/office/powerpoint/2010/main" val="2093235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852B4F-A2E6-4206-A190-0A97E3CBF669}"/>
              </a:ext>
            </a:extLst>
          </p:cNvPr>
          <p:cNvSpPr>
            <a:spLocks noGrp="1"/>
          </p:cNvSpPr>
          <p:nvPr>
            <p:ph type="title"/>
          </p:nvPr>
        </p:nvSpPr>
        <p:spPr>
          <a:xfrm>
            <a:off x="1879134" y="609600"/>
            <a:ext cx="6501468" cy="1320800"/>
          </a:xfrm>
        </p:spPr>
        <p:txBody>
          <a:bodyPr/>
          <a:lstStyle/>
          <a:p>
            <a:r>
              <a:rPr lang="tr-TR" dirty="0"/>
              <a:t>Erasmus Dil Sınavı</a:t>
            </a:r>
          </a:p>
        </p:txBody>
      </p:sp>
      <p:sp>
        <p:nvSpPr>
          <p:cNvPr id="3" name="İçerik Yer Tutucusu 2">
            <a:extLst>
              <a:ext uri="{FF2B5EF4-FFF2-40B4-BE49-F238E27FC236}">
                <a16:creationId xmlns:a16="http://schemas.microsoft.com/office/drawing/2014/main" id="{0A6D177B-FB7E-4DE2-8E7C-4D3BCBDBE0A2}"/>
              </a:ext>
            </a:extLst>
          </p:cNvPr>
          <p:cNvSpPr>
            <a:spLocks noGrp="1"/>
          </p:cNvSpPr>
          <p:nvPr>
            <p:ph idx="1"/>
          </p:nvPr>
        </p:nvSpPr>
        <p:spPr/>
        <p:txBody>
          <a:bodyPr/>
          <a:lstStyle/>
          <a:p>
            <a:r>
              <a:rPr lang="tr-TR" sz="1800" dirty="0">
                <a:effectLst/>
                <a:latin typeface="Calibri" panose="020F0502020204030204" pitchFamily="34" charset="0"/>
                <a:ea typeface="Calibri" panose="020F0502020204030204" pitchFamily="34" charset="0"/>
                <a:cs typeface="Times New Roman" panose="02020603050405020304" pitchFamily="18" charset="0"/>
              </a:rPr>
              <a:t>Kurum içi herhangi bir hareketlilik türü başvurusu için alınmış olan İngilizce sınavı puanının, tüm hareketlilik çeşitleri için, 3 sene geçerliliği vardır. </a:t>
            </a: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FAKAT</a:t>
            </a:r>
          </a:p>
          <a:p>
            <a:r>
              <a:rPr lang="tr-TR" sz="1800" dirty="0">
                <a:effectLst/>
                <a:latin typeface="Calibri" panose="020F0502020204030204" pitchFamily="34" charset="0"/>
                <a:ea typeface="Calibri" panose="020F0502020204030204" pitchFamily="34" charset="0"/>
                <a:cs typeface="Times New Roman" panose="02020603050405020304" pitchFamily="18" charset="0"/>
              </a:rPr>
              <a:t>Önceki yıllarda yapılan Erasmus İngilizce Sınavında sözlü kısmı olmaması nedeniyle, eski Erasmus İngilizce Sınavı sonuçları</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geçersiz </a:t>
            </a:r>
            <a:r>
              <a:rPr lang="tr-TR" sz="1800" dirty="0">
                <a:effectLst/>
                <a:latin typeface="Calibri" panose="020F0502020204030204" pitchFamily="34" charset="0"/>
                <a:ea typeface="Calibri" panose="020F0502020204030204" pitchFamily="34" charset="0"/>
                <a:cs typeface="Times New Roman" panose="02020603050405020304" pitchFamily="18" charset="0"/>
              </a:rPr>
              <a:t>kılınmıştır. Hareketliliğe katılmak isteyen tüm öğrenciler </a:t>
            </a:r>
            <a:r>
              <a:rPr lang="tr-TR" sz="18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yapılacak İngilizce sınavına girmek ZORUNDADIR!!!</a:t>
            </a:r>
          </a:p>
          <a:p>
            <a:r>
              <a:rPr lang="tr-TR" sz="1800" dirty="0">
                <a:effectLst/>
                <a:latin typeface="Calibri" panose="020F0502020204030204" pitchFamily="34" charset="0"/>
                <a:ea typeface="Calibri" panose="020F0502020204030204" pitchFamily="34" charset="0"/>
                <a:cs typeface="Times New Roman" panose="02020603050405020304" pitchFamily="18" charset="0"/>
              </a:rPr>
              <a:t>Aynı şekilde TOEFL IBT sınavından 120 üzerinden minimum 86 puan olan sınav sonuç belgesi kabul olunur. </a:t>
            </a:r>
          </a:p>
          <a:p>
            <a:r>
              <a:rPr lang="tr-TR" dirty="0">
                <a:latin typeface="Calibri" panose="020F0502020204030204" pitchFamily="34" charset="0"/>
                <a:ea typeface="Calibri" panose="020F0502020204030204" pitchFamily="34" charset="0"/>
                <a:cs typeface="Times New Roman" panose="02020603050405020304" pitchFamily="18" charset="0"/>
              </a:rPr>
              <a:t>Kurumumuzda yabancı dil </a:t>
            </a:r>
            <a:r>
              <a:rPr lang="tr-TR">
                <a:latin typeface="Calibri" panose="020F0502020204030204" pitchFamily="34" charset="0"/>
                <a:ea typeface="Calibri" panose="020F0502020204030204" pitchFamily="34" charset="0"/>
                <a:cs typeface="Times New Roman" panose="02020603050405020304" pitchFamily="18" charset="0"/>
              </a:rPr>
              <a:t>sınavı «İngilizce» ve «Almanca» dillerinde yapılmaktadır.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5" name="Resim 4">
            <a:extLst>
              <a:ext uri="{FF2B5EF4-FFF2-40B4-BE49-F238E27FC236}">
                <a16:creationId xmlns:a16="http://schemas.microsoft.com/office/drawing/2014/main" id="{EBF54FE4-DBF1-4F46-B247-D7B1D9927C64}"/>
              </a:ext>
            </a:extLst>
          </p:cNvPr>
          <p:cNvPicPr>
            <a:picLocks noChangeAspect="1"/>
          </p:cNvPicPr>
          <p:nvPr/>
        </p:nvPicPr>
        <p:blipFill>
          <a:blip r:embed="rId2"/>
          <a:stretch>
            <a:fillRect/>
          </a:stretch>
        </p:blipFill>
        <p:spPr>
          <a:xfrm>
            <a:off x="0" y="0"/>
            <a:ext cx="1417739" cy="1393125"/>
          </a:xfrm>
          <a:prstGeom prst="rect">
            <a:avLst/>
          </a:prstGeom>
        </p:spPr>
      </p:pic>
    </p:spTree>
    <p:extLst>
      <p:ext uri="{BB962C8B-B14F-4D97-AF65-F5344CB8AC3E}">
        <p14:creationId xmlns:p14="http://schemas.microsoft.com/office/powerpoint/2010/main" val="956373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1468B3-631A-4B9B-8870-E32721D4A4F1}"/>
              </a:ext>
            </a:extLst>
          </p:cNvPr>
          <p:cNvSpPr>
            <a:spLocks noGrp="1"/>
          </p:cNvSpPr>
          <p:nvPr>
            <p:ph type="title"/>
          </p:nvPr>
        </p:nvSpPr>
        <p:spPr>
          <a:xfrm>
            <a:off x="1440732" y="1074236"/>
            <a:ext cx="8596668" cy="1320800"/>
          </a:xfrm>
        </p:spPr>
        <p:txBody>
          <a:bodyPr>
            <a:normAutofit/>
          </a:bodyPr>
          <a:lstStyle/>
          <a:p>
            <a:r>
              <a:rPr lang="tr-TR" sz="4000" dirty="0"/>
              <a:t>Erasmus+ Staj Hareketliliği Nedir?</a:t>
            </a:r>
          </a:p>
        </p:txBody>
      </p:sp>
      <p:sp>
        <p:nvSpPr>
          <p:cNvPr id="3" name="İçerik Yer Tutucusu 2">
            <a:extLst>
              <a:ext uri="{FF2B5EF4-FFF2-40B4-BE49-F238E27FC236}">
                <a16:creationId xmlns:a16="http://schemas.microsoft.com/office/drawing/2014/main" id="{8E1AB99C-8088-49DD-AB68-5FD17B850907}"/>
              </a:ext>
            </a:extLst>
          </p:cNvPr>
          <p:cNvSpPr>
            <a:spLocks noGrp="1"/>
          </p:cNvSpPr>
          <p:nvPr>
            <p:ph idx="1"/>
          </p:nvPr>
        </p:nvSpPr>
        <p:spPr/>
        <p:txBody>
          <a:bodyPr/>
          <a:lstStyle/>
          <a:p>
            <a:endParaRPr lang="tr-TR" b="1" dirty="0">
              <a:solidFill>
                <a:srgbClr val="202124"/>
              </a:solidFill>
              <a:latin typeface="arial" panose="020B0604020202020204" pitchFamily="34" charset="0"/>
            </a:endParaRPr>
          </a:p>
          <a:p>
            <a:r>
              <a:rPr lang="tr-TR" sz="2800" b="1" i="0" dirty="0">
                <a:solidFill>
                  <a:schemeClr val="tx1"/>
                </a:solidFill>
                <a:effectLst/>
              </a:rPr>
              <a:t>Erasmus+ Staj Hareketliliği; </a:t>
            </a:r>
            <a:r>
              <a:rPr lang="tr-TR" sz="2800" i="0" dirty="0">
                <a:solidFill>
                  <a:schemeClr val="tx1"/>
                </a:solidFill>
                <a:effectLst/>
              </a:rPr>
              <a:t>yükseköğretim kurumunda kayıtlı olan öğrencinin, program ülkelerinden birinde bulunan bir işletmede ya da Erasmus beyannamesine sahip bir üniversitede staj hareketliliğini gerçekleştirmesidir. </a:t>
            </a:r>
            <a:r>
              <a:rPr lang="tr-TR" sz="2800" dirty="0">
                <a:solidFill>
                  <a:schemeClr val="tx1"/>
                </a:solidFill>
              </a:rPr>
              <a:t>Staj süresi en az 2 ay en fazla 12 ay olabilir.</a:t>
            </a:r>
            <a:endParaRPr lang="tr-TR" sz="2800" i="0" dirty="0">
              <a:solidFill>
                <a:schemeClr val="tx1"/>
              </a:solidFill>
              <a:effectLst/>
            </a:endParaRPr>
          </a:p>
          <a:p>
            <a:endParaRPr lang="tr-TR" b="1" i="0" dirty="0">
              <a:solidFill>
                <a:schemeClr val="bg1">
                  <a:lumMod val="50000"/>
                </a:schemeClr>
              </a:solidFill>
              <a:effectLst/>
            </a:endParaRPr>
          </a:p>
        </p:txBody>
      </p:sp>
      <p:pic>
        <p:nvPicPr>
          <p:cNvPr id="5" name="Resim 4">
            <a:extLst>
              <a:ext uri="{FF2B5EF4-FFF2-40B4-BE49-F238E27FC236}">
                <a16:creationId xmlns:a16="http://schemas.microsoft.com/office/drawing/2014/main" id="{A5D58EC6-4B24-4398-9A68-688837A1119A}"/>
              </a:ext>
            </a:extLst>
          </p:cNvPr>
          <p:cNvPicPr>
            <a:picLocks noChangeAspect="1"/>
          </p:cNvPicPr>
          <p:nvPr/>
        </p:nvPicPr>
        <p:blipFill>
          <a:blip r:embed="rId2"/>
          <a:stretch>
            <a:fillRect/>
          </a:stretch>
        </p:blipFill>
        <p:spPr>
          <a:xfrm>
            <a:off x="0" y="0"/>
            <a:ext cx="1331805" cy="1308683"/>
          </a:xfrm>
          <a:prstGeom prst="rect">
            <a:avLst/>
          </a:prstGeom>
        </p:spPr>
      </p:pic>
    </p:spTree>
    <p:extLst>
      <p:ext uri="{BB962C8B-B14F-4D97-AF65-F5344CB8AC3E}">
        <p14:creationId xmlns:p14="http://schemas.microsoft.com/office/powerpoint/2010/main" val="656025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4A204B-0458-461D-8E3D-61AE1A83B1CF}"/>
              </a:ext>
            </a:extLst>
          </p:cNvPr>
          <p:cNvSpPr>
            <a:spLocks noGrp="1"/>
          </p:cNvSpPr>
          <p:nvPr>
            <p:ph type="title"/>
          </p:nvPr>
        </p:nvSpPr>
        <p:spPr>
          <a:xfrm>
            <a:off x="2068082" y="609600"/>
            <a:ext cx="7205920" cy="1320800"/>
          </a:xfrm>
        </p:spPr>
        <p:txBody>
          <a:bodyPr/>
          <a:lstStyle/>
          <a:p>
            <a:r>
              <a:rPr lang="tr-TR" dirty="0"/>
              <a:t>Öğrenim ve Staj Faaliyetinin Farkı</a:t>
            </a:r>
          </a:p>
        </p:txBody>
      </p:sp>
      <p:sp>
        <p:nvSpPr>
          <p:cNvPr id="3" name="İçerik Yer Tutucusu 2">
            <a:extLst>
              <a:ext uri="{FF2B5EF4-FFF2-40B4-BE49-F238E27FC236}">
                <a16:creationId xmlns:a16="http://schemas.microsoft.com/office/drawing/2014/main" id="{9BBD7A97-7151-46AC-A5C0-D44EC5FBB0A1}"/>
              </a:ext>
            </a:extLst>
          </p:cNvPr>
          <p:cNvSpPr>
            <a:spLocks noGrp="1"/>
          </p:cNvSpPr>
          <p:nvPr>
            <p:ph idx="1"/>
          </p:nvPr>
        </p:nvSpPr>
        <p:spPr>
          <a:xfrm>
            <a:off x="677334" y="1930401"/>
            <a:ext cx="8596668" cy="4110962"/>
          </a:xfrm>
        </p:spPr>
        <p:txBody>
          <a:bodyPr/>
          <a:lstStyle/>
          <a:p>
            <a:r>
              <a:rPr lang="tr-TR" dirty="0"/>
              <a:t>Öğrenciler Öğrenim Hareketliliğine başvurup, karşı kurumlara gittiğinde eğer İstanbul Kent Üniversitesindeki bölüm müfredatları gerektiriyorsa, staj ve uygulama derslerini alabilirler.</a:t>
            </a:r>
          </a:p>
          <a:p>
            <a:r>
              <a:rPr lang="tr-TR" dirty="0"/>
              <a:t>Fakat bu Öğrenim Hareketliliği olarak değerlendirilir. Staj hareketliliği ile karıştırılmamalıdır.</a:t>
            </a:r>
          </a:p>
          <a:p>
            <a:r>
              <a:rPr lang="tr-TR" dirty="0"/>
              <a:t>Karşı kurumda alacakları uygulama ve staj derslerinin tanınıp tanınmayacağı Fakülte Yönetim Kurulu kararına bağlıdır!</a:t>
            </a:r>
          </a:p>
          <a:p>
            <a:r>
              <a:rPr lang="tr-TR" dirty="0"/>
              <a:t>O nedenle zorunlu stajı olan öğrencilerin, öğrenim hareketliliğine başvurmadan Erasmus Bölüm Koordinatörlerinden onay almaları gerekmektedir!</a:t>
            </a:r>
          </a:p>
          <a:p>
            <a:r>
              <a:rPr lang="tr-TR" b="1" dirty="0">
                <a:solidFill>
                  <a:srgbClr val="FF0000"/>
                </a:solidFill>
                <a:highlight>
                  <a:srgbClr val="FFFF00"/>
                </a:highlight>
              </a:rPr>
              <a:t>Aksi takdirde, bölümleri uzayabilir! </a:t>
            </a:r>
          </a:p>
        </p:txBody>
      </p:sp>
      <p:pic>
        <p:nvPicPr>
          <p:cNvPr id="5" name="Resim 4">
            <a:extLst>
              <a:ext uri="{FF2B5EF4-FFF2-40B4-BE49-F238E27FC236}">
                <a16:creationId xmlns:a16="http://schemas.microsoft.com/office/drawing/2014/main" id="{24AB2936-0883-4477-9074-65EED11F3E46}"/>
              </a:ext>
            </a:extLst>
          </p:cNvPr>
          <p:cNvPicPr>
            <a:picLocks noChangeAspect="1"/>
          </p:cNvPicPr>
          <p:nvPr/>
        </p:nvPicPr>
        <p:blipFill>
          <a:blip r:embed="rId2"/>
          <a:stretch>
            <a:fillRect/>
          </a:stretch>
        </p:blipFill>
        <p:spPr>
          <a:xfrm>
            <a:off x="0" y="0"/>
            <a:ext cx="1538243" cy="1511537"/>
          </a:xfrm>
          <a:prstGeom prst="rect">
            <a:avLst/>
          </a:prstGeom>
        </p:spPr>
      </p:pic>
    </p:spTree>
    <p:extLst>
      <p:ext uri="{BB962C8B-B14F-4D97-AF65-F5344CB8AC3E}">
        <p14:creationId xmlns:p14="http://schemas.microsoft.com/office/powerpoint/2010/main" val="1745547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a:extLst>
              <a:ext uri="{FF2B5EF4-FFF2-40B4-BE49-F238E27FC236}">
                <a16:creationId xmlns:a16="http://schemas.microsoft.com/office/drawing/2014/main" id="{757E62F8-0832-4E56-906C-B04C9C8941EF}"/>
              </a:ext>
            </a:extLst>
          </p:cNvPr>
          <p:cNvGraphicFramePr>
            <a:graphicFrameLocks noGrp="1"/>
          </p:cNvGraphicFramePr>
          <p:nvPr>
            <p:ph idx="1"/>
            <p:extLst>
              <p:ext uri="{D42A27DB-BD31-4B8C-83A1-F6EECF244321}">
                <p14:modId xmlns:p14="http://schemas.microsoft.com/office/powerpoint/2010/main" val="3123277955"/>
              </p:ext>
            </p:extLst>
          </p:nvPr>
        </p:nvGraphicFramePr>
        <p:xfrm>
          <a:off x="976966" y="1016949"/>
          <a:ext cx="8596312" cy="5016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7">
            <a:extLst>
              <a:ext uri="{FF2B5EF4-FFF2-40B4-BE49-F238E27FC236}">
                <a16:creationId xmlns:a16="http://schemas.microsoft.com/office/drawing/2014/main" id="{7167B09C-E1A3-429D-BCEA-CACAA59B1CF6}"/>
              </a:ext>
            </a:extLst>
          </p:cNvPr>
          <p:cNvPicPr>
            <a:picLocks noChangeAspect="1"/>
          </p:cNvPicPr>
          <p:nvPr/>
        </p:nvPicPr>
        <p:blipFill>
          <a:blip r:embed="rId7"/>
          <a:stretch>
            <a:fillRect/>
          </a:stretch>
        </p:blipFill>
        <p:spPr>
          <a:xfrm>
            <a:off x="0" y="0"/>
            <a:ext cx="1418602" cy="1393973"/>
          </a:xfrm>
          <a:prstGeom prst="rect">
            <a:avLst/>
          </a:prstGeom>
        </p:spPr>
      </p:pic>
    </p:spTree>
    <p:extLst>
      <p:ext uri="{BB962C8B-B14F-4D97-AF65-F5344CB8AC3E}">
        <p14:creationId xmlns:p14="http://schemas.microsoft.com/office/powerpoint/2010/main" val="207767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CA43EF-5966-4AB9-99C2-25F4878E5D16}"/>
              </a:ext>
            </a:extLst>
          </p:cNvPr>
          <p:cNvSpPr>
            <a:spLocks noGrp="1"/>
          </p:cNvSpPr>
          <p:nvPr>
            <p:ph type="title"/>
          </p:nvPr>
        </p:nvSpPr>
        <p:spPr>
          <a:xfrm>
            <a:off x="2271243" y="256375"/>
            <a:ext cx="8596668" cy="1253644"/>
          </a:xfrm>
        </p:spPr>
        <p:txBody>
          <a:bodyPr/>
          <a:lstStyle/>
          <a:p>
            <a:r>
              <a:rPr lang="tr-TR" dirty="0"/>
              <a:t>Staj Hareketliliği Nerede Gerçekleştirilebilir?</a:t>
            </a:r>
          </a:p>
        </p:txBody>
      </p:sp>
      <p:sp>
        <p:nvSpPr>
          <p:cNvPr id="3" name="İçerik Yer Tutucusu 2">
            <a:extLst>
              <a:ext uri="{FF2B5EF4-FFF2-40B4-BE49-F238E27FC236}">
                <a16:creationId xmlns:a16="http://schemas.microsoft.com/office/drawing/2014/main" id="{5A75BA9A-C359-4A00-90ED-56903D1360CE}"/>
              </a:ext>
            </a:extLst>
          </p:cNvPr>
          <p:cNvSpPr>
            <a:spLocks noGrp="1"/>
          </p:cNvSpPr>
          <p:nvPr>
            <p:ph idx="1"/>
          </p:nvPr>
        </p:nvSpPr>
        <p:spPr>
          <a:xfrm>
            <a:off x="228195" y="1589518"/>
            <a:ext cx="10178322" cy="4886097"/>
          </a:xfrm>
        </p:spPr>
        <p:txBody>
          <a:bodyPr>
            <a:normAutofit lnSpcReduction="10000"/>
          </a:bodyPr>
          <a:lstStyle/>
          <a:p>
            <a:r>
              <a:rPr lang="tr-TR" u="sng" dirty="0">
                <a:solidFill>
                  <a:schemeClr val="tx1"/>
                </a:solidFill>
              </a:rPr>
              <a:t>Öğrenciler staj yerlerini kendi araştırma ve çabaları ile bulmalıdır!</a:t>
            </a:r>
          </a:p>
          <a:p>
            <a:r>
              <a:rPr lang="tr-TR" u="sng" dirty="0">
                <a:solidFill>
                  <a:schemeClr val="tx1"/>
                </a:solidFill>
              </a:rPr>
              <a:t>Örnek Staj Yerleri:</a:t>
            </a:r>
          </a:p>
          <a:p>
            <a:pPr>
              <a:buFont typeface="+mj-lt"/>
              <a:buAutoNum type="arabicPeriod"/>
            </a:pPr>
            <a:r>
              <a:rPr lang="tr-TR" dirty="0">
                <a:solidFill>
                  <a:schemeClr val="tx1"/>
                </a:solidFill>
              </a:rPr>
              <a:t>Bir kamu ya da özel sektöre ait küçük, ortak veya büyük ölçekli işletmeler,</a:t>
            </a:r>
          </a:p>
          <a:p>
            <a:pPr>
              <a:buFont typeface="+mj-lt"/>
              <a:buAutoNum type="arabicPeriod"/>
            </a:pPr>
            <a:r>
              <a:rPr lang="tr-TR" dirty="0">
                <a:solidFill>
                  <a:schemeClr val="tx1"/>
                </a:solidFill>
              </a:rPr>
              <a:t>Yerel, bölgesel ya da ulusal kamu kurumları,</a:t>
            </a:r>
          </a:p>
          <a:p>
            <a:pPr>
              <a:buFont typeface="+mj-lt"/>
              <a:buAutoNum type="arabicPeriod"/>
            </a:pPr>
            <a:r>
              <a:rPr lang="tr-TR" dirty="0">
                <a:solidFill>
                  <a:schemeClr val="tx1"/>
                </a:solidFill>
              </a:rPr>
              <a:t>Gönderen ülkenin yurtdışındaki büyükelçilikleri veya konsoloslukları,</a:t>
            </a:r>
          </a:p>
          <a:p>
            <a:pPr>
              <a:buFont typeface="+mj-lt"/>
              <a:buAutoNum type="arabicPeriod"/>
            </a:pPr>
            <a:r>
              <a:rPr lang="tr-TR" dirty="0">
                <a:solidFill>
                  <a:schemeClr val="tx1"/>
                </a:solidFill>
              </a:rPr>
              <a:t>Ticaret odaları, esnaf-zanaatkâr birlikleri, borsalar ve sendika gibi iş dünyasına ait her türlü oluşum/birlik,</a:t>
            </a:r>
          </a:p>
          <a:p>
            <a:pPr>
              <a:buFont typeface="+mj-lt"/>
              <a:buAutoNum type="arabicPeriod"/>
            </a:pPr>
            <a:r>
              <a:rPr lang="tr-TR" dirty="0">
                <a:solidFill>
                  <a:schemeClr val="tx1"/>
                </a:solidFill>
              </a:rPr>
              <a:t>Araştırma enstitüleri,</a:t>
            </a:r>
          </a:p>
          <a:p>
            <a:pPr>
              <a:buFont typeface="+mj-lt"/>
              <a:buAutoNum type="arabicPeriod"/>
            </a:pPr>
            <a:r>
              <a:rPr lang="tr-TR" dirty="0">
                <a:solidFill>
                  <a:schemeClr val="tx1"/>
                </a:solidFill>
              </a:rPr>
              <a:t>Vakıflar,</a:t>
            </a:r>
          </a:p>
          <a:p>
            <a:pPr>
              <a:buFont typeface="+mj-lt"/>
              <a:buAutoNum type="arabicPeriod"/>
            </a:pPr>
            <a:r>
              <a:rPr lang="tr-TR" dirty="0">
                <a:solidFill>
                  <a:schemeClr val="tx1"/>
                </a:solidFill>
              </a:rPr>
              <a:t>Okul/enstitü/eğitim merkezi (mesleki eğitim veya yetişkin eğitim dâhil olmak üzere okul öncesinden lise eğitimine kadar her türlü eğitim kurumu olabilir),</a:t>
            </a:r>
          </a:p>
          <a:p>
            <a:pPr>
              <a:buFont typeface="+mj-lt"/>
              <a:buAutoNum type="arabicPeriod"/>
            </a:pPr>
            <a:r>
              <a:rPr lang="tr-TR" dirty="0">
                <a:solidFill>
                  <a:schemeClr val="tx1"/>
                </a:solidFill>
              </a:rPr>
              <a:t>Kar amacı gütmeyen kurumlar, dernekler, STK’lar,</a:t>
            </a:r>
          </a:p>
          <a:p>
            <a:pPr>
              <a:buFont typeface="+mj-lt"/>
              <a:buAutoNum type="arabicPeriod"/>
            </a:pPr>
            <a:r>
              <a:rPr lang="tr-TR" dirty="0">
                <a:solidFill>
                  <a:schemeClr val="tx1"/>
                </a:solidFill>
              </a:rPr>
              <a:t>Kariyer planlama, profesyonel danışmanlık ve bilgilendirme hizmeti sunan kurumlar,</a:t>
            </a:r>
          </a:p>
        </p:txBody>
      </p:sp>
      <p:pic>
        <p:nvPicPr>
          <p:cNvPr id="5" name="Resim 4">
            <a:extLst>
              <a:ext uri="{FF2B5EF4-FFF2-40B4-BE49-F238E27FC236}">
                <a16:creationId xmlns:a16="http://schemas.microsoft.com/office/drawing/2014/main" id="{A2EC5B32-3D4D-4DBB-B899-FB8A882837DC}"/>
              </a:ext>
            </a:extLst>
          </p:cNvPr>
          <p:cNvPicPr>
            <a:picLocks noChangeAspect="1"/>
          </p:cNvPicPr>
          <p:nvPr/>
        </p:nvPicPr>
        <p:blipFill>
          <a:blip r:embed="rId2"/>
          <a:stretch>
            <a:fillRect/>
          </a:stretch>
        </p:blipFill>
        <p:spPr>
          <a:xfrm>
            <a:off x="1" y="0"/>
            <a:ext cx="1410056" cy="1385575"/>
          </a:xfrm>
          <a:prstGeom prst="rect">
            <a:avLst/>
          </a:prstGeom>
        </p:spPr>
      </p:pic>
    </p:spTree>
    <p:extLst>
      <p:ext uri="{BB962C8B-B14F-4D97-AF65-F5344CB8AC3E}">
        <p14:creationId xmlns:p14="http://schemas.microsoft.com/office/powerpoint/2010/main" val="919057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E05C12-3681-4BE2-9AD4-D92C7710FB04}"/>
              </a:ext>
            </a:extLst>
          </p:cNvPr>
          <p:cNvSpPr>
            <a:spLocks noGrp="1"/>
          </p:cNvSpPr>
          <p:nvPr>
            <p:ph type="title"/>
          </p:nvPr>
        </p:nvSpPr>
        <p:spPr>
          <a:xfrm>
            <a:off x="1567711" y="862584"/>
            <a:ext cx="8220794" cy="1320800"/>
          </a:xfrm>
        </p:spPr>
        <p:txBody>
          <a:bodyPr anchor="ctr">
            <a:normAutofit/>
          </a:bodyPr>
          <a:lstStyle/>
          <a:p>
            <a:pPr algn="ctr"/>
            <a:r>
              <a:rPr lang="tr-TR" sz="4000" dirty="0"/>
              <a:t>Erasmus+ Staj Hareketliliğine Katılım Şartları</a:t>
            </a:r>
          </a:p>
        </p:txBody>
      </p:sp>
      <p:sp>
        <p:nvSpPr>
          <p:cNvPr id="3" name="İçerik Yer Tutucusu 2">
            <a:extLst>
              <a:ext uri="{FF2B5EF4-FFF2-40B4-BE49-F238E27FC236}">
                <a16:creationId xmlns:a16="http://schemas.microsoft.com/office/drawing/2014/main" id="{ABAA6374-C1D3-459F-8673-794BC6980DFC}"/>
              </a:ext>
            </a:extLst>
          </p:cNvPr>
          <p:cNvSpPr>
            <a:spLocks noGrp="1"/>
          </p:cNvSpPr>
          <p:nvPr>
            <p:ph idx="1"/>
          </p:nvPr>
        </p:nvSpPr>
        <p:spPr>
          <a:xfrm>
            <a:off x="588947" y="2254393"/>
            <a:ext cx="10178322" cy="4840447"/>
          </a:xfrm>
        </p:spPr>
        <p:txBody>
          <a:bodyPr anchor="t">
            <a:noAutofit/>
          </a:bodyPr>
          <a:lstStyle/>
          <a:p>
            <a:pPr marL="457200" indent="-457200">
              <a:buFont typeface="+mj-lt"/>
              <a:buAutoNum type="arabicPeriod"/>
            </a:pPr>
            <a:r>
              <a:rPr lang="tr-TR" dirty="0">
                <a:solidFill>
                  <a:schemeClr val="tx1"/>
                </a:solidFill>
              </a:rPr>
              <a:t>Tam zamanlı öğrenci olmak.</a:t>
            </a:r>
          </a:p>
          <a:p>
            <a:pPr marL="457200" indent="-457200">
              <a:buFont typeface="+mj-lt"/>
              <a:buAutoNum type="arabicPeriod"/>
            </a:pPr>
            <a:r>
              <a:rPr lang="tr-TR" dirty="0">
                <a:solidFill>
                  <a:schemeClr val="tx1"/>
                </a:solidFill>
              </a:rPr>
              <a:t>GANO şartı:</a:t>
            </a:r>
          </a:p>
          <a:p>
            <a:r>
              <a:rPr lang="tr-TR"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Önlisans</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ve Lisans öğrencilerinin not ortalamasının en az </a:t>
            </a:r>
            <a:r>
              <a:rPr lang="tr-TR"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2.20</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 olması,</a:t>
            </a:r>
          </a:p>
          <a:p>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Ön lisanstan lisans programlarına geçiş yapan öğrenciler için ön lisans mezuniyet notunun en az </a:t>
            </a:r>
            <a:r>
              <a:rPr lang="tr-TR"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2.20</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a:t>
            </a:r>
          </a:p>
          <a:p>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Birinci sınıf lisans veya </a:t>
            </a:r>
            <a:r>
              <a:rPr lang="tr-TR"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önlisans</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öğrencileri için lise mezuniyet notunun en az </a:t>
            </a:r>
            <a:r>
              <a:rPr lang="tr-TR"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75</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a:t>
            </a:r>
          </a:p>
          <a:p>
            <a:pPr>
              <a:lnSpc>
                <a:spcPct val="107000"/>
              </a:lnSpc>
              <a:spcAft>
                <a:spcPts val="800"/>
              </a:spcAft>
            </a:pPr>
            <a:r>
              <a:rPr lang="tr-TR" dirty="0">
                <a:solidFill>
                  <a:schemeClr val="tx1"/>
                </a:solidFill>
                <a:latin typeface="Calibri" panose="020F0502020204030204" pitchFamily="34" charset="0"/>
                <a:ea typeface="Calibri" panose="020F0502020204030204" pitchFamily="34" charset="0"/>
                <a:cs typeface="Times New Roman" panose="02020603050405020304" pitchFamily="18" charset="0"/>
              </a:rPr>
              <a:t>Yüksek lisans öğrencilerinin</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kümülatif akademik not ortalamasının en az </a:t>
            </a:r>
            <a:r>
              <a:rPr lang="tr-TR"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2.50</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 olması,</a:t>
            </a:r>
          </a:p>
          <a:p>
            <a:pPr marL="0" indent="0">
              <a:buNone/>
            </a:pPr>
            <a:r>
              <a:rPr lang="tr-TR" dirty="0">
                <a:solidFill>
                  <a:schemeClr val="tx1"/>
                </a:solidFill>
              </a:rPr>
              <a:t>2- Yabancı dil yazılı sınavından en az </a:t>
            </a:r>
            <a:r>
              <a:rPr lang="tr-TR" dirty="0">
                <a:solidFill>
                  <a:schemeClr val="tx1"/>
                </a:solidFill>
                <a:highlight>
                  <a:srgbClr val="FFFF00"/>
                </a:highlight>
              </a:rPr>
              <a:t>70</a:t>
            </a:r>
            <a:r>
              <a:rPr lang="tr-TR" dirty="0">
                <a:solidFill>
                  <a:schemeClr val="tx1"/>
                </a:solidFill>
              </a:rPr>
              <a:t>/100 almış olmak. Yabancı dil sözlü sınavı toplam sonucun %20’sini oluşturur.</a:t>
            </a:r>
          </a:p>
          <a:p>
            <a:pPr marL="0" indent="0">
              <a:buNone/>
            </a:pPr>
            <a:endParaRPr lang="tr-TR" dirty="0">
              <a:solidFill>
                <a:schemeClr val="tx1"/>
              </a:solidFill>
            </a:endParaRPr>
          </a:p>
          <a:p>
            <a:pPr marL="0" indent="0">
              <a:buNone/>
            </a:pPr>
            <a:endParaRPr lang="tr-TR" dirty="0">
              <a:solidFill>
                <a:schemeClr val="bg1">
                  <a:lumMod val="50000"/>
                </a:schemeClr>
              </a:solidFill>
            </a:endParaRPr>
          </a:p>
          <a:p>
            <a:pPr marL="0" indent="0">
              <a:buNone/>
            </a:pPr>
            <a:r>
              <a:rPr lang="tr-TR" dirty="0"/>
              <a:t> </a:t>
            </a:r>
          </a:p>
        </p:txBody>
      </p:sp>
      <p:pic>
        <p:nvPicPr>
          <p:cNvPr id="5" name="Resim 4">
            <a:extLst>
              <a:ext uri="{FF2B5EF4-FFF2-40B4-BE49-F238E27FC236}">
                <a16:creationId xmlns:a16="http://schemas.microsoft.com/office/drawing/2014/main" id="{2F7DB1A4-B905-45DA-B5FA-709CC921B9EF}"/>
              </a:ext>
            </a:extLst>
          </p:cNvPr>
          <p:cNvPicPr>
            <a:picLocks noChangeAspect="1"/>
          </p:cNvPicPr>
          <p:nvPr/>
        </p:nvPicPr>
        <p:blipFill>
          <a:blip r:embed="rId2"/>
          <a:stretch>
            <a:fillRect/>
          </a:stretch>
        </p:blipFill>
        <p:spPr>
          <a:xfrm>
            <a:off x="0" y="0"/>
            <a:ext cx="1469877" cy="1444358"/>
          </a:xfrm>
          <a:prstGeom prst="rect">
            <a:avLst/>
          </a:prstGeom>
        </p:spPr>
      </p:pic>
    </p:spTree>
    <p:extLst>
      <p:ext uri="{BB962C8B-B14F-4D97-AF65-F5344CB8AC3E}">
        <p14:creationId xmlns:p14="http://schemas.microsoft.com/office/powerpoint/2010/main" val="325001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83BBB7-F74B-4A3D-8096-8A69AC6B2CE0}"/>
              </a:ext>
            </a:extLst>
          </p:cNvPr>
          <p:cNvSpPr>
            <a:spLocks noGrp="1"/>
          </p:cNvSpPr>
          <p:nvPr>
            <p:ph type="title"/>
          </p:nvPr>
        </p:nvSpPr>
        <p:spPr>
          <a:xfrm>
            <a:off x="1525928" y="645609"/>
            <a:ext cx="7524069" cy="1530306"/>
          </a:xfrm>
        </p:spPr>
        <p:txBody>
          <a:bodyPr>
            <a:normAutofit fontScale="90000"/>
          </a:bodyPr>
          <a:lstStyle/>
          <a:p>
            <a:pPr algn="ctr"/>
            <a:r>
              <a:rPr lang="tr-TR" b="1" dirty="0">
                <a:solidFill>
                  <a:schemeClr val="tx1"/>
                </a:solidFill>
              </a:rPr>
              <a:t>İstanbul Kent Üniversitesi Erasmus+ ve Yurtdışı Programlar Koordinatörlüğü </a:t>
            </a:r>
          </a:p>
        </p:txBody>
      </p:sp>
      <p:sp>
        <p:nvSpPr>
          <p:cNvPr id="3" name="İçerik Yer Tutucusu 2">
            <a:extLst>
              <a:ext uri="{FF2B5EF4-FFF2-40B4-BE49-F238E27FC236}">
                <a16:creationId xmlns:a16="http://schemas.microsoft.com/office/drawing/2014/main" id="{1C344E3D-045A-49E4-89A3-762629101C87}"/>
              </a:ext>
            </a:extLst>
          </p:cNvPr>
          <p:cNvSpPr>
            <a:spLocks noGrp="1"/>
          </p:cNvSpPr>
          <p:nvPr>
            <p:ph idx="1"/>
          </p:nvPr>
        </p:nvSpPr>
        <p:spPr>
          <a:xfrm>
            <a:off x="152721" y="2617365"/>
            <a:ext cx="9615122" cy="3108317"/>
          </a:xfrm>
        </p:spPr>
        <p:txBody>
          <a:bodyPr>
            <a:noAutofit/>
          </a:bodyPr>
          <a:lstStyle/>
          <a:p>
            <a:r>
              <a:rPr lang="tr-TR" sz="3200" dirty="0">
                <a:solidFill>
                  <a:srgbClr val="FF0000"/>
                </a:solidFill>
              </a:rPr>
              <a:t>Koordinatör: </a:t>
            </a:r>
            <a:r>
              <a:rPr lang="tr-TR" sz="3200" dirty="0">
                <a:solidFill>
                  <a:schemeClr val="tx1"/>
                </a:solidFill>
              </a:rPr>
              <a:t>Doç. Dr. Demet TÜZÜNKAN </a:t>
            </a:r>
            <a:r>
              <a:rPr lang="tr-TR" sz="2800" dirty="0">
                <a:solidFill>
                  <a:schemeClr val="tx1"/>
                </a:solidFill>
              </a:rPr>
              <a:t>(Dahili: 344)</a:t>
            </a:r>
          </a:p>
          <a:p>
            <a:r>
              <a:rPr lang="tr-TR" sz="3200" dirty="0">
                <a:solidFill>
                  <a:srgbClr val="FF0000"/>
                </a:solidFill>
              </a:rPr>
              <a:t>Koordinatör Yardımcısı: </a:t>
            </a:r>
            <a:r>
              <a:rPr lang="tr-TR" sz="3200" dirty="0">
                <a:solidFill>
                  <a:schemeClr val="tx1"/>
                </a:solidFill>
              </a:rPr>
              <a:t>İpek SAYRAK (Dahili:306)</a:t>
            </a:r>
          </a:p>
          <a:p>
            <a:r>
              <a:rPr lang="tr-TR" sz="3200" dirty="0">
                <a:solidFill>
                  <a:srgbClr val="FF0000"/>
                </a:solidFill>
              </a:rPr>
              <a:t>Uzman:  </a:t>
            </a:r>
            <a:r>
              <a:rPr lang="tr-TR" sz="3200" dirty="0">
                <a:solidFill>
                  <a:schemeClr val="tx1"/>
                </a:solidFill>
              </a:rPr>
              <a:t>Ayşegül AYFER (Dahili: 497)</a:t>
            </a:r>
          </a:p>
          <a:p>
            <a:r>
              <a:rPr lang="tr-TR" sz="3200" dirty="0">
                <a:solidFill>
                  <a:srgbClr val="FF0000"/>
                </a:solidFill>
              </a:rPr>
              <a:t>Uzman: </a:t>
            </a:r>
            <a:r>
              <a:rPr lang="tr-TR" sz="3200" dirty="0">
                <a:solidFill>
                  <a:schemeClr val="tx1"/>
                </a:solidFill>
              </a:rPr>
              <a:t>Emre ATSÜ (Dahili: 521)</a:t>
            </a:r>
          </a:p>
        </p:txBody>
      </p:sp>
      <p:pic>
        <p:nvPicPr>
          <p:cNvPr id="7" name="Resim 6">
            <a:extLst>
              <a:ext uri="{FF2B5EF4-FFF2-40B4-BE49-F238E27FC236}">
                <a16:creationId xmlns:a16="http://schemas.microsoft.com/office/drawing/2014/main" id="{8032A2D6-7BD5-4F85-9B70-C681D1A55E60}"/>
              </a:ext>
            </a:extLst>
          </p:cNvPr>
          <p:cNvPicPr>
            <a:picLocks noChangeAspect="1"/>
          </p:cNvPicPr>
          <p:nvPr/>
        </p:nvPicPr>
        <p:blipFill>
          <a:blip r:embed="rId2"/>
          <a:stretch>
            <a:fillRect/>
          </a:stretch>
        </p:blipFill>
        <p:spPr>
          <a:xfrm>
            <a:off x="0" y="0"/>
            <a:ext cx="1314032" cy="1291219"/>
          </a:xfrm>
          <a:prstGeom prst="rect">
            <a:avLst/>
          </a:prstGeom>
        </p:spPr>
      </p:pic>
    </p:spTree>
    <p:extLst>
      <p:ext uri="{BB962C8B-B14F-4D97-AF65-F5344CB8AC3E}">
        <p14:creationId xmlns:p14="http://schemas.microsoft.com/office/powerpoint/2010/main" val="2495424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AAF19E-0ED6-40DA-802C-027DA571B8CF}"/>
              </a:ext>
            </a:extLst>
          </p:cNvPr>
          <p:cNvSpPr>
            <a:spLocks noGrp="1"/>
          </p:cNvSpPr>
          <p:nvPr>
            <p:ph type="title"/>
          </p:nvPr>
        </p:nvSpPr>
        <p:spPr/>
        <p:txBody>
          <a:bodyPr anchor="ctr">
            <a:normAutofit/>
          </a:bodyPr>
          <a:lstStyle/>
          <a:p>
            <a:pPr algn="ctr"/>
            <a:r>
              <a:rPr lang="tr-TR" sz="4000" dirty="0"/>
              <a:t>Seçim Kriterleri</a:t>
            </a:r>
          </a:p>
        </p:txBody>
      </p:sp>
      <p:sp>
        <p:nvSpPr>
          <p:cNvPr id="3" name="İçerik Yer Tutucusu 2">
            <a:extLst>
              <a:ext uri="{FF2B5EF4-FFF2-40B4-BE49-F238E27FC236}">
                <a16:creationId xmlns:a16="http://schemas.microsoft.com/office/drawing/2014/main" id="{41CBADC3-B2C2-40DC-B531-B144BA96A4B4}"/>
              </a:ext>
            </a:extLst>
          </p:cNvPr>
          <p:cNvSpPr>
            <a:spLocks noGrp="1"/>
          </p:cNvSpPr>
          <p:nvPr>
            <p:ph idx="1"/>
          </p:nvPr>
        </p:nvSpPr>
        <p:spPr/>
        <p:txBody>
          <a:bodyPr anchor="ctr"/>
          <a:lstStyle/>
          <a:p>
            <a:pPr marL="0" indent="0">
              <a:buNone/>
            </a:pPr>
            <a:r>
              <a:rPr lang="tr-TR" sz="2800" dirty="0">
                <a:solidFill>
                  <a:schemeClr val="tx1"/>
                </a:solidFill>
              </a:rPr>
              <a:t>Öğrenim hareketliliği ve staj hareketliliği için;</a:t>
            </a:r>
          </a:p>
          <a:p>
            <a:r>
              <a:rPr lang="tr-TR" sz="2800" dirty="0">
                <a:solidFill>
                  <a:schemeClr val="tx1"/>
                </a:solidFill>
              </a:rPr>
              <a:t>Not Ortalaması : %50</a:t>
            </a:r>
          </a:p>
          <a:p>
            <a:r>
              <a:rPr lang="tr-TR" sz="2800" dirty="0">
                <a:solidFill>
                  <a:schemeClr val="tx1"/>
                </a:solidFill>
              </a:rPr>
              <a:t>Dil Sınavı: %50</a:t>
            </a:r>
          </a:p>
          <a:p>
            <a:r>
              <a:rPr lang="tr-TR" sz="2800" dirty="0">
                <a:solidFill>
                  <a:schemeClr val="tx1"/>
                </a:solidFill>
              </a:rPr>
              <a:t>Artı ve eksi puan uygulaması.</a:t>
            </a:r>
          </a:p>
          <a:p>
            <a:endParaRPr lang="tr-TR" dirty="0"/>
          </a:p>
        </p:txBody>
      </p:sp>
      <p:pic>
        <p:nvPicPr>
          <p:cNvPr id="5" name="Resim 4">
            <a:extLst>
              <a:ext uri="{FF2B5EF4-FFF2-40B4-BE49-F238E27FC236}">
                <a16:creationId xmlns:a16="http://schemas.microsoft.com/office/drawing/2014/main" id="{3C2587B6-E613-4139-B9CF-84E9E1991630}"/>
              </a:ext>
            </a:extLst>
          </p:cNvPr>
          <p:cNvPicPr>
            <a:picLocks noChangeAspect="1"/>
          </p:cNvPicPr>
          <p:nvPr/>
        </p:nvPicPr>
        <p:blipFill>
          <a:blip r:embed="rId2"/>
          <a:stretch>
            <a:fillRect/>
          </a:stretch>
        </p:blipFill>
        <p:spPr>
          <a:xfrm>
            <a:off x="0" y="0"/>
            <a:ext cx="1632247" cy="1603909"/>
          </a:xfrm>
          <a:prstGeom prst="rect">
            <a:avLst/>
          </a:prstGeom>
        </p:spPr>
      </p:pic>
    </p:spTree>
    <p:extLst>
      <p:ext uri="{BB962C8B-B14F-4D97-AF65-F5344CB8AC3E}">
        <p14:creationId xmlns:p14="http://schemas.microsoft.com/office/powerpoint/2010/main" val="730696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43760D-32D8-4513-B969-75BF395F4083}"/>
              </a:ext>
            </a:extLst>
          </p:cNvPr>
          <p:cNvSpPr>
            <a:spLocks noGrp="1"/>
          </p:cNvSpPr>
          <p:nvPr>
            <p:ph type="title"/>
          </p:nvPr>
        </p:nvSpPr>
        <p:spPr>
          <a:xfrm>
            <a:off x="2858472" y="567655"/>
            <a:ext cx="3139656" cy="1320800"/>
          </a:xfrm>
        </p:spPr>
        <p:txBody>
          <a:bodyPr/>
          <a:lstStyle/>
          <a:p>
            <a:r>
              <a:rPr lang="tr-TR" dirty="0"/>
              <a:t>Dil Kriteri</a:t>
            </a:r>
          </a:p>
        </p:txBody>
      </p:sp>
      <p:sp>
        <p:nvSpPr>
          <p:cNvPr id="3" name="İçerik Yer Tutucusu 2">
            <a:extLst>
              <a:ext uri="{FF2B5EF4-FFF2-40B4-BE49-F238E27FC236}">
                <a16:creationId xmlns:a16="http://schemas.microsoft.com/office/drawing/2014/main" id="{CD32EA11-028E-4DF4-90ED-A1ED9471CF86}"/>
              </a:ext>
            </a:extLst>
          </p:cNvPr>
          <p:cNvSpPr>
            <a:spLocks noGrp="1"/>
          </p:cNvSpPr>
          <p:nvPr>
            <p:ph idx="1"/>
          </p:nvPr>
        </p:nvSpPr>
        <p:spPr/>
        <p:txBody>
          <a:bodyPr/>
          <a:lstStyle/>
          <a:p>
            <a:r>
              <a:rPr lang="tr-TR" dirty="0"/>
              <a:t>Karşı kurumların eğitim dilleri, ilanda açıkça belirtmiştir. </a:t>
            </a:r>
          </a:p>
          <a:p>
            <a:r>
              <a:rPr lang="tr-TR" dirty="0"/>
              <a:t>Öğrenciler İstanbul Kent Üniversitesi Yabancı Diller Yüksekokulunun yaptığı dil sınavına girerler.</a:t>
            </a:r>
          </a:p>
          <a:p>
            <a:r>
              <a:rPr lang="tr-TR" dirty="0"/>
              <a:t>Kurumumuzda sınavlar İngilizce Almanca olarak yapılmaktadır.</a:t>
            </a:r>
          </a:p>
        </p:txBody>
      </p:sp>
      <p:pic>
        <p:nvPicPr>
          <p:cNvPr id="5" name="Resim 4">
            <a:extLst>
              <a:ext uri="{FF2B5EF4-FFF2-40B4-BE49-F238E27FC236}">
                <a16:creationId xmlns:a16="http://schemas.microsoft.com/office/drawing/2014/main" id="{7A9BCB9E-EBB6-4B3C-9A27-5F191FF876FF}"/>
              </a:ext>
            </a:extLst>
          </p:cNvPr>
          <p:cNvPicPr>
            <a:picLocks noChangeAspect="1"/>
          </p:cNvPicPr>
          <p:nvPr/>
        </p:nvPicPr>
        <p:blipFill>
          <a:blip r:embed="rId2"/>
          <a:stretch>
            <a:fillRect/>
          </a:stretch>
        </p:blipFill>
        <p:spPr>
          <a:xfrm>
            <a:off x="0" y="0"/>
            <a:ext cx="1501629" cy="1475559"/>
          </a:xfrm>
          <a:prstGeom prst="rect">
            <a:avLst/>
          </a:prstGeom>
        </p:spPr>
      </p:pic>
    </p:spTree>
    <p:extLst>
      <p:ext uri="{BB962C8B-B14F-4D97-AF65-F5344CB8AC3E}">
        <p14:creationId xmlns:p14="http://schemas.microsoft.com/office/powerpoint/2010/main" val="3265880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D32272A9-247D-4C1A-8B65-DBA0519B765A}"/>
              </a:ext>
            </a:extLst>
          </p:cNvPr>
          <p:cNvGraphicFramePr>
            <a:graphicFrameLocks noGrp="1"/>
          </p:cNvGraphicFramePr>
          <p:nvPr>
            <p:ph idx="1"/>
            <p:extLst>
              <p:ext uri="{D42A27DB-BD31-4B8C-83A1-F6EECF244321}">
                <p14:modId xmlns:p14="http://schemas.microsoft.com/office/powerpoint/2010/main" val="3941555423"/>
              </p:ext>
            </p:extLst>
          </p:nvPr>
        </p:nvGraphicFramePr>
        <p:xfrm>
          <a:off x="30760" y="0"/>
          <a:ext cx="9197130" cy="6091592"/>
        </p:xfrm>
        <a:graphic>
          <a:graphicData uri="http://schemas.openxmlformats.org/drawingml/2006/table">
            <a:tbl>
              <a:tblPr firstRow="1" firstCol="1" bandRow="1">
                <a:tableStyleId>{5C22544A-7EE6-4342-B048-85BDC9FD1C3A}</a:tableStyleId>
              </a:tblPr>
              <a:tblGrid>
                <a:gridCol w="8155433">
                  <a:extLst>
                    <a:ext uri="{9D8B030D-6E8A-4147-A177-3AD203B41FA5}">
                      <a16:colId xmlns:a16="http://schemas.microsoft.com/office/drawing/2014/main" val="1614596933"/>
                    </a:ext>
                  </a:extLst>
                </a:gridCol>
                <a:gridCol w="1041697">
                  <a:extLst>
                    <a:ext uri="{9D8B030D-6E8A-4147-A177-3AD203B41FA5}">
                      <a16:colId xmlns:a16="http://schemas.microsoft.com/office/drawing/2014/main" val="4147406142"/>
                    </a:ext>
                  </a:extLst>
                </a:gridCol>
              </a:tblGrid>
              <a:tr h="441778">
                <a:tc>
                  <a:txBody>
                    <a:bodyPr/>
                    <a:lstStyle/>
                    <a:p>
                      <a:pPr>
                        <a:lnSpc>
                          <a:spcPct val="107000"/>
                        </a:lnSpc>
                        <a:spcAft>
                          <a:spcPts val="800"/>
                        </a:spcAft>
                      </a:pPr>
                      <a:r>
                        <a:rPr lang="en-US" sz="1400">
                          <a:solidFill>
                            <a:schemeClr val="tx1"/>
                          </a:solidFill>
                          <a:effectLst/>
                          <a:latin typeface="+mn-lt"/>
                        </a:rPr>
                        <a:t>Ölçüt </a:t>
                      </a:r>
                      <a:endParaRPr lang="tr-TR" sz="14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400" dirty="0" err="1">
                          <a:solidFill>
                            <a:schemeClr val="tx1"/>
                          </a:solidFill>
                          <a:effectLst/>
                          <a:latin typeface="+mn-lt"/>
                        </a:rPr>
                        <a:t>Ağırlıklı</a:t>
                      </a:r>
                      <a:r>
                        <a:rPr lang="en-US" sz="1400" dirty="0">
                          <a:solidFill>
                            <a:schemeClr val="tx1"/>
                          </a:solidFill>
                          <a:effectLst/>
                          <a:latin typeface="+mn-lt"/>
                        </a:rPr>
                        <a:t> Puan</a:t>
                      </a:r>
                      <a:endParaRPr lang="tr-TR" sz="14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960283592"/>
                  </a:ext>
                </a:extLst>
              </a:tr>
              <a:tr h="362558">
                <a:tc>
                  <a:txBody>
                    <a:bodyPr/>
                    <a:lstStyle/>
                    <a:p>
                      <a:pPr>
                        <a:lnSpc>
                          <a:spcPct val="107000"/>
                        </a:lnSpc>
                        <a:spcAft>
                          <a:spcPts val="800"/>
                        </a:spcAft>
                      </a:pPr>
                      <a:r>
                        <a:rPr lang="en-US" sz="1200" dirty="0" err="1">
                          <a:solidFill>
                            <a:schemeClr val="tx1"/>
                          </a:solidFill>
                          <a:effectLst/>
                          <a:latin typeface="+mn-lt"/>
                        </a:rPr>
                        <a:t>Şehit</a:t>
                      </a:r>
                      <a:r>
                        <a:rPr lang="en-US" sz="1200" dirty="0">
                          <a:solidFill>
                            <a:schemeClr val="tx1"/>
                          </a:solidFill>
                          <a:effectLst/>
                          <a:latin typeface="+mn-lt"/>
                        </a:rPr>
                        <a:t> ve </a:t>
                      </a:r>
                      <a:r>
                        <a:rPr lang="en-US" sz="1200" dirty="0" err="1">
                          <a:solidFill>
                            <a:schemeClr val="tx1"/>
                          </a:solidFill>
                          <a:effectLst/>
                          <a:latin typeface="+mn-lt"/>
                        </a:rPr>
                        <a:t>gazi</a:t>
                      </a:r>
                      <a:r>
                        <a:rPr lang="en-US" sz="1200" dirty="0">
                          <a:solidFill>
                            <a:schemeClr val="tx1"/>
                          </a:solidFill>
                          <a:effectLst/>
                          <a:latin typeface="+mn-lt"/>
                        </a:rPr>
                        <a:t> </a:t>
                      </a:r>
                      <a:r>
                        <a:rPr lang="en-US" sz="1200" dirty="0" err="1">
                          <a:solidFill>
                            <a:schemeClr val="tx1"/>
                          </a:solidFill>
                          <a:effectLst/>
                          <a:latin typeface="+mn-lt"/>
                        </a:rPr>
                        <a:t>çocuklarına</a:t>
                      </a:r>
                      <a:r>
                        <a:rPr lang="tr-TR" sz="1200" dirty="0">
                          <a:solidFill>
                            <a:schemeClr val="tx1"/>
                          </a:solidFill>
                          <a:effectLst/>
                          <a:latin typeface="+mn-lt"/>
                        </a:rPr>
                        <a:t> (Belgelenmesi kaydıyla)</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C000"/>
                    </a:solidFill>
                  </a:tcPr>
                </a:tc>
                <a:tc>
                  <a:txBody>
                    <a:bodyPr/>
                    <a:lstStyle/>
                    <a:p>
                      <a:pPr>
                        <a:lnSpc>
                          <a:spcPct val="107000"/>
                        </a:lnSpc>
                        <a:spcAft>
                          <a:spcPts val="800"/>
                        </a:spcAft>
                      </a:pPr>
                      <a:r>
                        <a:rPr lang="en-US" sz="1200">
                          <a:solidFill>
                            <a:schemeClr val="tx1"/>
                          </a:solidFill>
                          <a:effectLst/>
                          <a:latin typeface="+mn-lt"/>
                        </a:rPr>
                        <a:t>+15 puan </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C000"/>
                    </a:solidFill>
                  </a:tcPr>
                </a:tc>
                <a:extLst>
                  <a:ext uri="{0D108BD9-81ED-4DB2-BD59-A6C34878D82A}">
                    <a16:rowId xmlns:a16="http://schemas.microsoft.com/office/drawing/2014/main" val="2021652773"/>
                  </a:ext>
                </a:extLst>
              </a:tr>
              <a:tr h="512108">
                <a:tc>
                  <a:txBody>
                    <a:bodyPr/>
                    <a:lstStyle/>
                    <a:p>
                      <a:pPr>
                        <a:lnSpc>
                          <a:spcPct val="107000"/>
                        </a:lnSpc>
                        <a:spcAft>
                          <a:spcPts val="800"/>
                        </a:spcAft>
                      </a:pPr>
                      <a:r>
                        <a:rPr lang="en-US" sz="1200" dirty="0">
                          <a:solidFill>
                            <a:schemeClr val="tx1"/>
                          </a:solidFill>
                          <a:effectLst/>
                          <a:latin typeface="+mn-lt"/>
                        </a:rPr>
                        <a:t>02828 </a:t>
                      </a:r>
                      <a:r>
                        <a:rPr lang="en-US" sz="1200" dirty="0" err="1">
                          <a:solidFill>
                            <a:schemeClr val="tx1"/>
                          </a:solidFill>
                          <a:effectLst/>
                          <a:latin typeface="+mn-lt"/>
                        </a:rPr>
                        <a:t>Sayılı</a:t>
                      </a:r>
                      <a:r>
                        <a:rPr lang="en-US" sz="1200" dirty="0">
                          <a:solidFill>
                            <a:schemeClr val="tx1"/>
                          </a:solidFill>
                          <a:effectLst/>
                          <a:latin typeface="+mn-lt"/>
                        </a:rPr>
                        <a:t> Sosyal </a:t>
                      </a:r>
                      <a:r>
                        <a:rPr lang="en-US" sz="1200" dirty="0" err="1">
                          <a:solidFill>
                            <a:schemeClr val="tx1"/>
                          </a:solidFill>
                          <a:effectLst/>
                          <a:latin typeface="+mn-lt"/>
                        </a:rPr>
                        <a:t>Hizmetler</a:t>
                      </a:r>
                      <a:r>
                        <a:rPr lang="en-US" sz="1200" dirty="0">
                          <a:solidFill>
                            <a:schemeClr val="tx1"/>
                          </a:solidFill>
                          <a:effectLst/>
                          <a:latin typeface="+mn-lt"/>
                        </a:rPr>
                        <a:t> </a:t>
                      </a:r>
                      <a:r>
                        <a:rPr lang="en-US" sz="1200" dirty="0" err="1">
                          <a:solidFill>
                            <a:schemeClr val="tx1"/>
                          </a:solidFill>
                          <a:effectLst/>
                          <a:latin typeface="+mn-lt"/>
                        </a:rPr>
                        <a:t>Kanunu</a:t>
                      </a:r>
                      <a:r>
                        <a:rPr lang="en-US" sz="1200" dirty="0">
                          <a:solidFill>
                            <a:schemeClr val="tx1"/>
                          </a:solidFill>
                          <a:effectLst/>
                          <a:latin typeface="+mn-lt"/>
                        </a:rPr>
                        <a:t> </a:t>
                      </a:r>
                      <a:r>
                        <a:rPr lang="en-US" sz="1200" dirty="0" err="1">
                          <a:solidFill>
                            <a:schemeClr val="tx1"/>
                          </a:solidFill>
                          <a:effectLst/>
                          <a:latin typeface="+mn-lt"/>
                        </a:rPr>
                        <a:t>ile</a:t>
                      </a:r>
                      <a:r>
                        <a:rPr lang="en-US" sz="1200" dirty="0">
                          <a:solidFill>
                            <a:schemeClr val="tx1"/>
                          </a:solidFill>
                          <a:effectLst/>
                          <a:latin typeface="+mn-lt"/>
                        </a:rPr>
                        <a:t> 5395 </a:t>
                      </a:r>
                      <a:r>
                        <a:rPr lang="en-US" sz="1200" dirty="0" err="1">
                          <a:solidFill>
                            <a:schemeClr val="tx1"/>
                          </a:solidFill>
                          <a:effectLst/>
                          <a:latin typeface="+mn-lt"/>
                        </a:rPr>
                        <a:t>sayılı</a:t>
                      </a:r>
                      <a:r>
                        <a:rPr lang="en-US" sz="1200" dirty="0">
                          <a:solidFill>
                            <a:schemeClr val="tx1"/>
                          </a:solidFill>
                          <a:effectLst/>
                          <a:latin typeface="+mn-lt"/>
                        </a:rPr>
                        <a:t> </a:t>
                      </a:r>
                      <a:r>
                        <a:rPr lang="en-US" sz="1200" dirty="0" err="1">
                          <a:solidFill>
                            <a:schemeClr val="tx1"/>
                          </a:solidFill>
                          <a:effectLst/>
                          <a:latin typeface="+mn-lt"/>
                        </a:rPr>
                        <a:t>Çocuk</a:t>
                      </a:r>
                      <a:r>
                        <a:rPr lang="en-US" sz="1200" dirty="0">
                          <a:solidFill>
                            <a:schemeClr val="tx1"/>
                          </a:solidFill>
                          <a:effectLst/>
                          <a:latin typeface="+mn-lt"/>
                        </a:rPr>
                        <a:t> </a:t>
                      </a:r>
                      <a:r>
                        <a:rPr lang="en-US" sz="1200" dirty="0" err="1">
                          <a:solidFill>
                            <a:schemeClr val="tx1"/>
                          </a:solidFill>
                          <a:effectLst/>
                          <a:latin typeface="+mn-lt"/>
                        </a:rPr>
                        <a:t>Koruma</a:t>
                      </a:r>
                      <a:r>
                        <a:rPr lang="en-US" sz="1200" dirty="0">
                          <a:solidFill>
                            <a:schemeClr val="tx1"/>
                          </a:solidFill>
                          <a:effectLst/>
                          <a:latin typeface="+mn-lt"/>
                        </a:rPr>
                        <a:t> </a:t>
                      </a:r>
                      <a:r>
                        <a:rPr lang="en-US" sz="1200" dirty="0" err="1">
                          <a:solidFill>
                            <a:schemeClr val="tx1"/>
                          </a:solidFill>
                          <a:effectLst/>
                          <a:latin typeface="+mn-lt"/>
                        </a:rPr>
                        <a:t>Kanunu</a:t>
                      </a:r>
                      <a:r>
                        <a:rPr lang="en-US" sz="1200" dirty="0">
                          <a:solidFill>
                            <a:schemeClr val="tx1"/>
                          </a:solidFill>
                          <a:effectLst/>
                          <a:latin typeface="+mn-lt"/>
                        </a:rPr>
                        <a:t> </a:t>
                      </a:r>
                      <a:r>
                        <a:rPr lang="en-US" sz="1200" dirty="0" err="1">
                          <a:solidFill>
                            <a:schemeClr val="tx1"/>
                          </a:solidFill>
                          <a:effectLst/>
                          <a:latin typeface="+mn-lt"/>
                        </a:rPr>
                        <a:t>Kapsamında</a:t>
                      </a:r>
                      <a:r>
                        <a:rPr lang="en-US" sz="1200" dirty="0">
                          <a:solidFill>
                            <a:schemeClr val="tx1"/>
                          </a:solidFill>
                          <a:effectLst/>
                          <a:latin typeface="+mn-lt"/>
                        </a:rPr>
                        <a:t> </a:t>
                      </a:r>
                      <a:r>
                        <a:rPr lang="en-US" sz="1200" dirty="0" err="1">
                          <a:solidFill>
                            <a:schemeClr val="tx1"/>
                          </a:solidFill>
                          <a:effectLst/>
                          <a:latin typeface="+mn-lt"/>
                        </a:rPr>
                        <a:t>haklarında</a:t>
                      </a:r>
                      <a:r>
                        <a:rPr lang="en-US" sz="1200" dirty="0">
                          <a:solidFill>
                            <a:schemeClr val="tx1"/>
                          </a:solidFill>
                          <a:effectLst/>
                          <a:latin typeface="+mn-lt"/>
                        </a:rPr>
                        <a:t> </a:t>
                      </a:r>
                      <a:r>
                        <a:rPr lang="en-US" sz="1200" dirty="0" err="1">
                          <a:solidFill>
                            <a:schemeClr val="tx1"/>
                          </a:solidFill>
                          <a:effectLst/>
                          <a:latin typeface="+mn-lt"/>
                        </a:rPr>
                        <a:t>korunma</a:t>
                      </a:r>
                      <a:r>
                        <a:rPr lang="en-US" sz="1200" dirty="0">
                          <a:solidFill>
                            <a:schemeClr val="tx1"/>
                          </a:solidFill>
                          <a:effectLst/>
                          <a:latin typeface="+mn-lt"/>
                        </a:rPr>
                        <a:t>, </a:t>
                      </a:r>
                      <a:r>
                        <a:rPr lang="en-US" sz="1200" dirty="0" err="1">
                          <a:solidFill>
                            <a:schemeClr val="tx1"/>
                          </a:solidFill>
                          <a:effectLst/>
                          <a:latin typeface="+mn-lt"/>
                        </a:rPr>
                        <a:t>bakım</a:t>
                      </a:r>
                      <a:r>
                        <a:rPr lang="en-US" sz="1200" dirty="0">
                          <a:solidFill>
                            <a:schemeClr val="tx1"/>
                          </a:solidFill>
                          <a:effectLst/>
                          <a:latin typeface="+mn-lt"/>
                        </a:rPr>
                        <a:t> </a:t>
                      </a:r>
                      <a:r>
                        <a:rPr lang="en-US" sz="1200" dirty="0" err="1">
                          <a:solidFill>
                            <a:schemeClr val="tx1"/>
                          </a:solidFill>
                          <a:effectLst/>
                          <a:latin typeface="+mn-lt"/>
                        </a:rPr>
                        <a:t>veya</a:t>
                      </a:r>
                      <a:r>
                        <a:rPr lang="en-US" sz="1200" dirty="0">
                          <a:solidFill>
                            <a:schemeClr val="tx1"/>
                          </a:solidFill>
                          <a:effectLst/>
                          <a:latin typeface="+mn-lt"/>
                        </a:rPr>
                        <a:t> </a:t>
                      </a:r>
                      <a:r>
                        <a:rPr lang="en-US" sz="1200" dirty="0" err="1">
                          <a:solidFill>
                            <a:schemeClr val="tx1"/>
                          </a:solidFill>
                          <a:effectLst/>
                          <a:latin typeface="+mn-lt"/>
                        </a:rPr>
                        <a:t>barınma</a:t>
                      </a:r>
                      <a:r>
                        <a:rPr lang="en-US" sz="1200" dirty="0">
                          <a:solidFill>
                            <a:schemeClr val="tx1"/>
                          </a:solidFill>
                          <a:effectLst/>
                          <a:latin typeface="+mn-lt"/>
                        </a:rPr>
                        <a:t> </a:t>
                      </a:r>
                      <a:r>
                        <a:rPr lang="en-US" sz="1200" dirty="0" err="1">
                          <a:solidFill>
                            <a:schemeClr val="tx1"/>
                          </a:solidFill>
                          <a:effectLst/>
                          <a:latin typeface="+mn-lt"/>
                        </a:rPr>
                        <a:t>kararı</a:t>
                      </a:r>
                      <a:r>
                        <a:rPr lang="en-US" sz="1200" dirty="0">
                          <a:solidFill>
                            <a:schemeClr val="tx1"/>
                          </a:solidFill>
                          <a:effectLst/>
                          <a:latin typeface="+mn-lt"/>
                        </a:rPr>
                        <a:t> </a:t>
                      </a:r>
                      <a:r>
                        <a:rPr lang="en-US" sz="1200" dirty="0" err="1">
                          <a:solidFill>
                            <a:schemeClr val="tx1"/>
                          </a:solidFill>
                          <a:effectLst/>
                          <a:latin typeface="+mn-lt"/>
                        </a:rPr>
                        <a:t>alınmış</a:t>
                      </a:r>
                      <a:r>
                        <a:rPr lang="en-US" sz="1200" dirty="0">
                          <a:solidFill>
                            <a:schemeClr val="tx1"/>
                          </a:solidFill>
                          <a:effectLst/>
                          <a:latin typeface="+mn-lt"/>
                        </a:rPr>
                        <a:t> </a:t>
                      </a:r>
                      <a:r>
                        <a:rPr lang="en-US" sz="1200" dirty="0" err="1">
                          <a:solidFill>
                            <a:schemeClr val="tx1"/>
                          </a:solidFill>
                          <a:effectLst/>
                          <a:latin typeface="+mn-lt"/>
                        </a:rPr>
                        <a:t>öğrencilere</a:t>
                      </a:r>
                      <a:r>
                        <a:rPr lang="tr-TR" sz="1200" dirty="0">
                          <a:solidFill>
                            <a:schemeClr val="tx1"/>
                          </a:solidFill>
                          <a:effectLst/>
                          <a:latin typeface="+mn-lt"/>
                        </a:rPr>
                        <a:t> (Belgelenmesi kaydıyla)</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C000"/>
                    </a:solidFill>
                  </a:tcPr>
                </a:tc>
                <a:tc>
                  <a:txBody>
                    <a:bodyPr/>
                    <a:lstStyle/>
                    <a:p>
                      <a:pPr>
                        <a:lnSpc>
                          <a:spcPct val="107000"/>
                        </a:lnSpc>
                        <a:spcAft>
                          <a:spcPts val="800"/>
                        </a:spcAft>
                      </a:pPr>
                      <a:r>
                        <a:rPr lang="en-US" sz="1200" dirty="0">
                          <a:solidFill>
                            <a:schemeClr val="tx1"/>
                          </a:solidFill>
                          <a:effectLst/>
                          <a:latin typeface="+mn-lt"/>
                        </a:rPr>
                        <a:t>+10 </a:t>
                      </a:r>
                      <a:r>
                        <a:rPr lang="en-US" sz="1200" dirty="0" err="1">
                          <a:solidFill>
                            <a:schemeClr val="tx1"/>
                          </a:solidFill>
                          <a:effectLst/>
                          <a:latin typeface="+mn-lt"/>
                        </a:rPr>
                        <a:t>puan</a:t>
                      </a:r>
                      <a:r>
                        <a:rPr lang="en-US" sz="1200" dirty="0">
                          <a:solidFill>
                            <a:schemeClr val="tx1"/>
                          </a:solidFill>
                          <a:effectLst/>
                          <a:latin typeface="+mn-lt"/>
                        </a:rPr>
                        <a:t> </a:t>
                      </a:r>
                      <a:endParaRPr lang="tr-TR" sz="1200" dirty="0">
                        <a:solidFill>
                          <a:schemeClr val="tx1"/>
                        </a:solidFill>
                        <a:effectLst/>
                        <a:latin typeface="+mn-lt"/>
                      </a:endParaRPr>
                    </a:p>
                    <a:p>
                      <a:pPr>
                        <a:lnSpc>
                          <a:spcPct val="107000"/>
                        </a:lnSpc>
                        <a:spcAft>
                          <a:spcPts val="800"/>
                        </a:spcAft>
                      </a:pPr>
                      <a:r>
                        <a:rPr lang="en-US" sz="1200" dirty="0">
                          <a:solidFill>
                            <a:schemeClr val="tx1"/>
                          </a:solidFill>
                          <a:effectLst/>
                          <a:latin typeface="+mn-lt"/>
                        </a:rPr>
                        <a:t> </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C000"/>
                    </a:solidFill>
                  </a:tcPr>
                </a:tc>
                <a:extLst>
                  <a:ext uri="{0D108BD9-81ED-4DB2-BD59-A6C34878D82A}">
                    <a16:rowId xmlns:a16="http://schemas.microsoft.com/office/drawing/2014/main" val="2296616027"/>
                  </a:ext>
                </a:extLst>
              </a:tr>
              <a:tr h="493090">
                <a:tc>
                  <a:txBody>
                    <a:bodyPr/>
                    <a:lstStyle/>
                    <a:p>
                      <a:pPr>
                        <a:lnSpc>
                          <a:spcPct val="107000"/>
                        </a:lnSpc>
                        <a:spcAft>
                          <a:spcPts val="800"/>
                        </a:spcAft>
                      </a:pPr>
                      <a:r>
                        <a:rPr lang="en-US" sz="1200">
                          <a:solidFill>
                            <a:schemeClr val="tx1"/>
                          </a:solidFill>
                          <a:effectLst/>
                          <a:latin typeface="+mn-lt"/>
                        </a:rPr>
                        <a:t>Başvuru esnasında staj yeri kabul mektubu sunma</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0000"/>
                    </a:solidFill>
                  </a:tcPr>
                </a:tc>
                <a:tc>
                  <a:txBody>
                    <a:bodyPr/>
                    <a:lstStyle/>
                    <a:p>
                      <a:pPr>
                        <a:lnSpc>
                          <a:spcPct val="107000"/>
                        </a:lnSpc>
                        <a:spcAft>
                          <a:spcPts val="800"/>
                        </a:spcAft>
                      </a:pPr>
                      <a:r>
                        <a:rPr lang="en-US" sz="1200" dirty="0">
                          <a:solidFill>
                            <a:schemeClr val="tx1"/>
                          </a:solidFill>
                          <a:effectLst/>
                          <a:latin typeface="+mn-lt"/>
                        </a:rPr>
                        <a:t>+ 10 </a:t>
                      </a:r>
                      <a:r>
                        <a:rPr lang="en-US" sz="1200" dirty="0" err="1">
                          <a:solidFill>
                            <a:schemeClr val="tx1"/>
                          </a:solidFill>
                          <a:effectLst/>
                          <a:latin typeface="+mn-lt"/>
                        </a:rPr>
                        <a:t>puan</a:t>
                      </a:r>
                      <a:r>
                        <a:rPr lang="en-US" sz="1200" dirty="0">
                          <a:solidFill>
                            <a:schemeClr val="tx1"/>
                          </a:solidFill>
                          <a:effectLst/>
                          <a:latin typeface="+mn-lt"/>
                        </a:rPr>
                        <a:t> </a:t>
                      </a:r>
                      <a:endParaRPr lang="tr-TR" sz="1200" dirty="0">
                        <a:solidFill>
                          <a:schemeClr val="tx1"/>
                        </a:solidFill>
                        <a:effectLst/>
                        <a:latin typeface="+mn-lt"/>
                      </a:endParaRPr>
                    </a:p>
                    <a:p>
                      <a:pPr>
                        <a:lnSpc>
                          <a:spcPct val="107000"/>
                        </a:lnSpc>
                        <a:spcAft>
                          <a:spcPts val="800"/>
                        </a:spcAft>
                      </a:pPr>
                      <a:r>
                        <a:rPr lang="en-US" sz="1200" dirty="0">
                          <a:solidFill>
                            <a:schemeClr val="tx1"/>
                          </a:solidFill>
                          <a:effectLst/>
                          <a:latin typeface="+mn-lt"/>
                        </a:rPr>
                        <a:t> </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0000"/>
                    </a:solidFill>
                  </a:tcPr>
                </a:tc>
                <a:extLst>
                  <a:ext uri="{0D108BD9-81ED-4DB2-BD59-A6C34878D82A}">
                    <a16:rowId xmlns:a16="http://schemas.microsoft.com/office/drawing/2014/main" val="2402335255"/>
                  </a:ext>
                </a:extLst>
              </a:tr>
              <a:tr h="493090">
                <a:tc>
                  <a:txBody>
                    <a:bodyPr/>
                    <a:lstStyle/>
                    <a:p>
                      <a:pPr>
                        <a:lnSpc>
                          <a:spcPct val="107000"/>
                        </a:lnSpc>
                        <a:spcAft>
                          <a:spcPts val="800"/>
                        </a:spcAft>
                      </a:pPr>
                      <a:r>
                        <a:rPr lang="en-US" sz="1200" dirty="0" err="1">
                          <a:solidFill>
                            <a:schemeClr val="tx1"/>
                          </a:solidFill>
                          <a:effectLst/>
                          <a:latin typeface="+mn-lt"/>
                        </a:rPr>
                        <a:t>Engelli</a:t>
                      </a:r>
                      <a:r>
                        <a:rPr lang="en-US" sz="1200" dirty="0">
                          <a:solidFill>
                            <a:schemeClr val="tx1"/>
                          </a:solidFill>
                          <a:effectLst/>
                          <a:latin typeface="+mn-lt"/>
                        </a:rPr>
                        <a:t> </a:t>
                      </a:r>
                      <a:r>
                        <a:rPr lang="en-US" sz="1200" dirty="0" err="1">
                          <a:solidFill>
                            <a:schemeClr val="tx1"/>
                          </a:solidFill>
                          <a:effectLst/>
                          <a:latin typeface="+mn-lt"/>
                        </a:rPr>
                        <a:t>öğrencilere</a:t>
                      </a:r>
                      <a:r>
                        <a:rPr lang="en-US" sz="1200" dirty="0">
                          <a:solidFill>
                            <a:schemeClr val="tx1"/>
                          </a:solidFill>
                          <a:effectLst/>
                          <a:latin typeface="+mn-lt"/>
                        </a:rPr>
                        <a:t> (</a:t>
                      </a:r>
                      <a:r>
                        <a:rPr lang="en-US" sz="1200" dirty="0" err="1">
                          <a:solidFill>
                            <a:schemeClr val="tx1"/>
                          </a:solidFill>
                          <a:effectLst/>
                          <a:latin typeface="+mn-lt"/>
                        </a:rPr>
                        <a:t>engelliliğin</a:t>
                      </a:r>
                      <a:r>
                        <a:rPr lang="en-US" sz="1200" dirty="0">
                          <a:solidFill>
                            <a:schemeClr val="tx1"/>
                          </a:solidFill>
                          <a:effectLst/>
                          <a:latin typeface="+mn-lt"/>
                        </a:rPr>
                        <a:t> </a:t>
                      </a:r>
                      <a:r>
                        <a:rPr lang="en-US" sz="1200" dirty="0" err="1">
                          <a:solidFill>
                            <a:schemeClr val="tx1"/>
                          </a:solidFill>
                          <a:effectLst/>
                          <a:latin typeface="+mn-lt"/>
                        </a:rPr>
                        <a:t>belgelenmesi</a:t>
                      </a:r>
                      <a:r>
                        <a:rPr lang="en-US" sz="1200" dirty="0">
                          <a:solidFill>
                            <a:schemeClr val="tx1"/>
                          </a:solidFill>
                          <a:effectLst/>
                          <a:latin typeface="+mn-lt"/>
                        </a:rPr>
                        <a:t> </a:t>
                      </a:r>
                      <a:r>
                        <a:rPr lang="en-US" sz="1200" dirty="0" err="1">
                          <a:solidFill>
                            <a:schemeClr val="tx1"/>
                          </a:solidFill>
                          <a:effectLst/>
                          <a:latin typeface="+mn-lt"/>
                        </a:rPr>
                        <a:t>kaydıyla</a:t>
                      </a:r>
                      <a:r>
                        <a:rPr lang="en-US" sz="1200" dirty="0">
                          <a:solidFill>
                            <a:schemeClr val="tx1"/>
                          </a:solidFill>
                          <a:effectLst/>
                          <a:latin typeface="+mn-lt"/>
                        </a:rPr>
                        <a:t>)</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C000"/>
                    </a:solidFill>
                  </a:tcPr>
                </a:tc>
                <a:tc>
                  <a:txBody>
                    <a:bodyPr/>
                    <a:lstStyle/>
                    <a:p>
                      <a:pPr>
                        <a:lnSpc>
                          <a:spcPct val="107000"/>
                        </a:lnSpc>
                        <a:spcAft>
                          <a:spcPts val="800"/>
                        </a:spcAft>
                      </a:pPr>
                      <a:r>
                        <a:rPr lang="en-US" sz="1200" dirty="0">
                          <a:solidFill>
                            <a:schemeClr val="tx1"/>
                          </a:solidFill>
                          <a:effectLst/>
                          <a:latin typeface="+mn-lt"/>
                        </a:rPr>
                        <a:t>+10 </a:t>
                      </a:r>
                      <a:r>
                        <a:rPr lang="en-US" sz="1200" dirty="0" err="1">
                          <a:solidFill>
                            <a:schemeClr val="tx1"/>
                          </a:solidFill>
                          <a:effectLst/>
                          <a:latin typeface="+mn-lt"/>
                        </a:rPr>
                        <a:t>puan</a:t>
                      </a:r>
                      <a:r>
                        <a:rPr lang="en-US" sz="1200" dirty="0">
                          <a:solidFill>
                            <a:schemeClr val="tx1"/>
                          </a:solidFill>
                          <a:effectLst/>
                          <a:latin typeface="+mn-lt"/>
                        </a:rPr>
                        <a:t> </a:t>
                      </a:r>
                      <a:endParaRPr lang="tr-TR" sz="1200" dirty="0">
                        <a:solidFill>
                          <a:schemeClr val="tx1"/>
                        </a:solidFill>
                        <a:effectLst/>
                        <a:latin typeface="+mn-lt"/>
                      </a:endParaRPr>
                    </a:p>
                    <a:p>
                      <a:pPr>
                        <a:lnSpc>
                          <a:spcPct val="107000"/>
                        </a:lnSpc>
                        <a:spcAft>
                          <a:spcPts val="800"/>
                        </a:spcAft>
                      </a:pPr>
                      <a:r>
                        <a:rPr lang="en-US" sz="1200" dirty="0">
                          <a:solidFill>
                            <a:schemeClr val="tx1"/>
                          </a:solidFill>
                          <a:effectLst/>
                          <a:latin typeface="+mn-lt"/>
                        </a:rPr>
                        <a:t> </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C000"/>
                    </a:solidFill>
                  </a:tcPr>
                </a:tc>
                <a:extLst>
                  <a:ext uri="{0D108BD9-81ED-4DB2-BD59-A6C34878D82A}">
                    <a16:rowId xmlns:a16="http://schemas.microsoft.com/office/drawing/2014/main" val="3811742083"/>
                  </a:ext>
                </a:extLst>
              </a:tr>
              <a:tr h="493090">
                <a:tc>
                  <a:txBody>
                    <a:bodyPr/>
                    <a:lstStyle/>
                    <a:p>
                      <a:pPr>
                        <a:lnSpc>
                          <a:spcPct val="107000"/>
                        </a:lnSpc>
                        <a:spcAft>
                          <a:spcPts val="800"/>
                        </a:spcAft>
                      </a:pPr>
                      <a:r>
                        <a:rPr lang="en-US" sz="1200">
                          <a:solidFill>
                            <a:schemeClr val="tx1"/>
                          </a:solidFill>
                          <a:effectLst/>
                          <a:latin typeface="+mn-lt"/>
                        </a:rPr>
                        <a:t>Dijital becerileri geliştirmeye yönelik stajlar (DOTs) önceliklendirilir</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a:solidFill>
                            <a:schemeClr val="tx1"/>
                          </a:solidFill>
                          <a:effectLst/>
                          <a:latin typeface="+mn-lt"/>
                        </a:rPr>
                        <a:t>+5 puan</a:t>
                      </a:r>
                      <a:endParaRPr lang="tr-TR" sz="1200">
                        <a:solidFill>
                          <a:schemeClr val="tx1"/>
                        </a:solidFill>
                        <a:effectLst/>
                        <a:latin typeface="+mn-lt"/>
                      </a:endParaRPr>
                    </a:p>
                    <a:p>
                      <a:pPr>
                        <a:lnSpc>
                          <a:spcPct val="107000"/>
                        </a:lnSpc>
                        <a:spcAft>
                          <a:spcPts val="800"/>
                        </a:spcAft>
                      </a:pPr>
                      <a:r>
                        <a:rPr lang="en-US" sz="1200">
                          <a:solidFill>
                            <a:schemeClr val="tx1"/>
                          </a:solidFill>
                          <a:effectLst/>
                          <a:latin typeface="+mn-lt"/>
                        </a:rPr>
                        <a:t> </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3673318262"/>
                  </a:ext>
                </a:extLst>
              </a:tr>
              <a:tr h="512108">
                <a:tc>
                  <a:txBody>
                    <a:bodyPr/>
                    <a:lstStyle/>
                    <a:p>
                      <a:pPr>
                        <a:lnSpc>
                          <a:spcPct val="107000"/>
                        </a:lnSpc>
                        <a:spcAft>
                          <a:spcPts val="800"/>
                        </a:spcAft>
                      </a:pPr>
                      <a:r>
                        <a:rPr lang="en-US" sz="1200" dirty="0" err="1">
                          <a:solidFill>
                            <a:schemeClr val="tx1"/>
                          </a:solidFill>
                          <a:effectLst/>
                          <a:latin typeface="+mn-lt"/>
                        </a:rPr>
                        <a:t>Vatandaşı</a:t>
                      </a:r>
                      <a:r>
                        <a:rPr lang="en-US" sz="1200" dirty="0">
                          <a:solidFill>
                            <a:schemeClr val="tx1"/>
                          </a:solidFill>
                          <a:effectLst/>
                          <a:latin typeface="+mn-lt"/>
                        </a:rPr>
                        <a:t> </a:t>
                      </a:r>
                      <a:r>
                        <a:rPr lang="en-US" sz="1200" dirty="0" err="1">
                          <a:solidFill>
                            <a:schemeClr val="tx1"/>
                          </a:solidFill>
                          <a:effectLst/>
                          <a:latin typeface="+mn-lt"/>
                        </a:rPr>
                        <a:t>olunan</a:t>
                      </a:r>
                      <a:r>
                        <a:rPr lang="en-US" sz="1200" dirty="0">
                          <a:solidFill>
                            <a:schemeClr val="tx1"/>
                          </a:solidFill>
                          <a:effectLst/>
                          <a:latin typeface="+mn-lt"/>
                        </a:rPr>
                        <a:t> </a:t>
                      </a:r>
                      <a:r>
                        <a:rPr lang="en-US" sz="1200" dirty="0" err="1">
                          <a:solidFill>
                            <a:schemeClr val="tx1"/>
                          </a:solidFill>
                          <a:effectLst/>
                          <a:latin typeface="+mn-lt"/>
                        </a:rPr>
                        <a:t>ülkede</a:t>
                      </a:r>
                      <a:r>
                        <a:rPr lang="en-US" sz="1200" dirty="0">
                          <a:solidFill>
                            <a:schemeClr val="tx1"/>
                          </a:solidFill>
                          <a:effectLst/>
                          <a:latin typeface="+mn-lt"/>
                        </a:rPr>
                        <a:t> </a:t>
                      </a:r>
                      <a:r>
                        <a:rPr lang="en-US" sz="1200" dirty="0" err="1">
                          <a:solidFill>
                            <a:schemeClr val="tx1"/>
                          </a:solidFill>
                          <a:effectLst/>
                          <a:latin typeface="+mn-lt"/>
                        </a:rPr>
                        <a:t>hareketliliğe</a:t>
                      </a:r>
                      <a:r>
                        <a:rPr lang="en-US" sz="1200" dirty="0">
                          <a:solidFill>
                            <a:schemeClr val="tx1"/>
                          </a:solidFill>
                          <a:effectLst/>
                          <a:latin typeface="+mn-lt"/>
                        </a:rPr>
                        <a:t> </a:t>
                      </a:r>
                      <a:r>
                        <a:rPr lang="en-US" sz="1200" dirty="0" err="1">
                          <a:solidFill>
                            <a:schemeClr val="tx1"/>
                          </a:solidFill>
                          <a:effectLst/>
                          <a:latin typeface="+mn-lt"/>
                        </a:rPr>
                        <a:t>katılma</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a:solidFill>
                            <a:schemeClr val="tx1"/>
                          </a:solidFill>
                          <a:effectLst/>
                          <a:latin typeface="+mn-lt"/>
                        </a:rPr>
                        <a:t>-10 puan </a:t>
                      </a:r>
                      <a:endParaRPr lang="tr-TR" sz="1200">
                        <a:solidFill>
                          <a:schemeClr val="tx1"/>
                        </a:solidFill>
                        <a:effectLst/>
                        <a:latin typeface="+mn-lt"/>
                      </a:endParaRPr>
                    </a:p>
                    <a:p>
                      <a:pPr>
                        <a:lnSpc>
                          <a:spcPct val="107000"/>
                        </a:lnSpc>
                        <a:spcAft>
                          <a:spcPts val="800"/>
                        </a:spcAft>
                      </a:pPr>
                      <a:r>
                        <a:rPr lang="en-US" sz="1200">
                          <a:solidFill>
                            <a:schemeClr val="tx1"/>
                          </a:solidFill>
                          <a:effectLst/>
                          <a:latin typeface="+mn-lt"/>
                        </a:rPr>
                        <a:t> </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2100231217"/>
                  </a:ext>
                </a:extLst>
              </a:tr>
              <a:tr h="675496">
                <a:tc>
                  <a:txBody>
                    <a:bodyPr/>
                    <a:lstStyle/>
                    <a:p>
                      <a:pPr>
                        <a:lnSpc>
                          <a:spcPct val="107000"/>
                        </a:lnSpc>
                        <a:spcAft>
                          <a:spcPts val="800"/>
                        </a:spcAft>
                      </a:pPr>
                      <a:r>
                        <a:rPr lang="tr-TR" sz="1200" dirty="0">
                          <a:solidFill>
                            <a:schemeClr val="tx1"/>
                          </a:solidFill>
                          <a:effectLst/>
                          <a:latin typeface="+mn-lt"/>
                        </a:rPr>
                        <a:t>Hareketliliğe seçilen öğrenciler için; yükseköğretim kurumu tarafından hareketlilikle ilgili olarak düzenlenen tanıtım toplantılarına/eğitimlere mazeretsiz katılmama durumunda, öğrencinin </a:t>
                      </a:r>
                      <a:r>
                        <a:rPr lang="tr-TR" sz="1200" dirty="0" err="1">
                          <a:solidFill>
                            <a:schemeClr val="tx1"/>
                          </a:solidFill>
                          <a:effectLst/>
                          <a:latin typeface="+mn-lt"/>
                        </a:rPr>
                        <a:t>Erasmus’a</a:t>
                      </a:r>
                      <a:r>
                        <a:rPr lang="tr-TR" sz="1200" dirty="0">
                          <a:solidFill>
                            <a:schemeClr val="tx1"/>
                          </a:solidFill>
                          <a:effectLst/>
                          <a:latin typeface="+mn-lt"/>
                        </a:rPr>
                        <a:t> tekrar başvuru yapması durumunda</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dirty="0">
                          <a:solidFill>
                            <a:schemeClr val="tx1"/>
                          </a:solidFill>
                          <a:effectLst/>
                          <a:latin typeface="+mn-lt"/>
                        </a:rPr>
                        <a:t>-5 </a:t>
                      </a:r>
                      <a:r>
                        <a:rPr lang="en-US" sz="1200" dirty="0" err="1">
                          <a:solidFill>
                            <a:schemeClr val="tx1"/>
                          </a:solidFill>
                          <a:effectLst/>
                          <a:latin typeface="+mn-lt"/>
                        </a:rPr>
                        <a:t>puan</a:t>
                      </a:r>
                      <a:r>
                        <a:rPr lang="en-US" sz="1200" dirty="0">
                          <a:solidFill>
                            <a:schemeClr val="tx1"/>
                          </a:solidFill>
                          <a:effectLst/>
                          <a:latin typeface="+mn-lt"/>
                        </a:rPr>
                        <a:t> </a:t>
                      </a:r>
                      <a:endParaRPr lang="tr-TR" sz="1200" dirty="0">
                        <a:solidFill>
                          <a:schemeClr val="tx1"/>
                        </a:solidFill>
                        <a:effectLst/>
                        <a:latin typeface="+mn-lt"/>
                      </a:endParaRPr>
                    </a:p>
                    <a:p>
                      <a:pPr>
                        <a:lnSpc>
                          <a:spcPct val="107000"/>
                        </a:lnSpc>
                        <a:spcAft>
                          <a:spcPts val="800"/>
                        </a:spcAft>
                      </a:pPr>
                      <a:r>
                        <a:rPr lang="en-US" sz="1200" dirty="0">
                          <a:solidFill>
                            <a:schemeClr val="tx1"/>
                          </a:solidFill>
                          <a:effectLst/>
                          <a:latin typeface="+mn-lt"/>
                        </a:rPr>
                        <a:t> </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696419260"/>
                  </a:ext>
                </a:extLst>
              </a:tr>
              <a:tr h="577669">
                <a:tc>
                  <a:txBody>
                    <a:bodyPr/>
                    <a:lstStyle/>
                    <a:p>
                      <a:pPr>
                        <a:lnSpc>
                          <a:spcPct val="107000"/>
                        </a:lnSpc>
                        <a:spcAft>
                          <a:spcPts val="800"/>
                        </a:spcAft>
                      </a:pPr>
                      <a:r>
                        <a:rPr lang="en-US" sz="1200">
                          <a:solidFill>
                            <a:schemeClr val="tx1"/>
                          </a:solidFill>
                          <a:effectLst/>
                          <a:latin typeface="+mn-lt"/>
                        </a:rPr>
                        <a:t>Dil sınavına gireceğini beyan edip mazeretsiz girmeme (öğrencinin Erasmus’a tekrar başvurması halinde uygulanır) </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a:solidFill>
                            <a:schemeClr val="tx1"/>
                          </a:solidFill>
                          <a:effectLst/>
                          <a:latin typeface="+mn-lt"/>
                        </a:rPr>
                        <a:t>-5 puan</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3748906140"/>
                  </a:ext>
                </a:extLst>
              </a:tr>
              <a:tr h="748129">
                <a:tc>
                  <a:txBody>
                    <a:bodyPr/>
                    <a:lstStyle/>
                    <a:p>
                      <a:pPr>
                        <a:lnSpc>
                          <a:spcPct val="107000"/>
                        </a:lnSpc>
                        <a:spcAft>
                          <a:spcPts val="800"/>
                        </a:spcAft>
                      </a:pPr>
                      <a:r>
                        <a:rPr lang="en-US" sz="1200">
                          <a:solidFill>
                            <a:schemeClr val="tx1"/>
                          </a:solidFill>
                          <a:effectLst/>
                          <a:latin typeface="+mn-lt"/>
                        </a:rPr>
                        <a:t>Daha önce Erasmus+ kapsamında yükseköğrenim öğrenci veya staj hareketliliğinden yararlanmış öğrencilerin, akademik başarı ve yabancı dil puanı toplamı hesaplanırken; daha önce yararlanılan her bir faaliyet için (öğrenim-staj ayrımı yapmaksızın), (hibeli veya hibesiz) </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a:solidFill>
                            <a:schemeClr val="tx1"/>
                          </a:solidFill>
                          <a:effectLst/>
                          <a:latin typeface="+mn-lt"/>
                        </a:rPr>
                        <a:t>-10 puan</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1313401368"/>
                  </a:ext>
                </a:extLst>
              </a:tr>
              <a:tr h="389556">
                <a:tc>
                  <a:txBody>
                    <a:bodyPr/>
                    <a:lstStyle/>
                    <a:p>
                      <a:pPr>
                        <a:lnSpc>
                          <a:spcPct val="107000"/>
                        </a:lnSpc>
                        <a:spcAft>
                          <a:spcPts val="800"/>
                        </a:spcAft>
                      </a:pPr>
                      <a:r>
                        <a:rPr lang="en-US" sz="1200">
                          <a:solidFill>
                            <a:schemeClr val="tx1"/>
                          </a:solidFill>
                          <a:effectLst/>
                          <a:latin typeface="+mn-lt"/>
                        </a:rPr>
                        <a:t>Hareketliliğe seçildiği halde süresinde feragat bildiriminde bulunmaksızın hareketliliğe katılmama </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a:solidFill>
                            <a:schemeClr val="tx1"/>
                          </a:solidFill>
                          <a:effectLst/>
                          <a:latin typeface="+mn-lt"/>
                        </a:rPr>
                        <a:t>-10 puan</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2232001789"/>
                  </a:ext>
                </a:extLst>
              </a:tr>
              <a:tr h="389556">
                <a:tc>
                  <a:txBody>
                    <a:bodyPr/>
                    <a:lstStyle/>
                    <a:p>
                      <a:pPr>
                        <a:lnSpc>
                          <a:spcPct val="107000"/>
                        </a:lnSpc>
                        <a:spcAft>
                          <a:spcPts val="800"/>
                        </a:spcAft>
                      </a:pPr>
                      <a:r>
                        <a:rPr lang="en-US" sz="1200" dirty="0" err="1">
                          <a:solidFill>
                            <a:schemeClr val="tx1"/>
                          </a:solidFill>
                          <a:effectLst/>
                          <a:latin typeface="+mn-lt"/>
                        </a:rPr>
                        <a:t>İki</a:t>
                      </a:r>
                      <a:r>
                        <a:rPr lang="en-US" sz="1200" dirty="0">
                          <a:solidFill>
                            <a:schemeClr val="tx1"/>
                          </a:solidFill>
                          <a:effectLst/>
                          <a:latin typeface="+mn-lt"/>
                        </a:rPr>
                        <a:t> </a:t>
                      </a:r>
                      <a:r>
                        <a:rPr lang="en-US" sz="1200" dirty="0" err="1">
                          <a:solidFill>
                            <a:schemeClr val="tx1"/>
                          </a:solidFill>
                          <a:effectLst/>
                          <a:latin typeface="+mn-lt"/>
                        </a:rPr>
                        <a:t>hareketlilik</a:t>
                      </a:r>
                      <a:r>
                        <a:rPr lang="en-US" sz="1200" dirty="0">
                          <a:solidFill>
                            <a:schemeClr val="tx1"/>
                          </a:solidFill>
                          <a:effectLst/>
                          <a:latin typeface="+mn-lt"/>
                        </a:rPr>
                        <a:t> </a:t>
                      </a:r>
                      <a:r>
                        <a:rPr lang="en-US" sz="1200" dirty="0" err="1">
                          <a:solidFill>
                            <a:schemeClr val="tx1"/>
                          </a:solidFill>
                          <a:effectLst/>
                          <a:latin typeface="+mn-lt"/>
                        </a:rPr>
                        <a:t>türüne</a:t>
                      </a:r>
                      <a:r>
                        <a:rPr lang="en-US" sz="1200" dirty="0">
                          <a:solidFill>
                            <a:schemeClr val="tx1"/>
                          </a:solidFill>
                          <a:effectLst/>
                          <a:latin typeface="+mn-lt"/>
                        </a:rPr>
                        <a:t> </a:t>
                      </a:r>
                      <a:r>
                        <a:rPr lang="en-US" sz="1200" dirty="0" err="1">
                          <a:solidFill>
                            <a:schemeClr val="tx1"/>
                          </a:solidFill>
                          <a:effectLst/>
                          <a:latin typeface="+mn-lt"/>
                        </a:rPr>
                        <a:t>birden</a:t>
                      </a:r>
                      <a:r>
                        <a:rPr lang="en-US" sz="1200" dirty="0">
                          <a:solidFill>
                            <a:schemeClr val="tx1"/>
                          </a:solidFill>
                          <a:effectLst/>
                          <a:latin typeface="+mn-lt"/>
                        </a:rPr>
                        <a:t> </a:t>
                      </a:r>
                      <a:r>
                        <a:rPr lang="en-US" sz="1200" dirty="0" err="1">
                          <a:solidFill>
                            <a:schemeClr val="tx1"/>
                          </a:solidFill>
                          <a:effectLst/>
                          <a:latin typeface="+mn-lt"/>
                        </a:rPr>
                        <a:t>aynı</a:t>
                      </a:r>
                      <a:r>
                        <a:rPr lang="en-US" sz="1200" dirty="0">
                          <a:solidFill>
                            <a:schemeClr val="tx1"/>
                          </a:solidFill>
                          <a:effectLst/>
                          <a:latin typeface="+mn-lt"/>
                        </a:rPr>
                        <a:t> </a:t>
                      </a:r>
                      <a:r>
                        <a:rPr lang="en-US" sz="1200" dirty="0" err="1">
                          <a:solidFill>
                            <a:schemeClr val="tx1"/>
                          </a:solidFill>
                          <a:effectLst/>
                          <a:latin typeface="+mn-lt"/>
                        </a:rPr>
                        <a:t>anda</a:t>
                      </a:r>
                      <a:r>
                        <a:rPr lang="en-US" sz="1200" dirty="0">
                          <a:solidFill>
                            <a:schemeClr val="tx1"/>
                          </a:solidFill>
                          <a:effectLst/>
                          <a:latin typeface="+mn-lt"/>
                        </a:rPr>
                        <a:t> </a:t>
                      </a:r>
                      <a:r>
                        <a:rPr lang="en-US" sz="1200" dirty="0" err="1">
                          <a:solidFill>
                            <a:schemeClr val="tx1"/>
                          </a:solidFill>
                          <a:effectLst/>
                          <a:latin typeface="+mn-lt"/>
                        </a:rPr>
                        <a:t>başvuru</a:t>
                      </a:r>
                      <a:r>
                        <a:rPr lang="en-US" sz="1200" dirty="0">
                          <a:solidFill>
                            <a:schemeClr val="tx1"/>
                          </a:solidFill>
                          <a:effectLst/>
                          <a:latin typeface="+mn-lt"/>
                        </a:rPr>
                        <a:t> </a:t>
                      </a:r>
                      <a:r>
                        <a:rPr lang="en-US" sz="1200" dirty="0" err="1">
                          <a:solidFill>
                            <a:schemeClr val="tx1"/>
                          </a:solidFill>
                          <a:effectLst/>
                          <a:latin typeface="+mn-lt"/>
                        </a:rPr>
                        <a:t>yapan</a:t>
                      </a:r>
                      <a:r>
                        <a:rPr lang="en-US" sz="1200" dirty="0">
                          <a:solidFill>
                            <a:schemeClr val="tx1"/>
                          </a:solidFill>
                          <a:effectLst/>
                          <a:latin typeface="+mn-lt"/>
                        </a:rPr>
                        <a:t> </a:t>
                      </a:r>
                      <a:r>
                        <a:rPr lang="en-US" sz="1200" dirty="0" err="1">
                          <a:solidFill>
                            <a:schemeClr val="tx1"/>
                          </a:solidFill>
                          <a:effectLst/>
                          <a:latin typeface="+mn-lt"/>
                        </a:rPr>
                        <a:t>öğrencinin</a:t>
                      </a:r>
                      <a:r>
                        <a:rPr lang="en-US" sz="1200" dirty="0">
                          <a:solidFill>
                            <a:schemeClr val="tx1"/>
                          </a:solidFill>
                          <a:effectLst/>
                          <a:latin typeface="+mn-lt"/>
                        </a:rPr>
                        <a:t>, </a:t>
                      </a:r>
                      <a:r>
                        <a:rPr lang="en-US" sz="1200" dirty="0" err="1">
                          <a:solidFill>
                            <a:schemeClr val="tx1"/>
                          </a:solidFill>
                          <a:effectLst/>
                          <a:latin typeface="+mn-lt"/>
                        </a:rPr>
                        <a:t>tercih</a:t>
                      </a:r>
                      <a:r>
                        <a:rPr lang="en-US" sz="1200" dirty="0">
                          <a:solidFill>
                            <a:schemeClr val="tx1"/>
                          </a:solidFill>
                          <a:effectLst/>
                          <a:latin typeface="+mn-lt"/>
                        </a:rPr>
                        <a:t> </a:t>
                      </a:r>
                      <a:r>
                        <a:rPr lang="en-US" sz="1200" dirty="0" err="1">
                          <a:solidFill>
                            <a:schemeClr val="tx1"/>
                          </a:solidFill>
                          <a:effectLst/>
                          <a:latin typeface="+mn-lt"/>
                        </a:rPr>
                        <a:t>ettiği</a:t>
                      </a:r>
                      <a:r>
                        <a:rPr lang="en-US" sz="1200" dirty="0">
                          <a:solidFill>
                            <a:schemeClr val="tx1"/>
                          </a:solidFill>
                          <a:effectLst/>
                          <a:latin typeface="+mn-lt"/>
                        </a:rPr>
                        <a:t> </a:t>
                      </a:r>
                      <a:r>
                        <a:rPr lang="en-US" sz="1200" dirty="0" err="1">
                          <a:solidFill>
                            <a:schemeClr val="tx1"/>
                          </a:solidFill>
                          <a:effectLst/>
                          <a:latin typeface="+mn-lt"/>
                        </a:rPr>
                        <a:t>hareketlilik</a:t>
                      </a:r>
                      <a:r>
                        <a:rPr lang="en-US" sz="1200" dirty="0">
                          <a:solidFill>
                            <a:schemeClr val="tx1"/>
                          </a:solidFill>
                          <a:effectLst/>
                          <a:latin typeface="+mn-lt"/>
                        </a:rPr>
                        <a:t> </a:t>
                      </a:r>
                      <a:r>
                        <a:rPr lang="en-US" sz="1200" dirty="0" err="1">
                          <a:solidFill>
                            <a:schemeClr val="tx1"/>
                          </a:solidFill>
                          <a:effectLst/>
                          <a:latin typeface="+mn-lt"/>
                        </a:rPr>
                        <a:t>türünden</a:t>
                      </a:r>
                      <a:r>
                        <a:rPr lang="en-US" sz="1200" dirty="0">
                          <a:solidFill>
                            <a:schemeClr val="tx1"/>
                          </a:solidFill>
                          <a:effectLst/>
                          <a:latin typeface="+mn-lt"/>
                        </a:rPr>
                        <a:t> </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dirty="0">
                          <a:solidFill>
                            <a:schemeClr val="tx1"/>
                          </a:solidFill>
                          <a:effectLst/>
                          <a:latin typeface="+mn-lt"/>
                        </a:rPr>
                        <a:t>-10</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74151165"/>
                  </a:ext>
                </a:extLst>
              </a:tr>
            </a:tbl>
          </a:graphicData>
        </a:graphic>
      </p:graphicFrame>
    </p:spTree>
    <p:extLst>
      <p:ext uri="{BB962C8B-B14F-4D97-AF65-F5344CB8AC3E}">
        <p14:creationId xmlns:p14="http://schemas.microsoft.com/office/powerpoint/2010/main" val="1226137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2FDDA0-C7D3-483B-9B34-FD4C4E0A6321}"/>
              </a:ext>
            </a:extLst>
          </p:cNvPr>
          <p:cNvSpPr>
            <a:spLocks noGrp="1"/>
          </p:cNvSpPr>
          <p:nvPr>
            <p:ph type="title"/>
          </p:nvPr>
        </p:nvSpPr>
        <p:spPr>
          <a:xfrm>
            <a:off x="1910516" y="1242461"/>
            <a:ext cx="8596668" cy="1320800"/>
          </a:xfrm>
        </p:spPr>
        <p:txBody>
          <a:bodyPr/>
          <a:lstStyle/>
          <a:p>
            <a:r>
              <a:rPr lang="tr-TR" dirty="0"/>
              <a:t>Karşı Kurumların Kriterleri</a:t>
            </a:r>
          </a:p>
        </p:txBody>
      </p:sp>
      <p:sp>
        <p:nvSpPr>
          <p:cNvPr id="3" name="İçerik Yer Tutucusu 2">
            <a:extLst>
              <a:ext uri="{FF2B5EF4-FFF2-40B4-BE49-F238E27FC236}">
                <a16:creationId xmlns:a16="http://schemas.microsoft.com/office/drawing/2014/main" id="{40ABB3A6-F946-4655-8C44-2147855901AC}"/>
              </a:ext>
            </a:extLst>
          </p:cNvPr>
          <p:cNvSpPr>
            <a:spLocks noGrp="1"/>
          </p:cNvSpPr>
          <p:nvPr>
            <p:ph idx="1"/>
          </p:nvPr>
        </p:nvSpPr>
        <p:spPr>
          <a:xfrm>
            <a:off x="712856" y="2286424"/>
            <a:ext cx="8596668" cy="3880773"/>
          </a:xfrm>
        </p:spPr>
        <p:txBody>
          <a:bodyPr/>
          <a:lstStyle/>
          <a:p>
            <a:r>
              <a:rPr lang="tr-TR" dirty="0">
                <a:solidFill>
                  <a:schemeClr val="tx1"/>
                </a:solidFill>
              </a:rPr>
              <a:t>İstanbul Kent Üniversitesi’nde hareketliliğe seçilen öğrencilerin, Erasmus Ofisi tarafından karşı kuruma </a:t>
            </a:r>
            <a:r>
              <a:rPr lang="tr-TR" dirty="0" err="1">
                <a:solidFill>
                  <a:schemeClr val="tx1"/>
                </a:solidFill>
              </a:rPr>
              <a:t>nominasyonu</a:t>
            </a:r>
            <a:r>
              <a:rPr lang="tr-TR" dirty="0">
                <a:solidFill>
                  <a:schemeClr val="tx1"/>
                </a:solidFill>
              </a:rPr>
              <a:t> yapılır. Daha sonra karşı kurumlar seçilmiş öğrencilerle iletişime geçer ve kayıtlarının kabulü için bazı işlemleri yerine getirmesini talep eder. </a:t>
            </a:r>
          </a:p>
          <a:p>
            <a:r>
              <a:rPr lang="tr-TR" dirty="0">
                <a:solidFill>
                  <a:schemeClr val="tx1"/>
                </a:solidFill>
              </a:rPr>
              <a:t>Karşı kurumların talep edebileceği belgeler:</a:t>
            </a:r>
          </a:p>
          <a:p>
            <a:r>
              <a:rPr lang="tr-TR" dirty="0">
                <a:solidFill>
                  <a:schemeClr val="tx1"/>
                </a:solidFill>
              </a:rPr>
              <a:t>CV, motivasyon mektubu, sağlık sigortası, başvuru belgesi, </a:t>
            </a:r>
            <a:r>
              <a:rPr lang="tr-TR" dirty="0" err="1">
                <a:solidFill>
                  <a:schemeClr val="tx1"/>
                </a:solidFill>
              </a:rPr>
              <a:t>nominasyon</a:t>
            </a:r>
            <a:r>
              <a:rPr lang="tr-TR" dirty="0">
                <a:solidFill>
                  <a:schemeClr val="tx1"/>
                </a:solidFill>
              </a:rPr>
              <a:t> mektubu, yabancı dil puan belgesi…</a:t>
            </a:r>
          </a:p>
          <a:p>
            <a:r>
              <a:rPr lang="tr-TR" dirty="0" err="1">
                <a:solidFill>
                  <a:schemeClr val="tx1"/>
                </a:solidFill>
              </a:rPr>
              <a:t>Nominasyon</a:t>
            </a:r>
            <a:r>
              <a:rPr lang="tr-TR" dirty="0">
                <a:solidFill>
                  <a:schemeClr val="tx1"/>
                </a:solidFill>
              </a:rPr>
              <a:t> mektubu ve yabancı dil puanı belgesi ofisimiz tarafından temin edilir. </a:t>
            </a:r>
            <a:r>
              <a:rPr lang="tr-TR" b="1" dirty="0">
                <a:solidFill>
                  <a:srgbClr val="FF0000"/>
                </a:solidFill>
                <a:highlight>
                  <a:srgbClr val="FFFF00"/>
                </a:highlight>
              </a:rPr>
              <a:t>Diğer belgeler öğrencinin sorumluluğudur!</a:t>
            </a:r>
          </a:p>
          <a:p>
            <a:endParaRPr lang="tr-TR" dirty="0">
              <a:solidFill>
                <a:schemeClr val="tx1"/>
              </a:solidFill>
            </a:endParaRPr>
          </a:p>
        </p:txBody>
      </p:sp>
      <p:pic>
        <p:nvPicPr>
          <p:cNvPr id="5" name="Resim 4">
            <a:extLst>
              <a:ext uri="{FF2B5EF4-FFF2-40B4-BE49-F238E27FC236}">
                <a16:creationId xmlns:a16="http://schemas.microsoft.com/office/drawing/2014/main" id="{82D07EAF-1355-4D4F-A6D2-E81AB4C7CF07}"/>
              </a:ext>
            </a:extLst>
          </p:cNvPr>
          <p:cNvPicPr>
            <a:picLocks noChangeAspect="1"/>
          </p:cNvPicPr>
          <p:nvPr/>
        </p:nvPicPr>
        <p:blipFill>
          <a:blip r:embed="rId2"/>
          <a:stretch>
            <a:fillRect/>
          </a:stretch>
        </p:blipFill>
        <p:spPr>
          <a:xfrm>
            <a:off x="0" y="0"/>
            <a:ext cx="1425713" cy="1400961"/>
          </a:xfrm>
          <a:prstGeom prst="rect">
            <a:avLst/>
          </a:prstGeom>
        </p:spPr>
      </p:pic>
    </p:spTree>
    <p:extLst>
      <p:ext uri="{BB962C8B-B14F-4D97-AF65-F5344CB8AC3E}">
        <p14:creationId xmlns:p14="http://schemas.microsoft.com/office/powerpoint/2010/main" val="2060644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14EBBF-8B38-4FCF-9339-3414E21448B0}"/>
              </a:ext>
            </a:extLst>
          </p:cNvPr>
          <p:cNvSpPr>
            <a:spLocks noGrp="1"/>
          </p:cNvSpPr>
          <p:nvPr>
            <p:ph type="title"/>
          </p:nvPr>
        </p:nvSpPr>
        <p:spPr>
          <a:xfrm>
            <a:off x="1316052" y="1393973"/>
            <a:ext cx="8315058" cy="1529697"/>
          </a:xfrm>
        </p:spPr>
        <p:txBody>
          <a:bodyPr>
            <a:normAutofit/>
          </a:bodyPr>
          <a:lstStyle/>
          <a:p>
            <a:r>
              <a:rPr lang="tr-TR" dirty="0"/>
              <a:t>Öğrenim Hareketliliğini Uzatma Kriteri</a:t>
            </a:r>
          </a:p>
        </p:txBody>
      </p:sp>
      <p:sp>
        <p:nvSpPr>
          <p:cNvPr id="3" name="İçerik Yer Tutucusu 2">
            <a:extLst>
              <a:ext uri="{FF2B5EF4-FFF2-40B4-BE49-F238E27FC236}">
                <a16:creationId xmlns:a16="http://schemas.microsoft.com/office/drawing/2014/main" id="{8541C8D0-D6CA-4B13-BC6F-50537947ADA4}"/>
              </a:ext>
            </a:extLst>
          </p:cNvPr>
          <p:cNvSpPr>
            <a:spLocks noGrp="1"/>
          </p:cNvSpPr>
          <p:nvPr>
            <p:ph idx="1"/>
          </p:nvPr>
        </p:nvSpPr>
        <p:spPr>
          <a:xfrm>
            <a:off x="677334" y="3067940"/>
            <a:ext cx="8596668" cy="2973422"/>
          </a:xfrm>
        </p:spPr>
        <p:txBody>
          <a:bodyPr/>
          <a:lstStyle/>
          <a:p>
            <a:r>
              <a:rPr lang="tr-TR" dirty="0"/>
              <a:t>Erasmus+ Öğrenci Öğrenim Hareketliliğinde, öğrenci faaliyetini uzatmak için; </a:t>
            </a:r>
            <a:r>
              <a:rPr lang="tr-TR" b="1" dirty="0">
                <a:solidFill>
                  <a:srgbClr val="FF0000"/>
                </a:solidFill>
              </a:rPr>
              <a:t>derslere devam ve akademik başarı şartı aranır</a:t>
            </a:r>
            <a:r>
              <a:rPr lang="tr-TR" dirty="0"/>
              <a:t>. Derslere devam etmemiş ve başarı ile geçmemiş öğrenciler faaliyetini uzatamaz!</a:t>
            </a:r>
          </a:p>
        </p:txBody>
      </p:sp>
      <p:pic>
        <p:nvPicPr>
          <p:cNvPr id="5" name="Resim 4">
            <a:extLst>
              <a:ext uri="{FF2B5EF4-FFF2-40B4-BE49-F238E27FC236}">
                <a16:creationId xmlns:a16="http://schemas.microsoft.com/office/drawing/2014/main" id="{4E1F6C17-9546-475F-8019-9A39EDF849F4}"/>
              </a:ext>
            </a:extLst>
          </p:cNvPr>
          <p:cNvPicPr>
            <a:picLocks noChangeAspect="1"/>
          </p:cNvPicPr>
          <p:nvPr/>
        </p:nvPicPr>
        <p:blipFill>
          <a:blip r:embed="rId2"/>
          <a:stretch>
            <a:fillRect/>
          </a:stretch>
        </p:blipFill>
        <p:spPr>
          <a:xfrm>
            <a:off x="0" y="0"/>
            <a:ext cx="1418602" cy="1393973"/>
          </a:xfrm>
          <a:prstGeom prst="rect">
            <a:avLst/>
          </a:prstGeom>
        </p:spPr>
      </p:pic>
    </p:spTree>
    <p:extLst>
      <p:ext uri="{BB962C8B-B14F-4D97-AF65-F5344CB8AC3E}">
        <p14:creationId xmlns:p14="http://schemas.microsoft.com/office/powerpoint/2010/main" val="4016213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A914D6-9C10-4016-8F19-0D072937C984}"/>
              </a:ext>
            </a:extLst>
          </p:cNvPr>
          <p:cNvSpPr>
            <a:spLocks noGrp="1"/>
          </p:cNvSpPr>
          <p:nvPr>
            <p:ph type="title"/>
          </p:nvPr>
        </p:nvSpPr>
        <p:spPr>
          <a:xfrm>
            <a:off x="2136448" y="609600"/>
            <a:ext cx="7137553" cy="1320800"/>
          </a:xfrm>
        </p:spPr>
        <p:txBody>
          <a:bodyPr/>
          <a:lstStyle/>
          <a:p>
            <a:r>
              <a:rPr lang="tr-TR" dirty="0"/>
              <a:t>Erasmus+ Hareketliliğine Nasıl Başvurulur?</a:t>
            </a:r>
          </a:p>
        </p:txBody>
      </p:sp>
      <p:sp>
        <p:nvSpPr>
          <p:cNvPr id="3" name="İçerik Yer Tutucusu 2">
            <a:extLst>
              <a:ext uri="{FF2B5EF4-FFF2-40B4-BE49-F238E27FC236}">
                <a16:creationId xmlns:a16="http://schemas.microsoft.com/office/drawing/2014/main" id="{6EFD4ED5-A378-4615-8320-27599C8097F6}"/>
              </a:ext>
            </a:extLst>
          </p:cNvPr>
          <p:cNvSpPr>
            <a:spLocks noGrp="1"/>
          </p:cNvSpPr>
          <p:nvPr>
            <p:ph sz="half" idx="2"/>
          </p:nvPr>
        </p:nvSpPr>
        <p:spPr>
          <a:xfrm>
            <a:off x="1111580" y="2463779"/>
            <a:ext cx="7417122" cy="3304117"/>
          </a:xfrm>
        </p:spPr>
        <p:txBody>
          <a:bodyPr>
            <a:normAutofit/>
          </a:bodyPr>
          <a:lstStyle/>
          <a:p>
            <a:r>
              <a:rPr lang="tr-TR" dirty="0">
                <a:solidFill>
                  <a:schemeClr val="tx1"/>
                </a:solidFill>
              </a:rPr>
              <a:t>Öğrenciler </a:t>
            </a:r>
            <a:r>
              <a:rPr lang="tr-TR" dirty="0">
                <a:solidFill>
                  <a:schemeClr val="tx1"/>
                </a:solidFill>
                <a:hlinkClick r:id="rId2"/>
              </a:rPr>
              <a:t>https://app.erasmus.kent.edu.tr/</a:t>
            </a:r>
            <a:r>
              <a:rPr lang="tr-TR" dirty="0">
                <a:solidFill>
                  <a:schemeClr val="tx1"/>
                </a:solidFill>
              </a:rPr>
              <a:t> linkine tıklayarak, kent.edu.tr uzantılı mail hesapları ile </a:t>
            </a:r>
            <a:r>
              <a:rPr lang="tr-TR" dirty="0" err="1">
                <a:solidFill>
                  <a:schemeClr val="tx1"/>
                </a:solidFill>
              </a:rPr>
              <a:t>Erasmusport</a:t>
            </a:r>
            <a:r>
              <a:rPr lang="tr-TR" dirty="0">
                <a:solidFill>
                  <a:schemeClr val="tx1"/>
                </a:solidFill>
              </a:rPr>
              <a:t> sisteminde oturum açar.</a:t>
            </a:r>
          </a:p>
          <a:p>
            <a:r>
              <a:rPr lang="tr-TR" dirty="0">
                <a:solidFill>
                  <a:schemeClr val="tx1"/>
                </a:solidFill>
              </a:rPr>
              <a:t>Kişisel bilgilerini kaydeder (kimlik bilgileri, resim vs.).</a:t>
            </a:r>
          </a:p>
          <a:p>
            <a:r>
              <a:rPr lang="tr-TR" dirty="0">
                <a:solidFill>
                  <a:schemeClr val="tx1"/>
                </a:solidFill>
              </a:rPr>
              <a:t>«Başvurularım» sekmesine tıklar, </a:t>
            </a:r>
          </a:p>
          <a:p>
            <a:r>
              <a:rPr lang="tr-TR" dirty="0">
                <a:solidFill>
                  <a:schemeClr val="tx1"/>
                </a:solidFill>
              </a:rPr>
              <a:t>«Öğrenim Başvurularım» veya «Staj Başvurularım» sekmesini tıklar ve adımları izleyerek işlemleri yapar.</a:t>
            </a:r>
          </a:p>
          <a:p>
            <a:r>
              <a:rPr lang="tr-TR" dirty="0">
                <a:solidFill>
                  <a:schemeClr val="tx1"/>
                </a:solidFill>
              </a:rPr>
              <a:t>20 </a:t>
            </a:r>
            <a:r>
              <a:rPr lang="tr-TR" dirty="0" err="1">
                <a:solidFill>
                  <a:schemeClr val="tx1"/>
                </a:solidFill>
              </a:rPr>
              <a:t>dk</a:t>
            </a:r>
            <a:r>
              <a:rPr lang="tr-TR" dirty="0">
                <a:solidFill>
                  <a:schemeClr val="tx1"/>
                </a:solidFill>
              </a:rPr>
              <a:t> işlem yapılmazsa, sistem otomatik olarak kapanır!</a:t>
            </a:r>
          </a:p>
        </p:txBody>
      </p:sp>
      <p:pic>
        <p:nvPicPr>
          <p:cNvPr id="11" name="Resim 10">
            <a:extLst>
              <a:ext uri="{FF2B5EF4-FFF2-40B4-BE49-F238E27FC236}">
                <a16:creationId xmlns:a16="http://schemas.microsoft.com/office/drawing/2014/main" id="{1300C5BE-3871-4891-8BBD-3BA7B8C0B19D}"/>
              </a:ext>
            </a:extLst>
          </p:cNvPr>
          <p:cNvPicPr>
            <a:picLocks noChangeAspect="1"/>
          </p:cNvPicPr>
          <p:nvPr/>
        </p:nvPicPr>
        <p:blipFill>
          <a:blip r:embed="rId3"/>
          <a:stretch>
            <a:fillRect/>
          </a:stretch>
        </p:blipFill>
        <p:spPr>
          <a:xfrm>
            <a:off x="0" y="0"/>
            <a:ext cx="1478453" cy="1452785"/>
          </a:xfrm>
          <a:prstGeom prst="rect">
            <a:avLst/>
          </a:prstGeom>
        </p:spPr>
      </p:pic>
    </p:spTree>
    <p:extLst>
      <p:ext uri="{BB962C8B-B14F-4D97-AF65-F5344CB8AC3E}">
        <p14:creationId xmlns:p14="http://schemas.microsoft.com/office/powerpoint/2010/main" val="406496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1D50D5-8B13-47EF-AB44-8A90C4B72CB0}"/>
              </a:ext>
            </a:extLst>
          </p:cNvPr>
          <p:cNvSpPr>
            <a:spLocks noGrp="1"/>
          </p:cNvSpPr>
          <p:nvPr>
            <p:ph type="title"/>
          </p:nvPr>
        </p:nvSpPr>
        <p:spPr>
          <a:xfrm>
            <a:off x="1666430" y="592509"/>
            <a:ext cx="3309238" cy="1320800"/>
          </a:xfrm>
        </p:spPr>
        <p:txBody>
          <a:bodyPr/>
          <a:lstStyle/>
          <a:p>
            <a:r>
              <a:rPr lang="tr-TR" dirty="0" err="1"/>
              <a:t>Erasmusport</a:t>
            </a:r>
            <a:endParaRPr lang="tr-TR" dirty="0"/>
          </a:p>
        </p:txBody>
      </p:sp>
      <p:sp>
        <p:nvSpPr>
          <p:cNvPr id="3" name="İçerik Yer Tutucusu 2">
            <a:extLst>
              <a:ext uri="{FF2B5EF4-FFF2-40B4-BE49-F238E27FC236}">
                <a16:creationId xmlns:a16="http://schemas.microsoft.com/office/drawing/2014/main" id="{F86274AE-539B-42CE-8839-00B87BD4D6E7}"/>
              </a:ext>
            </a:extLst>
          </p:cNvPr>
          <p:cNvSpPr>
            <a:spLocks noGrp="1"/>
          </p:cNvSpPr>
          <p:nvPr>
            <p:ph sz="half" idx="1"/>
          </p:nvPr>
        </p:nvSpPr>
        <p:spPr/>
        <p:txBody>
          <a:bodyPr/>
          <a:lstStyle/>
          <a:p>
            <a:r>
              <a:rPr lang="tr-TR" dirty="0"/>
              <a:t>Erasmus süreçlerini yürütmek için İstanbul Kent Üniversitesinin kullandığı yazılımdır.</a:t>
            </a:r>
          </a:p>
          <a:p>
            <a:r>
              <a:rPr lang="tr-TR" dirty="0"/>
              <a:t>Öğrenciler, ofis çalışanları ve Erasmus bölüm koordinatörleri sistemi kullanırlar. Bu nedenle sistemde bir hesap oluşturmaları gerekir.</a:t>
            </a:r>
          </a:p>
          <a:p>
            <a:r>
              <a:rPr lang="tr-TR" dirty="0"/>
              <a:t>Erasmus programına katılmak için </a:t>
            </a:r>
            <a:r>
              <a:rPr lang="tr-TR" b="1" dirty="0">
                <a:highlight>
                  <a:srgbClr val="FFFF00"/>
                </a:highlight>
              </a:rPr>
              <a:t>SİSTEM ÜZERİNDEN BAŞVURU YAPILMASI ZORUNLUDUR! </a:t>
            </a:r>
          </a:p>
          <a:p>
            <a:endParaRPr lang="tr-TR" dirty="0"/>
          </a:p>
        </p:txBody>
      </p:sp>
      <p:pic>
        <p:nvPicPr>
          <p:cNvPr id="6" name="İçerik Yer Tutucusu 5">
            <a:extLst>
              <a:ext uri="{FF2B5EF4-FFF2-40B4-BE49-F238E27FC236}">
                <a16:creationId xmlns:a16="http://schemas.microsoft.com/office/drawing/2014/main" id="{168AB3B0-282B-4099-9815-DCFCCC6884FB}"/>
              </a:ext>
            </a:extLst>
          </p:cNvPr>
          <p:cNvPicPr>
            <a:picLocks noGrp="1" noChangeAspect="1"/>
          </p:cNvPicPr>
          <p:nvPr>
            <p:ph sz="half" idx="2"/>
          </p:nvPr>
        </p:nvPicPr>
        <p:blipFill>
          <a:blip r:embed="rId2"/>
          <a:stretch>
            <a:fillRect/>
          </a:stretch>
        </p:blipFill>
        <p:spPr>
          <a:xfrm>
            <a:off x="4975668" y="1584123"/>
            <a:ext cx="7000841" cy="4660953"/>
          </a:xfrm>
        </p:spPr>
      </p:pic>
      <p:pic>
        <p:nvPicPr>
          <p:cNvPr id="7" name="Resim 6">
            <a:extLst>
              <a:ext uri="{FF2B5EF4-FFF2-40B4-BE49-F238E27FC236}">
                <a16:creationId xmlns:a16="http://schemas.microsoft.com/office/drawing/2014/main" id="{2BA285F3-40A9-476F-A4D6-CF86AF9BDD77}"/>
              </a:ext>
            </a:extLst>
          </p:cNvPr>
          <p:cNvPicPr>
            <a:picLocks noChangeAspect="1"/>
          </p:cNvPicPr>
          <p:nvPr/>
        </p:nvPicPr>
        <p:blipFill>
          <a:blip r:embed="rId3"/>
          <a:stretch>
            <a:fillRect/>
          </a:stretch>
        </p:blipFill>
        <p:spPr>
          <a:xfrm>
            <a:off x="0" y="0"/>
            <a:ext cx="1358781" cy="1337127"/>
          </a:xfrm>
          <a:prstGeom prst="rect">
            <a:avLst/>
          </a:prstGeom>
        </p:spPr>
      </p:pic>
    </p:spTree>
    <p:extLst>
      <p:ext uri="{BB962C8B-B14F-4D97-AF65-F5344CB8AC3E}">
        <p14:creationId xmlns:p14="http://schemas.microsoft.com/office/powerpoint/2010/main" val="1945519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997E6989-B24B-4023-85F7-7CEE42D5032A}"/>
              </a:ext>
            </a:extLst>
          </p:cNvPr>
          <p:cNvSpPr>
            <a:spLocks noGrp="1"/>
          </p:cNvSpPr>
          <p:nvPr>
            <p:ph type="title"/>
          </p:nvPr>
        </p:nvSpPr>
        <p:spPr/>
        <p:txBody>
          <a:bodyPr/>
          <a:lstStyle/>
          <a:p>
            <a:r>
              <a:rPr lang="tr-TR" dirty="0"/>
              <a:t>Hibeler  2020								2021</a:t>
            </a:r>
          </a:p>
        </p:txBody>
      </p:sp>
      <p:graphicFrame>
        <p:nvGraphicFramePr>
          <p:cNvPr id="7" name="Tablo 7">
            <a:extLst>
              <a:ext uri="{FF2B5EF4-FFF2-40B4-BE49-F238E27FC236}">
                <a16:creationId xmlns:a16="http://schemas.microsoft.com/office/drawing/2014/main" id="{585CEB7C-8302-44E7-8459-D9A4E17186DC}"/>
              </a:ext>
            </a:extLst>
          </p:cNvPr>
          <p:cNvGraphicFramePr>
            <a:graphicFrameLocks noGrp="1"/>
          </p:cNvGraphicFramePr>
          <p:nvPr>
            <p:ph sz="half" idx="1"/>
            <p:extLst>
              <p:ext uri="{D42A27DB-BD31-4B8C-83A1-F6EECF244321}">
                <p14:modId xmlns:p14="http://schemas.microsoft.com/office/powerpoint/2010/main" val="1660893149"/>
              </p:ext>
            </p:extLst>
          </p:nvPr>
        </p:nvGraphicFramePr>
        <p:xfrm>
          <a:off x="819324" y="1357183"/>
          <a:ext cx="5276676" cy="5125673"/>
        </p:xfrm>
        <a:graphic>
          <a:graphicData uri="http://schemas.openxmlformats.org/drawingml/2006/table">
            <a:tbl>
              <a:tblPr firstRow="1" bandRow="1">
                <a:tableStyleId>{5C22544A-7EE6-4342-B048-85BDC9FD1C3A}</a:tableStyleId>
              </a:tblPr>
              <a:tblGrid>
                <a:gridCol w="1319169">
                  <a:extLst>
                    <a:ext uri="{9D8B030D-6E8A-4147-A177-3AD203B41FA5}">
                      <a16:colId xmlns:a16="http://schemas.microsoft.com/office/drawing/2014/main" val="90692000"/>
                    </a:ext>
                  </a:extLst>
                </a:gridCol>
                <a:gridCol w="1918981">
                  <a:extLst>
                    <a:ext uri="{9D8B030D-6E8A-4147-A177-3AD203B41FA5}">
                      <a16:colId xmlns:a16="http://schemas.microsoft.com/office/drawing/2014/main" val="2002105935"/>
                    </a:ext>
                  </a:extLst>
                </a:gridCol>
                <a:gridCol w="1118533">
                  <a:extLst>
                    <a:ext uri="{9D8B030D-6E8A-4147-A177-3AD203B41FA5}">
                      <a16:colId xmlns:a16="http://schemas.microsoft.com/office/drawing/2014/main" val="4100083277"/>
                    </a:ext>
                  </a:extLst>
                </a:gridCol>
                <a:gridCol w="919993">
                  <a:extLst>
                    <a:ext uri="{9D8B030D-6E8A-4147-A177-3AD203B41FA5}">
                      <a16:colId xmlns:a16="http://schemas.microsoft.com/office/drawing/2014/main" val="4127913104"/>
                    </a:ext>
                  </a:extLst>
                </a:gridCol>
              </a:tblGrid>
              <a:tr h="1543642">
                <a:tc>
                  <a:txBody>
                    <a:bodyPr/>
                    <a:lstStyle/>
                    <a:p>
                      <a:r>
                        <a:rPr lang="tr-TR" dirty="0"/>
                        <a:t>Ülke Grupları </a:t>
                      </a:r>
                    </a:p>
                  </a:txBody>
                  <a:tcPr/>
                </a:tc>
                <a:tc>
                  <a:txBody>
                    <a:bodyPr/>
                    <a:lstStyle/>
                    <a:p>
                      <a:r>
                        <a:rPr lang="tr-TR" dirty="0"/>
                        <a:t>Hareketlilikte Misafir Olunan Ülkeler</a:t>
                      </a:r>
                    </a:p>
                  </a:txBody>
                  <a:tcPr/>
                </a:tc>
                <a:tc>
                  <a:txBody>
                    <a:bodyPr/>
                    <a:lstStyle/>
                    <a:p>
                      <a:r>
                        <a:rPr lang="tr-TR" dirty="0"/>
                        <a:t>Aylık Hibe Öğrenim (Avro)</a:t>
                      </a:r>
                    </a:p>
                  </a:txBody>
                  <a:tcPr/>
                </a:tc>
                <a:tc>
                  <a:txBody>
                    <a:bodyPr/>
                    <a:lstStyle/>
                    <a:p>
                      <a:r>
                        <a:rPr lang="tr-TR" dirty="0"/>
                        <a:t>Aylık Hibe Staj (Avro)</a:t>
                      </a:r>
                    </a:p>
                  </a:txBody>
                  <a:tcPr/>
                </a:tc>
                <a:extLst>
                  <a:ext uri="{0D108BD9-81ED-4DB2-BD59-A6C34878D82A}">
                    <a16:rowId xmlns:a16="http://schemas.microsoft.com/office/drawing/2014/main" val="782027606"/>
                  </a:ext>
                </a:extLst>
              </a:tr>
              <a:tr h="2186826">
                <a:tc>
                  <a:txBody>
                    <a:bodyPr/>
                    <a:lstStyle/>
                    <a:p>
                      <a:r>
                        <a:rPr lang="nn-NO" dirty="0"/>
                        <a:t>1. ve 2. Grup Program Ülkeleri </a:t>
                      </a:r>
                      <a:endParaRPr lang="tr-TR" dirty="0"/>
                    </a:p>
                  </a:txBody>
                  <a:tcPr/>
                </a:tc>
                <a:tc>
                  <a:txBody>
                    <a:bodyPr/>
                    <a:lstStyle/>
                    <a:p>
                      <a:r>
                        <a:rPr lang="tr-TR" sz="1000" dirty="0"/>
                        <a:t>Birleşik Krallık, Danimarka, Finlandiya, İrlanda, İsveç, İzlanda, Lihtenştayn, Lüksemburg, Norveç, Almanya, Avusturya, Belçika, Fransa, Güney Kıbrıs, Hollanda, İspanya, İtalya, Malta, Portekiz, Yunanistan,</a:t>
                      </a:r>
                    </a:p>
                  </a:txBody>
                  <a:tcPr/>
                </a:tc>
                <a:tc>
                  <a:txBody>
                    <a:bodyPr/>
                    <a:lstStyle/>
                    <a:p>
                      <a:r>
                        <a:rPr lang="tr-TR" dirty="0"/>
                        <a:t>500</a:t>
                      </a:r>
                    </a:p>
                  </a:txBody>
                  <a:tcPr/>
                </a:tc>
                <a:tc>
                  <a:txBody>
                    <a:bodyPr/>
                    <a:lstStyle/>
                    <a:p>
                      <a:r>
                        <a:rPr lang="tr-TR" dirty="0"/>
                        <a:t>600</a:t>
                      </a:r>
                    </a:p>
                  </a:txBody>
                  <a:tcPr/>
                </a:tc>
                <a:extLst>
                  <a:ext uri="{0D108BD9-81ED-4DB2-BD59-A6C34878D82A}">
                    <a16:rowId xmlns:a16="http://schemas.microsoft.com/office/drawing/2014/main" val="910211940"/>
                  </a:ext>
                </a:extLst>
              </a:tr>
              <a:tr h="1395205">
                <a:tc>
                  <a:txBody>
                    <a:bodyPr/>
                    <a:lstStyle/>
                    <a:p>
                      <a:r>
                        <a:rPr lang="tr-TR" dirty="0"/>
                        <a:t>3. Grup Program Ülkeleri </a:t>
                      </a:r>
                    </a:p>
                  </a:txBody>
                  <a:tcPr/>
                </a:tc>
                <a:tc>
                  <a:txBody>
                    <a:bodyPr/>
                    <a:lstStyle/>
                    <a:p>
                      <a:r>
                        <a:rPr lang="tr-TR" sz="1000" dirty="0"/>
                        <a:t>Bulgaristan, Çek Cumhuriyeti, Estonya, Hırvatistan, Letonya, Litvanya, Macaristan, Kuzey Makedonya, Polonya, Romanya, Sırbistan, Slovakya, Slovenya, Türkiye </a:t>
                      </a:r>
                    </a:p>
                  </a:txBody>
                  <a:tcPr/>
                </a:tc>
                <a:tc>
                  <a:txBody>
                    <a:bodyPr/>
                    <a:lstStyle/>
                    <a:p>
                      <a:r>
                        <a:rPr lang="tr-TR" dirty="0"/>
                        <a:t>300</a:t>
                      </a:r>
                    </a:p>
                  </a:txBody>
                  <a:tcPr/>
                </a:tc>
                <a:tc>
                  <a:txBody>
                    <a:bodyPr/>
                    <a:lstStyle/>
                    <a:p>
                      <a:r>
                        <a:rPr lang="tr-TR" dirty="0"/>
                        <a:t>400</a:t>
                      </a:r>
                    </a:p>
                  </a:txBody>
                  <a:tcPr/>
                </a:tc>
                <a:extLst>
                  <a:ext uri="{0D108BD9-81ED-4DB2-BD59-A6C34878D82A}">
                    <a16:rowId xmlns:a16="http://schemas.microsoft.com/office/drawing/2014/main" val="853625352"/>
                  </a:ext>
                </a:extLst>
              </a:tr>
            </a:tbl>
          </a:graphicData>
        </a:graphic>
      </p:graphicFrame>
      <p:graphicFrame>
        <p:nvGraphicFramePr>
          <p:cNvPr id="8" name="Tablo 8">
            <a:extLst>
              <a:ext uri="{FF2B5EF4-FFF2-40B4-BE49-F238E27FC236}">
                <a16:creationId xmlns:a16="http://schemas.microsoft.com/office/drawing/2014/main" id="{382E7880-F6B0-48FD-B662-542DAB688655}"/>
              </a:ext>
            </a:extLst>
          </p:cNvPr>
          <p:cNvGraphicFramePr>
            <a:graphicFrameLocks noGrp="1"/>
          </p:cNvGraphicFramePr>
          <p:nvPr>
            <p:ph sz="half" idx="2"/>
            <p:extLst>
              <p:ext uri="{D42A27DB-BD31-4B8C-83A1-F6EECF244321}">
                <p14:modId xmlns:p14="http://schemas.microsoft.com/office/powerpoint/2010/main" val="3468325152"/>
              </p:ext>
            </p:extLst>
          </p:nvPr>
        </p:nvGraphicFramePr>
        <p:xfrm>
          <a:off x="6431560" y="1357183"/>
          <a:ext cx="4941116" cy="5167055"/>
        </p:xfrm>
        <a:graphic>
          <a:graphicData uri="http://schemas.openxmlformats.org/drawingml/2006/table">
            <a:tbl>
              <a:tblPr firstRow="1" bandRow="1">
                <a:tableStyleId>{5C22544A-7EE6-4342-B048-85BDC9FD1C3A}</a:tableStyleId>
              </a:tblPr>
              <a:tblGrid>
                <a:gridCol w="1235279">
                  <a:extLst>
                    <a:ext uri="{9D8B030D-6E8A-4147-A177-3AD203B41FA5}">
                      <a16:colId xmlns:a16="http://schemas.microsoft.com/office/drawing/2014/main" val="253991488"/>
                    </a:ext>
                  </a:extLst>
                </a:gridCol>
                <a:gridCol w="1552662">
                  <a:extLst>
                    <a:ext uri="{9D8B030D-6E8A-4147-A177-3AD203B41FA5}">
                      <a16:colId xmlns:a16="http://schemas.microsoft.com/office/drawing/2014/main" val="559133996"/>
                    </a:ext>
                  </a:extLst>
                </a:gridCol>
                <a:gridCol w="1098958">
                  <a:extLst>
                    <a:ext uri="{9D8B030D-6E8A-4147-A177-3AD203B41FA5}">
                      <a16:colId xmlns:a16="http://schemas.microsoft.com/office/drawing/2014/main" val="1592486651"/>
                    </a:ext>
                  </a:extLst>
                </a:gridCol>
                <a:gridCol w="1054217">
                  <a:extLst>
                    <a:ext uri="{9D8B030D-6E8A-4147-A177-3AD203B41FA5}">
                      <a16:colId xmlns:a16="http://schemas.microsoft.com/office/drawing/2014/main" val="1910566422"/>
                    </a:ext>
                  </a:extLst>
                </a:gridCol>
              </a:tblGrid>
              <a:tr h="1710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Ülke Grupları </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Hareketlilikte Misafir Olunan Ülkeler</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Aylık Hibe Öğrenim (Avro)</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Aylık Hibe Staj (Avro)</a:t>
                      </a:r>
                    </a:p>
                    <a:p>
                      <a:endParaRPr lang="tr-TR" dirty="0"/>
                    </a:p>
                  </a:txBody>
                  <a:tcPr/>
                </a:tc>
                <a:extLst>
                  <a:ext uri="{0D108BD9-81ED-4DB2-BD59-A6C34878D82A}">
                    <a16:rowId xmlns:a16="http://schemas.microsoft.com/office/drawing/2014/main" val="3785997427"/>
                  </a:ext>
                </a:extLst>
              </a:tr>
              <a:tr h="1890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1. ve 2. Grup Program Ülkeleri </a:t>
                      </a:r>
                      <a:endParaRPr lang="tr-TR" dirty="0"/>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dirty="0"/>
                        <a:t>Birleşik Krallık, Danimarka, Finlandiya, İrlanda, İsveç, İzlanda, Lihtenştayn, Lüksemburg, Norveç, Almanya, Avusturya, Belçika, Fransa, Güney Kıbrıs, Hollanda, İspanya, İtalya, Malta, Portekiz, Yunanistan,</a:t>
                      </a:r>
                    </a:p>
                  </a:txBody>
                  <a:tcPr/>
                </a:tc>
                <a:tc>
                  <a:txBody>
                    <a:bodyPr/>
                    <a:lstStyle/>
                    <a:p>
                      <a:r>
                        <a:rPr lang="tr-TR" dirty="0"/>
                        <a:t>600</a:t>
                      </a:r>
                    </a:p>
                  </a:txBody>
                  <a:tcPr/>
                </a:tc>
                <a:tc>
                  <a:txBody>
                    <a:bodyPr/>
                    <a:lstStyle/>
                    <a:p>
                      <a:r>
                        <a:rPr lang="tr-TR" dirty="0"/>
                        <a:t>750</a:t>
                      </a:r>
                    </a:p>
                  </a:txBody>
                  <a:tcPr/>
                </a:tc>
                <a:extLst>
                  <a:ext uri="{0D108BD9-81ED-4DB2-BD59-A6C34878D82A}">
                    <a16:rowId xmlns:a16="http://schemas.microsoft.com/office/drawing/2014/main" val="4188035399"/>
                  </a:ext>
                </a:extLst>
              </a:tr>
              <a:tr h="1565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3. Grup Program Ülkeleri </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dirty="0"/>
                        <a:t>Bulgaristan, Çek Cumhuriyeti, Estonya, Hırvatistan, Letonya, Litvanya, Macaristan, Kuzey Makedonya, Polonya, Romanya, Sırbistan, Slovakya, Slovenya, Türkiye </a:t>
                      </a:r>
                    </a:p>
                  </a:txBody>
                  <a:tcPr/>
                </a:tc>
                <a:tc>
                  <a:txBody>
                    <a:bodyPr/>
                    <a:lstStyle/>
                    <a:p>
                      <a:r>
                        <a:rPr lang="tr-TR" dirty="0"/>
                        <a:t>450</a:t>
                      </a:r>
                    </a:p>
                  </a:txBody>
                  <a:tcPr/>
                </a:tc>
                <a:tc>
                  <a:txBody>
                    <a:bodyPr/>
                    <a:lstStyle/>
                    <a:p>
                      <a:r>
                        <a:rPr lang="tr-TR" dirty="0"/>
                        <a:t>600</a:t>
                      </a:r>
                    </a:p>
                  </a:txBody>
                  <a:tcPr/>
                </a:tc>
                <a:extLst>
                  <a:ext uri="{0D108BD9-81ED-4DB2-BD59-A6C34878D82A}">
                    <a16:rowId xmlns:a16="http://schemas.microsoft.com/office/drawing/2014/main" val="3625070824"/>
                  </a:ext>
                </a:extLst>
              </a:tr>
            </a:tbl>
          </a:graphicData>
        </a:graphic>
      </p:graphicFrame>
      <p:pic>
        <p:nvPicPr>
          <p:cNvPr id="3" name="Resim 2">
            <a:extLst>
              <a:ext uri="{FF2B5EF4-FFF2-40B4-BE49-F238E27FC236}">
                <a16:creationId xmlns:a16="http://schemas.microsoft.com/office/drawing/2014/main" id="{06C51B26-82A7-46B1-86D5-1992C138E338}"/>
              </a:ext>
            </a:extLst>
          </p:cNvPr>
          <p:cNvPicPr>
            <a:picLocks noChangeAspect="1"/>
          </p:cNvPicPr>
          <p:nvPr/>
        </p:nvPicPr>
        <p:blipFill>
          <a:blip r:embed="rId2"/>
          <a:stretch>
            <a:fillRect/>
          </a:stretch>
        </p:blipFill>
        <p:spPr>
          <a:xfrm>
            <a:off x="0" y="0"/>
            <a:ext cx="766194" cy="752892"/>
          </a:xfrm>
          <a:prstGeom prst="rect">
            <a:avLst/>
          </a:prstGeom>
        </p:spPr>
      </p:pic>
    </p:spTree>
    <p:extLst>
      <p:ext uri="{BB962C8B-B14F-4D97-AF65-F5344CB8AC3E}">
        <p14:creationId xmlns:p14="http://schemas.microsoft.com/office/powerpoint/2010/main" val="2973955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39735-CCF1-4E45-9072-94557CC6B655}"/>
              </a:ext>
            </a:extLst>
          </p:cNvPr>
          <p:cNvSpPr>
            <a:spLocks noGrp="1"/>
          </p:cNvSpPr>
          <p:nvPr>
            <p:ph type="title"/>
          </p:nvPr>
        </p:nvSpPr>
        <p:spPr>
          <a:xfrm>
            <a:off x="1666430" y="609600"/>
            <a:ext cx="7607572" cy="1320800"/>
          </a:xfrm>
        </p:spPr>
        <p:txBody>
          <a:bodyPr/>
          <a:lstStyle/>
          <a:p>
            <a:r>
              <a:rPr lang="tr-TR" dirty="0"/>
              <a:t>!!!Önemli Not!!!</a:t>
            </a:r>
            <a:endParaRPr lang="en-US" dirty="0"/>
          </a:p>
        </p:txBody>
      </p:sp>
      <p:sp>
        <p:nvSpPr>
          <p:cNvPr id="5" name="İçerik Yer Tutucusu 4">
            <a:extLst>
              <a:ext uri="{FF2B5EF4-FFF2-40B4-BE49-F238E27FC236}">
                <a16:creationId xmlns:a16="http://schemas.microsoft.com/office/drawing/2014/main" id="{86ADAAB1-3CF8-4835-B3A6-CBE32A4A9C61}"/>
              </a:ext>
            </a:extLst>
          </p:cNvPr>
          <p:cNvSpPr>
            <a:spLocks noGrp="1"/>
          </p:cNvSpPr>
          <p:nvPr>
            <p:ph idx="1"/>
          </p:nvPr>
        </p:nvSpPr>
        <p:spPr/>
        <p:txBody>
          <a:bodyPr/>
          <a:lstStyle/>
          <a:p>
            <a:r>
              <a:rPr lang="tr-TR" dirty="0"/>
              <a:t>2021 Proje Dönemi hibesi Ulusal Ajans tarafından kurumumuzun hesabına yatırılmamış olup, seçilen öğrenciler hibe hesabımıza yatırılana dek </a:t>
            </a:r>
            <a:r>
              <a:rPr lang="tr-TR" b="1" dirty="0">
                <a:solidFill>
                  <a:srgbClr val="FF0000"/>
                </a:solidFill>
                <a:highlight>
                  <a:srgbClr val="FFFF00"/>
                </a:highlight>
              </a:rPr>
              <a:t>ADAY ÖĞRENCİ </a:t>
            </a:r>
            <a:r>
              <a:rPr lang="tr-TR" dirty="0"/>
              <a:t>durumundadır!</a:t>
            </a:r>
            <a:endParaRPr lang="en-US" dirty="0"/>
          </a:p>
        </p:txBody>
      </p:sp>
      <p:pic>
        <p:nvPicPr>
          <p:cNvPr id="7" name="Resim 6">
            <a:extLst>
              <a:ext uri="{FF2B5EF4-FFF2-40B4-BE49-F238E27FC236}">
                <a16:creationId xmlns:a16="http://schemas.microsoft.com/office/drawing/2014/main" id="{EA7D64B5-08E0-4B44-B3B8-8B3881EC9ADD}"/>
              </a:ext>
            </a:extLst>
          </p:cNvPr>
          <p:cNvPicPr>
            <a:picLocks noChangeAspect="1"/>
          </p:cNvPicPr>
          <p:nvPr/>
        </p:nvPicPr>
        <p:blipFill>
          <a:blip r:embed="rId2"/>
          <a:stretch>
            <a:fillRect/>
          </a:stretch>
        </p:blipFill>
        <p:spPr>
          <a:xfrm>
            <a:off x="0" y="0"/>
            <a:ext cx="1170774" cy="1150448"/>
          </a:xfrm>
          <a:prstGeom prst="rect">
            <a:avLst/>
          </a:prstGeom>
        </p:spPr>
      </p:pic>
    </p:spTree>
    <p:extLst>
      <p:ext uri="{BB962C8B-B14F-4D97-AF65-F5344CB8AC3E}">
        <p14:creationId xmlns:p14="http://schemas.microsoft.com/office/powerpoint/2010/main" val="2145571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2E817332-9E07-4640-AC33-7D1DD516105C}"/>
              </a:ext>
            </a:extLst>
          </p:cNvPr>
          <p:cNvSpPr>
            <a:spLocks noGrp="1"/>
          </p:cNvSpPr>
          <p:nvPr>
            <p:ph type="title"/>
          </p:nvPr>
        </p:nvSpPr>
        <p:spPr>
          <a:xfrm>
            <a:off x="1986017" y="843560"/>
            <a:ext cx="8596668" cy="1320800"/>
          </a:xfrm>
        </p:spPr>
        <p:txBody>
          <a:bodyPr/>
          <a:lstStyle/>
          <a:p>
            <a:r>
              <a:rPr lang="tr-TR" dirty="0"/>
              <a:t>Hibe Ödemesi Nasıl Yapılır?	</a:t>
            </a:r>
          </a:p>
        </p:txBody>
      </p:sp>
      <p:sp>
        <p:nvSpPr>
          <p:cNvPr id="6" name="İçerik Yer Tutucusu 5">
            <a:extLst>
              <a:ext uri="{FF2B5EF4-FFF2-40B4-BE49-F238E27FC236}">
                <a16:creationId xmlns:a16="http://schemas.microsoft.com/office/drawing/2014/main" id="{CF2FCEC8-1FF1-4BF1-A31C-CF91F18D655D}"/>
              </a:ext>
            </a:extLst>
          </p:cNvPr>
          <p:cNvSpPr>
            <a:spLocks noGrp="1"/>
          </p:cNvSpPr>
          <p:nvPr>
            <p:ph idx="1"/>
          </p:nvPr>
        </p:nvSpPr>
        <p:spPr>
          <a:xfrm>
            <a:off x="677334" y="2164360"/>
            <a:ext cx="10178322" cy="4294073"/>
          </a:xfrm>
        </p:spPr>
        <p:txBody>
          <a:bodyPr>
            <a:normAutofit/>
          </a:bodyPr>
          <a:lstStyle/>
          <a:p>
            <a:r>
              <a:rPr lang="tr-TR" dirty="0">
                <a:solidFill>
                  <a:schemeClr val="tx1"/>
                </a:solidFill>
              </a:rPr>
              <a:t>Hareketliliğe katılmadan önce öğrencinin bütün belgelerini </a:t>
            </a:r>
            <a:r>
              <a:rPr lang="tr-TR" dirty="0">
                <a:solidFill>
                  <a:srgbClr val="FF0000"/>
                </a:solidFill>
              </a:rPr>
              <a:t>zamanında ve eksiksiz </a:t>
            </a:r>
            <a:r>
              <a:rPr lang="tr-TR" dirty="0">
                <a:solidFill>
                  <a:schemeClr val="tx1"/>
                </a:solidFill>
              </a:rPr>
              <a:t>bir şekilde hazırlaması beklenir.</a:t>
            </a:r>
          </a:p>
          <a:p>
            <a:r>
              <a:rPr lang="tr-TR" dirty="0">
                <a:solidFill>
                  <a:schemeClr val="tx1"/>
                </a:solidFill>
              </a:rPr>
              <a:t>Bu belgelerden biri de </a:t>
            </a:r>
            <a:r>
              <a:rPr lang="tr-TR" dirty="0">
                <a:solidFill>
                  <a:srgbClr val="FF0000"/>
                </a:solidFill>
              </a:rPr>
              <a:t>hibe sözleşmesidir</a:t>
            </a:r>
            <a:r>
              <a:rPr lang="tr-TR" dirty="0">
                <a:solidFill>
                  <a:schemeClr val="tx1"/>
                </a:solidFill>
              </a:rPr>
              <a:t>. Hibe sözleşmesini öğrenci ve Erasmus+ Kurum Koordinatörü imzaladıktan sonraki </a:t>
            </a:r>
            <a:r>
              <a:rPr lang="tr-TR" dirty="0">
                <a:solidFill>
                  <a:srgbClr val="FF0000"/>
                </a:solidFill>
              </a:rPr>
              <a:t>30 iş günü </a:t>
            </a:r>
            <a:r>
              <a:rPr lang="tr-TR" dirty="0">
                <a:solidFill>
                  <a:schemeClr val="tx1"/>
                </a:solidFill>
              </a:rPr>
              <a:t>içinde, hibe öğrencinin hesabına yatar.</a:t>
            </a:r>
          </a:p>
          <a:p>
            <a:r>
              <a:rPr lang="tr-TR" dirty="0">
                <a:solidFill>
                  <a:schemeClr val="tx1"/>
                </a:solidFill>
              </a:rPr>
              <a:t>Eğer </a:t>
            </a:r>
            <a:r>
              <a:rPr lang="tr-TR" dirty="0">
                <a:solidFill>
                  <a:srgbClr val="FF0000"/>
                </a:solidFill>
              </a:rPr>
              <a:t>öğrenci işlemlerini geciktirmezse</a:t>
            </a:r>
            <a:r>
              <a:rPr lang="tr-TR" dirty="0">
                <a:solidFill>
                  <a:schemeClr val="tx1"/>
                </a:solidFill>
              </a:rPr>
              <a:t>, hareketliliği gerçekleştirmeden hibe hesabına yatırılmış olur.</a:t>
            </a:r>
          </a:p>
          <a:p>
            <a:r>
              <a:rPr lang="tr-TR" dirty="0">
                <a:solidFill>
                  <a:schemeClr val="tx1"/>
                </a:solidFill>
              </a:rPr>
              <a:t>Hibe miktarı şu şekilde hesaplanır = </a:t>
            </a:r>
            <a:r>
              <a:rPr lang="tr-TR" dirty="0">
                <a:solidFill>
                  <a:srgbClr val="FF0000"/>
                </a:solidFill>
              </a:rPr>
              <a:t>Aylık Hibe </a:t>
            </a:r>
            <a:r>
              <a:rPr lang="tr-TR" dirty="0">
                <a:solidFill>
                  <a:schemeClr val="tx1"/>
                </a:solidFill>
              </a:rPr>
              <a:t>x </a:t>
            </a:r>
            <a:r>
              <a:rPr lang="tr-TR" dirty="0">
                <a:solidFill>
                  <a:srgbClr val="FF0000"/>
                </a:solidFill>
              </a:rPr>
              <a:t>Hareketlilik Süresi (Ay Sayısı) </a:t>
            </a:r>
            <a:r>
              <a:rPr lang="tr-TR" dirty="0">
                <a:solidFill>
                  <a:schemeClr val="tx1"/>
                </a:solidFill>
              </a:rPr>
              <a:t>: </a:t>
            </a:r>
            <a:r>
              <a:rPr lang="tr-TR" dirty="0">
                <a:solidFill>
                  <a:srgbClr val="FF0000"/>
                </a:solidFill>
              </a:rPr>
              <a:t>Toplam Hibe</a:t>
            </a:r>
          </a:p>
          <a:p>
            <a:r>
              <a:rPr lang="tr-TR" dirty="0">
                <a:solidFill>
                  <a:schemeClr val="tx1"/>
                </a:solidFill>
              </a:rPr>
              <a:t>Toplam hibenin </a:t>
            </a:r>
            <a:r>
              <a:rPr lang="tr-TR" dirty="0">
                <a:solidFill>
                  <a:srgbClr val="FF0000"/>
                </a:solidFill>
              </a:rPr>
              <a:t>%80’i </a:t>
            </a:r>
            <a:r>
              <a:rPr lang="tr-TR" dirty="0">
                <a:solidFill>
                  <a:schemeClr val="tx1"/>
                </a:solidFill>
              </a:rPr>
              <a:t>Hibe Sözleşmesi yapıldıktan sonra öğrencinin hesabına yatırılır.</a:t>
            </a:r>
          </a:p>
          <a:p>
            <a:r>
              <a:rPr lang="tr-TR" dirty="0">
                <a:solidFill>
                  <a:schemeClr val="tx1"/>
                </a:solidFill>
              </a:rPr>
              <a:t>Kalan </a:t>
            </a:r>
            <a:r>
              <a:rPr lang="tr-TR" dirty="0">
                <a:solidFill>
                  <a:srgbClr val="FF0000"/>
                </a:solidFill>
              </a:rPr>
              <a:t>%20 </a:t>
            </a:r>
            <a:r>
              <a:rPr lang="tr-TR" dirty="0">
                <a:solidFill>
                  <a:schemeClr val="tx1"/>
                </a:solidFill>
              </a:rPr>
              <a:t>hibe, öğrenci dönüp yükümlülüklerini gerçekleştirdikten sonra yatırılır.</a:t>
            </a:r>
          </a:p>
        </p:txBody>
      </p:sp>
      <p:pic>
        <p:nvPicPr>
          <p:cNvPr id="3" name="Resim 2">
            <a:extLst>
              <a:ext uri="{FF2B5EF4-FFF2-40B4-BE49-F238E27FC236}">
                <a16:creationId xmlns:a16="http://schemas.microsoft.com/office/drawing/2014/main" id="{B1A5BBE0-1A11-4D23-B8C0-8C981DADA1CD}"/>
              </a:ext>
            </a:extLst>
          </p:cNvPr>
          <p:cNvPicPr>
            <a:picLocks noChangeAspect="1"/>
          </p:cNvPicPr>
          <p:nvPr/>
        </p:nvPicPr>
        <p:blipFill>
          <a:blip r:embed="rId2"/>
          <a:stretch>
            <a:fillRect/>
          </a:stretch>
        </p:blipFill>
        <p:spPr>
          <a:xfrm>
            <a:off x="0" y="0"/>
            <a:ext cx="1400961" cy="1376639"/>
          </a:xfrm>
          <a:prstGeom prst="rect">
            <a:avLst/>
          </a:prstGeom>
        </p:spPr>
      </p:pic>
    </p:spTree>
    <p:extLst>
      <p:ext uri="{BB962C8B-B14F-4D97-AF65-F5344CB8AC3E}">
        <p14:creationId xmlns:p14="http://schemas.microsoft.com/office/powerpoint/2010/main" val="364629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749EE5-E499-4002-8F9B-C5ED1DA1471C}"/>
              </a:ext>
            </a:extLst>
          </p:cNvPr>
          <p:cNvSpPr>
            <a:spLocks noGrp="1"/>
          </p:cNvSpPr>
          <p:nvPr>
            <p:ph type="title"/>
          </p:nvPr>
        </p:nvSpPr>
        <p:spPr>
          <a:xfrm>
            <a:off x="1307506" y="609600"/>
            <a:ext cx="7966495" cy="1320800"/>
          </a:xfrm>
        </p:spPr>
        <p:txBody>
          <a:bodyPr/>
          <a:lstStyle/>
          <a:p>
            <a:r>
              <a:rPr lang="tr-TR" dirty="0"/>
              <a:t>1. Erasmus+ ve Yurtdışı Programlar Ofisi Görevleri </a:t>
            </a:r>
          </a:p>
        </p:txBody>
      </p:sp>
      <p:sp>
        <p:nvSpPr>
          <p:cNvPr id="3" name="İçerik Yer Tutucusu 2">
            <a:extLst>
              <a:ext uri="{FF2B5EF4-FFF2-40B4-BE49-F238E27FC236}">
                <a16:creationId xmlns:a16="http://schemas.microsoft.com/office/drawing/2014/main" id="{5DF6684A-B7CE-4F28-811A-C7E5E7197F47}"/>
              </a:ext>
            </a:extLst>
          </p:cNvPr>
          <p:cNvSpPr>
            <a:spLocks noGrp="1"/>
          </p:cNvSpPr>
          <p:nvPr>
            <p:ph idx="1"/>
          </p:nvPr>
        </p:nvSpPr>
        <p:spPr>
          <a:xfrm>
            <a:off x="786212" y="2067008"/>
            <a:ext cx="9088394" cy="4367975"/>
          </a:xfrm>
        </p:spPr>
        <p:txBody>
          <a:bodyPr>
            <a:normAutofit/>
          </a:bodyPr>
          <a:lstStyle/>
          <a:p>
            <a:r>
              <a:rPr lang="tr-TR" dirty="0"/>
              <a:t>Erasmus+ ve Yurtdışı Programlar Koordinatörlüğü Üniversitede Programın genel işleyişini ve koordinasyonunu sağlar.  </a:t>
            </a:r>
          </a:p>
          <a:p>
            <a:r>
              <a:rPr lang="tr-TR" dirty="0"/>
              <a:t>Program bütçesini yönetir, program harcamalarını ve hibe ödemelerini yapar.</a:t>
            </a:r>
          </a:p>
          <a:p>
            <a:r>
              <a:rPr lang="tr-TR" dirty="0" err="1"/>
              <a:t>Kurumlararası</a:t>
            </a:r>
            <a:r>
              <a:rPr lang="tr-TR" dirty="0"/>
              <a:t> Anlaşma önerilerini, ilgili yılın Erasmus+ Başvuru ve Seçim takvimini, Üniversiteden Programa katılmak üzere başvuru yapan öğrencilerin listesini, Bölümlere gelecek Erasmus+ öğrencilerinin listesini, Programla ilgili diğer bilgi ve güncellemeleri Erasmus+ Bölüm Koordinatörlerine sunar.</a:t>
            </a:r>
          </a:p>
          <a:p>
            <a:r>
              <a:rPr lang="tr-TR" dirty="0"/>
              <a:t>Üniversite adına, program ülkelerindeki kurumlarla yazışmaları yürütür ve Bölümlerin </a:t>
            </a:r>
            <a:r>
              <a:rPr lang="tr-TR" dirty="0" err="1"/>
              <a:t>Kurumlararası</a:t>
            </a:r>
            <a:r>
              <a:rPr lang="tr-TR" dirty="0"/>
              <a:t> Anlaşmalarının imza sürecini yönetir. </a:t>
            </a:r>
          </a:p>
          <a:p>
            <a:r>
              <a:rPr lang="tr-TR" dirty="0"/>
              <a:t>Bölümlere gelecek Erasmus+ öğrencilerinin ve personelin davet mektuplarını düzenler.</a:t>
            </a:r>
          </a:p>
          <a:p>
            <a:r>
              <a:rPr lang="tr-TR" dirty="0"/>
              <a:t> Programa katılmaya hak kazanan öğrencilerin yerleştirme sonuçlarını ilan eder.</a:t>
            </a:r>
          </a:p>
        </p:txBody>
      </p:sp>
      <p:pic>
        <p:nvPicPr>
          <p:cNvPr id="5" name="Resim 4">
            <a:extLst>
              <a:ext uri="{FF2B5EF4-FFF2-40B4-BE49-F238E27FC236}">
                <a16:creationId xmlns:a16="http://schemas.microsoft.com/office/drawing/2014/main" id="{024D325F-8F34-4A8B-ACEC-89E8FB072C13}"/>
              </a:ext>
            </a:extLst>
          </p:cNvPr>
          <p:cNvPicPr>
            <a:picLocks noChangeAspect="1"/>
          </p:cNvPicPr>
          <p:nvPr/>
        </p:nvPicPr>
        <p:blipFill>
          <a:blip r:embed="rId2"/>
          <a:stretch>
            <a:fillRect/>
          </a:stretch>
        </p:blipFill>
        <p:spPr>
          <a:xfrm>
            <a:off x="0" y="0"/>
            <a:ext cx="1307506" cy="1284806"/>
          </a:xfrm>
          <a:prstGeom prst="rect">
            <a:avLst/>
          </a:prstGeom>
        </p:spPr>
      </p:pic>
    </p:spTree>
    <p:extLst>
      <p:ext uri="{BB962C8B-B14F-4D97-AF65-F5344CB8AC3E}">
        <p14:creationId xmlns:p14="http://schemas.microsoft.com/office/powerpoint/2010/main" val="257728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58648E-0886-466B-818B-B1CB88117FFE}"/>
              </a:ext>
            </a:extLst>
          </p:cNvPr>
          <p:cNvSpPr>
            <a:spLocks noGrp="1"/>
          </p:cNvSpPr>
          <p:nvPr>
            <p:ph type="title"/>
          </p:nvPr>
        </p:nvSpPr>
        <p:spPr>
          <a:xfrm>
            <a:off x="2195741" y="727046"/>
            <a:ext cx="8596668" cy="1320800"/>
          </a:xfrm>
        </p:spPr>
        <p:txBody>
          <a:bodyPr/>
          <a:lstStyle/>
          <a:p>
            <a:r>
              <a:rPr lang="tr-TR" dirty="0"/>
              <a:t>Örnek Hibe Ödemesi</a:t>
            </a:r>
          </a:p>
        </p:txBody>
      </p:sp>
      <p:sp>
        <p:nvSpPr>
          <p:cNvPr id="3" name="İçerik Yer Tutucusu 2">
            <a:extLst>
              <a:ext uri="{FF2B5EF4-FFF2-40B4-BE49-F238E27FC236}">
                <a16:creationId xmlns:a16="http://schemas.microsoft.com/office/drawing/2014/main" id="{0B2BD48B-415A-492E-9A55-CDA5C0FA4B6A}"/>
              </a:ext>
            </a:extLst>
          </p:cNvPr>
          <p:cNvSpPr>
            <a:spLocks noGrp="1"/>
          </p:cNvSpPr>
          <p:nvPr>
            <p:ph idx="1"/>
          </p:nvPr>
        </p:nvSpPr>
        <p:spPr>
          <a:xfrm>
            <a:off x="702501" y="2378702"/>
            <a:ext cx="8596668" cy="3880773"/>
          </a:xfrm>
        </p:spPr>
        <p:txBody>
          <a:bodyPr/>
          <a:lstStyle/>
          <a:p>
            <a:r>
              <a:rPr lang="tr-TR" dirty="0">
                <a:solidFill>
                  <a:schemeClr val="tx1"/>
                </a:solidFill>
              </a:rPr>
              <a:t>Bir öğrenci, 5 aylık bir süre boyunca Almanya’da Öğrenim Hareketliliğini gerçekleştirecekse, </a:t>
            </a:r>
          </a:p>
          <a:p>
            <a:r>
              <a:rPr lang="tr-TR" dirty="0">
                <a:solidFill>
                  <a:schemeClr val="tx1"/>
                </a:solidFill>
              </a:rPr>
              <a:t>600 x 5 = 3.000 = TOPLAM HİBE</a:t>
            </a:r>
          </a:p>
          <a:p>
            <a:r>
              <a:rPr lang="tr-TR" dirty="0">
                <a:solidFill>
                  <a:schemeClr val="tx1"/>
                </a:solidFill>
              </a:rPr>
              <a:t>3.000’in %80’i = 2.400</a:t>
            </a:r>
          </a:p>
          <a:p>
            <a:r>
              <a:rPr lang="tr-TR" dirty="0">
                <a:solidFill>
                  <a:schemeClr val="tx1"/>
                </a:solidFill>
              </a:rPr>
              <a:t>Öğrenci ile hibe sözleşmesi imzalandıktan sonra 2.400 Euro hesabına yatırılır.</a:t>
            </a:r>
          </a:p>
          <a:p>
            <a:r>
              <a:rPr lang="tr-TR" dirty="0">
                <a:solidFill>
                  <a:schemeClr val="tx1"/>
                </a:solidFill>
              </a:rPr>
              <a:t>Öğrenci hareketliliğini bitirdikten sonra, yükümlülüklerini gerçekleştirir ve ardından kalan 600 Euro hesabına yatırılır.</a:t>
            </a:r>
          </a:p>
          <a:p>
            <a:endParaRPr lang="tr-TR" dirty="0">
              <a:solidFill>
                <a:schemeClr val="tx1"/>
              </a:solidFill>
            </a:endParaRPr>
          </a:p>
        </p:txBody>
      </p:sp>
      <p:pic>
        <p:nvPicPr>
          <p:cNvPr id="5" name="Resim 4">
            <a:extLst>
              <a:ext uri="{FF2B5EF4-FFF2-40B4-BE49-F238E27FC236}">
                <a16:creationId xmlns:a16="http://schemas.microsoft.com/office/drawing/2014/main" id="{32E37731-0334-4B6D-8B3D-F718699B5CC8}"/>
              </a:ext>
            </a:extLst>
          </p:cNvPr>
          <p:cNvPicPr>
            <a:picLocks noChangeAspect="1"/>
          </p:cNvPicPr>
          <p:nvPr/>
        </p:nvPicPr>
        <p:blipFill>
          <a:blip r:embed="rId2"/>
          <a:stretch>
            <a:fillRect/>
          </a:stretch>
        </p:blipFill>
        <p:spPr>
          <a:xfrm>
            <a:off x="0" y="6292"/>
            <a:ext cx="1283516" cy="1261233"/>
          </a:xfrm>
          <a:prstGeom prst="rect">
            <a:avLst/>
          </a:prstGeom>
        </p:spPr>
      </p:pic>
    </p:spTree>
    <p:extLst>
      <p:ext uri="{BB962C8B-B14F-4D97-AF65-F5344CB8AC3E}">
        <p14:creationId xmlns:p14="http://schemas.microsoft.com/office/powerpoint/2010/main" val="3212759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6FF24E-A7BF-49D3-A182-E6E0F2BD9E42}"/>
              </a:ext>
            </a:extLst>
          </p:cNvPr>
          <p:cNvSpPr>
            <a:spLocks noGrp="1"/>
          </p:cNvSpPr>
          <p:nvPr>
            <p:ph type="title"/>
          </p:nvPr>
        </p:nvSpPr>
        <p:spPr>
          <a:xfrm>
            <a:off x="2204815" y="609600"/>
            <a:ext cx="7069186" cy="1320800"/>
          </a:xfrm>
        </p:spPr>
        <p:txBody>
          <a:bodyPr/>
          <a:lstStyle/>
          <a:p>
            <a:r>
              <a:rPr lang="tr-TR" dirty="0"/>
              <a:t>Hibe Hakkında Önemli Not!!!</a:t>
            </a:r>
          </a:p>
        </p:txBody>
      </p:sp>
      <p:sp>
        <p:nvSpPr>
          <p:cNvPr id="3" name="İçerik Yer Tutucusu 2">
            <a:extLst>
              <a:ext uri="{FF2B5EF4-FFF2-40B4-BE49-F238E27FC236}">
                <a16:creationId xmlns:a16="http://schemas.microsoft.com/office/drawing/2014/main" id="{B036FE14-F827-486C-9565-362C2CBDA71D}"/>
              </a:ext>
            </a:extLst>
          </p:cNvPr>
          <p:cNvSpPr>
            <a:spLocks noGrp="1"/>
          </p:cNvSpPr>
          <p:nvPr>
            <p:ph idx="1"/>
          </p:nvPr>
        </p:nvSpPr>
        <p:spPr>
          <a:xfrm>
            <a:off x="1350236" y="2160589"/>
            <a:ext cx="7923766" cy="3880773"/>
          </a:xfrm>
        </p:spPr>
        <p:txBody>
          <a:bodyPr/>
          <a:lstStyle/>
          <a:p>
            <a:r>
              <a:rPr lang="tr-TR" dirty="0"/>
              <a:t>Hibe </a:t>
            </a:r>
            <a:r>
              <a:rPr lang="tr-TR" dirty="0">
                <a:highlight>
                  <a:srgbClr val="FFFF00"/>
                </a:highlight>
              </a:rPr>
              <a:t>destek </a:t>
            </a:r>
            <a:r>
              <a:rPr lang="tr-TR" dirty="0"/>
              <a:t>niteliğindedir, tek başına öğrencinin tüm hareketliliğini finanse etmeye </a:t>
            </a:r>
            <a:r>
              <a:rPr lang="tr-TR" dirty="0">
                <a:highlight>
                  <a:srgbClr val="FFFF00"/>
                </a:highlight>
              </a:rPr>
              <a:t>YETMEZ!</a:t>
            </a:r>
          </a:p>
          <a:p>
            <a:endParaRPr lang="tr-TR" dirty="0"/>
          </a:p>
        </p:txBody>
      </p:sp>
      <p:pic>
        <p:nvPicPr>
          <p:cNvPr id="5" name="Resim 4">
            <a:extLst>
              <a:ext uri="{FF2B5EF4-FFF2-40B4-BE49-F238E27FC236}">
                <a16:creationId xmlns:a16="http://schemas.microsoft.com/office/drawing/2014/main" id="{A6D1FB2F-B8D8-44CD-811D-88E4C392FD61}"/>
              </a:ext>
            </a:extLst>
          </p:cNvPr>
          <p:cNvPicPr>
            <a:picLocks noChangeAspect="1"/>
          </p:cNvPicPr>
          <p:nvPr/>
        </p:nvPicPr>
        <p:blipFill>
          <a:blip r:embed="rId2"/>
          <a:stretch>
            <a:fillRect/>
          </a:stretch>
        </p:blipFill>
        <p:spPr>
          <a:xfrm>
            <a:off x="0" y="0"/>
            <a:ext cx="1452784" cy="1427562"/>
          </a:xfrm>
          <a:prstGeom prst="rect">
            <a:avLst/>
          </a:prstGeom>
        </p:spPr>
      </p:pic>
    </p:spTree>
    <p:extLst>
      <p:ext uri="{BB962C8B-B14F-4D97-AF65-F5344CB8AC3E}">
        <p14:creationId xmlns:p14="http://schemas.microsoft.com/office/powerpoint/2010/main" val="3027138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3D5F27-C137-4F48-9B20-EDC9ADC74A14}"/>
              </a:ext>
            </a:extLst>
          </p:cNvPr>
          <p:cNvSpPr>
            <a:spLocks noGrp="1"/>
          </p:cNvSpPr>
          <p:nvPr>
            <p:ph type="title"/>
          </p:nvPr>
        </p:nvSpPr>
        <p:spPr>
          <a:xfrm>
            <a:off x="1888620" y="609600"/>
            <a:ext cx="7385381" cy="1320800"/>
          </a:xfrm>
        </p:spPr>
        <p:txBody>
          <a:bodyPr/>
          <a:lstStyle/>
          <a:p>
            <a:r>
              <a:rPr lang="tr-TR" dirty="0"/>
              <a:t>Öğrencilerin Sorumlukları</a:t>
            </a:r>
          </a:p>
        </p:txBody>
      </p:sp>
      <p:sp>
        <p:nvSpPr>
          <p:cNvPr id="6" name="Metin Yer Tutucusu 5">
            <a:extLst>
              <a:ext uri="{FF2B5EF4-FFF2-40B4-BE49-F238E27FC236}">
                <a16:creationId xmlns:a16="http://schemas.microsoft.com/office/drawing/2014/main" id="{BE24E658-4C08-41E5-80D3-A10630C53AF1}"/>
              </a:ext>
            </a:extLst>
          </p:cNvPr>
          <p:cNvSpPr>
            <a:spLocks noGrp="1"/>
          </p:cNvSpPr>
          <p:nvPr>
            <p:ph idx="1"/>
          </p:nvPr>
        </p:nvSpPr>
        <p:spPr/>
        <p:txBody>
          <a:bodyPr>
            <a:normAutofit/>
          </a:bodyPr>
          <a:lstStyle/>
          <a:p>
            <a:pPr marL="342900" indent="-342900">
              <a:buFont typeface="+mj-lt"/>
              <a:buAutoNum type="arabicPeriod"/>
            </a:pPr>
            <a:r>
              <a:rPr lang="tr-TR" dirty="0"/>
              <a:t>Erasmus+ Programı öğrencinin </a:t>
            </a:r>
            <a:r>
              <a:rPr lang="tr-TR" dirty="0">
                <a:highlight>
                  <a:srgbClr val="FFFF00"/>
                </a:highlight>
              </a:rPr>
              <a:t>araştırmacı, çalışkan ve sorumluluk sahibi </a:t>
            </a:r>
            <a:r>
              <a:rPr lang="tr-TR" dirty="0"/>
              <a:t>olmasını gerektirir. </a:t>
            </a:r>
          </a:p>
          <a:p>
            <a:pPr marL="342900" indent="-342900">
              <a:buFont typeface="+mj-lt"/>
              <a:buAutoNum type="arabicPeriod"/>
            </a:pPr>
            <a:r>
              <a:rPr lang="tr-TR" dirty="0"/>
              <a:t>Öğrenciler Erasmus Ofisi çalışanlarının yönlendirmesi ile hareketlilik için gerekli olan belgeleri </a:t>
            </a:r>
            <a:r>
              <a:rPr lang="tr-TR" dirty="0">
                <a:highlight>
                  <a:srgbClr val="FFFF00"/>
                </a:highlight>
              </a:rPr>
              <a:t>eksiksiz ve tam olarak hazırlamak ve işlemleri yerine getirmekle yükümlüdür! </a:t>
            </a:r>
            <a:r>
              <a:rPr lang="tr-TR" dirty="0"/>
              <a:t>Örneğin, Öğrenim ve Staj Anlaşması hazırlamak, yoksa pasaport çıkartmak, vizeye başvurmak, sağlık sigortası yaptırmak vb.</a:t>
            </a:r>
          </a:p>
          <a:p>
            <a:pPr marL="342900" indent="-342900">
              <a:buFont typeface="+mj-lt"/>
              <a:buAutoNum type="arabicPeriod"/>
            </a:pPr>
            <a:r>
              <a:rPr lang="tr-TR" dirty="0"/>
              <a:t>Zamanında ve eksiksiz işlemlerini yapmamaları nedeniyle, öğrencilerin hareketliliklerini gerçekleştirmemesinden Erasmus ve Yurtdışı Programlar Ofisi sorumlu </a:t>
            </a:r>
            <a:r>
              <a:rPr lang="tr-TR" dirty="0">
                <a:solidFill>
                  <a:schemeClr val="tx1"/>
                </a:solidFill>
                <a:highlight>
                  <a:srgbClr val="FFFF00"/>
                </a:highlight>
              </a:rPr>
              <a:t>TUTULAMAZ!</a:t>
            </a:r>
          </a:p>
          <a:p>
            <a:pPr marL="342900" indent="-342900">
              <a:buFont typeface="+mj-lt"/>
              <a:buAutoNum type="arabicPeriod"/>
            </a:pPr>
            <a:endParaRPr lang="tr-TR" dirty="0"/>
          </a:p>
          <a:p>
            <a:pPr marL="342900" indent="-342900">
              <a:buFont typeface="+mj-lt"/>
              <a:buAutoNum type="arabicPeriod"/>
            </a:pPr>
            <a:endParaRPr lang="tr-TR" dirty="0">
              <a:highlight>
                <a:srgbClr val="FFFF00"/>
              </a:highlight>
            </a:endParaRPr>
          </a:p>
        </p:txBody>
      </p:sp>
      <p:pic>
        <p:nvPicPr>
          <p:cNvPr id="8" name="Resim 7">
            <a:extLst>
              <a:ext uri="{FF2B5EF4-FFF2-40B4-BE49-F238E27FC236}">
                <a16:creationId xmlns:a16="http://schemas.microsoft.com/office/drawing/2014/main" id="{AA53942E-F5DE-423E-8888-726B9C32F762}"/>
              </a:ext>
            </a:extLst>
          </p:cNvPr>
          <p:cNvPicPr>
            <a:picLocks noChangeAspect="1"/>
          </p:cNvPicPr>
          <p:nvPr/>
        </p:nvPicPr>
        <p:blipFill>
          <a:blip r:embed="rId2"/>
          <a:stretch>
            <a:fillRect/>
          </a:stretch>
        </p:blipFill>
        <p:spPr>
          <a:xfrm>
            <a:off x="0" y="0"/>
            <a:ext cx="1512606" cy="1486345"/>
          </a:xfrm>
          <a:prstGeom prst="rect">
            <a:avLst/>
          </a:prstGeom>
        </p:spPr>
      </p:pic>
    </p:spTree>
    <p:extLst>
      <p:ext uri="{BB962C8B-B14F-4D97-AF65-F5344CB8AC3E}">
        <p14:creationId xmlns:p14="http://schemas.microsoft.com/office/powerpoint/2010/main" val="1108777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2811C4CE-DF59-4E3A-A40F-8DA9C6A2C779}"/>
              </a:ext>
            </a:extLst>
          </p:cNvPr>
          <p:cNvSpPr>
            <a:spLocks noGrp="1"/>
          </p:cNvSpPr>
          <p:nvPr>
            <p:ph type="title"/>
          </p:nvPr>
        </p:nvSpPr>
        <p:spPr>
          <a:xfrm>
            <a:off x="2307364" y="609600"/>
            <a:ext cx="6966637" cy="1320800"/>
          </a:xfrm>
        </p:spPr>
        <p:txBody>
          <a:bodyPr/>
          <a:lstStyle/>
          <a:p>
            <a:r>
              <a:rPr lang="tr-TR" dirty="0"/>
              <a:t>Konaklama ve Vize</a:t>
            </a:r>
          </a:p>
        </p:txBody>
      </p:sp>
      <p:sp>
        <p:nvSpPr>
          <p:cNvPr id="5" name="İçerik Yer Tutucusu 4">
            <a:extLst>
              <a:ext uri="{FF2B5EF4-FFF2-40B4-BE49-F238E27FC236}">
                <a16:creationId xmlns:a16="http://schemas.microsoft.com/office/drawing/2014/main" id="{58C86BF4-3F5C-4BB0-84D7-5BF3291688CA}"/>
              </a:ext>
            </a:extLst>
          </p:cNvPr>
          <p:cNvSpPr>
            <a:spLocks noGrp="1"/>
          </p:cNvSpPr>
          <p:nvPr>
            <p:ph idx="1"/>
          </p:nvPr>
        </p:nvSpPr>
        <p:spPr>
          <a:xfrm>
            <a:off x="677334" y="1794617"/>
            <a:ext cx="8596668" cy="4246745"/>
          </a:xfrm>
        </p:spPr>
        <p:txBody>
          <a:bodyPr/>
          <a:lstStyle/>
          <a:p>
            <a:r>
              <a:rPr lang="tr-TR" dirty="0"/>
              <a:t>Öğrenciler konaklama yerini kendileri bulur. Ofisimiz öğrencileri bu konuda yönlendirerek destek sağlar. Fakat, ortak kurumlarımızın sadece bazılarının yurt olanakları bulunmaktadır. Bu nedenle </a:t>
            </a:r>
            <a:r>
              <a:rPr lang="tr-TR" i="1" u="sng" dirty="0"/>
              <a:t>öğrenci bireysel olarak araştırma yapıp kendi kalacak yer bulmalıdır.</a:t>
            </a:r>
          </a:p>
          <a:p>
            <a:r>
              <a:rPr lang="tr-TR" dirty="0"/>
              <a:t>Öğrenciler karşı kurumdan KABUL MEKTUBU </a:t>
            </a:r>
            <a:r>
              <a:rPr lang="tr-TR" i="1" u="sng" dirty="0"/>
              <a:t>aldığı gibi vizeye başvurmalıdır.</a:t>
            </a:r>
          </a:p>
          <a:p>
            <a:r>
              <a:rPr lang="tr-TR" dirty="0"/>
              <a:t>Öğrenci, vize için gerekli belgeler konusunda konsolosluklar veya vize sağlayıcı şirketlerin talep ettiği belgeleri eksiksiz ve tam olarak hazırlamalıdır. </a:t>
            </a:r>
            <a:r>
              <a:rPr lang="tr-TR" dirty="0">
                <a:solidFill>
                  <a:srgbClr val="FF0000"/>
                </a:solidFill>
                <a:highlight>
                  <a:srgbClr val="FFFF00"/>
                </a:highlight>
              </a:rPr>
              <a:t>Aksi taktirde, başvuruları reddedilebilir! </a:t>
            </a:r>
            <a:r>
              <a:rPr lang="tr-TR" dirty="0"/>
              <a:t>Bu belgeler konusunda ofisimiz değil, konsolosluklar ve vize sağlayıcı şirketler yetkilidir. </a:t>
            </a:r>
          </a:p>
          <a:p>
            <a:r>
              <a:rPr lang="tr-TR" dirty="0"/>
              <a:t>Vize ve seyahat masrafları öğrenciye aittir. </a:t>
            </a:r>
          </a:p>
          <a:p>
            <a:endParaRPr lang="tr-TR" dirty="0"/>
          </a:p>
          <a:p>
            <a:endParaRPr lang="tr-TR" dirty="0"/>
          </a:p>
        </p:txBody>
      </p:sp>
      <p:pic>
        <p:nvPicPr>
          <p:cNvPr id="7" name="Resim 6">
            <a:extLst>
              <a:ext uri="{FF2B5EF4-FFF2-40B4-BE49-F238E27FC236}">
                <a16:creationId xmlns:a16="http://schemas.microsoft.com/office/drawing/2014/main" id="{EC5D0CA3-4C80-408D-BD4D-CAE0E81F2291}"/>
              </a:ext>
            </a:extLst>
          </p:cNvPr>
          <p:cNvPicPr>
            <a:picLocks noChangeAspect="1"/>
          </p:cNvPicPr>
          <p:nvPr/>
        </p:nvPicPr>
        <p:blipFill>
          <a:blip r:embed="rId2"/>
          <a:stretch>
            <a:fillRect/>
          </a:stretch>
        </p:blipFill>
        <p:spPr>
          <a:xfrm>
            <a:off x="0" y="0"/>
            <a:ext cx="1358781" cy="1335191"/>
          </a:xfrm>
          <a:prstGeom prst="rect">
            <a:avLst/>
          </a:prstGeom>
        </p:spPr>
      </p:pic>
    </p:spTree>
    <p:extLst>
      <p:ext uri="{BB962C8B-B14F-4D97-AF65-F5344CB8AC3E}">
        <p14:creationId xmlns:p14="http://schemas.microsoft.com/office/powerpoint/2010/main" val="1965937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CEE7FB-332C-4CD8-A06F-D8634BDAEA46}"/>
              </a:ext>
            </a:extLst>
          </p:cNvPr>
          <p:cNvSpPr>
            <a:spLocks noGrp="1"/>
          </p:cNvSpPr>
          <p:nvPr>
            <p:ph type="title"/>
          </p:nvPr>
        </p:nvSpPr>
        <p:spPr>
          <a:xfrm>
            <a:off x="1888620" y="489959"/>
            <a:ext cx="5067657" cy="1005555"/>
          </a:xfrm>
        </p:spPr>
        <p:txBody>
          <a:bodyPr>
            <a:normAutofit fontScale="90000"/>
          </a:bodyPr>
          <a:lstStyle/>
          <a:p>
            <a:r>
              <a:rPr lang="tr-TR" dirty="0"/>
              <a:t>Hareketlilik Anlaşması </a:t>
            </a:r>
            <a:br>
              <a:rPr lang="tr-TR" dirty="0"/>
            </a:br>
            <a:endParaRPr lang="tr-TR" dirty="0"/>
          </a:p>
        </p:txBody>
      </p:sp>
      <p:sp>
        <p:nvSpPr>
          <p:cNvPr id="3" name="Metin Yer Tutucusu 2">
            <a:extLst>
              <a:ext uri="{FF2B5EF4-FFF2-40B4-BE49-F238E27FC236}">
                <a16:creationId xmlns:a16="http://schemas.microsoft.com/office/drawing/2014/main" id="{11D7FA6A-565C-4A28-9AAE-32B9E0CAE13E}"/>
              </a:ext>
            </a:extLst>
          </p:cNvPr>
          <p:cNvSpPr>
            <a:spLocks noGrp="1"/>
          </p:cNvSpPr>
          <p:nvPr>
            <p:ph type="body" idx="1"/>
          </p:nvPr>
        </p:nvSpPr>
        <p:spPr>
          <a:xfrm>
            <a:off x="675745" y="1586799"/>
            <a:ext cx="4185623" cy="754750"/>
          </a:xfrm>
        </p:spPr>
        <p:txBody>
          <a:bodyPr/>
          <a:lstStyle/>
          <a:p>
            <a:r>
              <a:rPr lang="tr-TR" dirty="0">
                <a:solidFill>
                  <a:schemeClr val="accent2"/>
                </a:solidFill>
              </a:rPr>
              <a:t>Öğrenim Anlaşması – Learning </a:t>
            </a:r>
            <a:r>
              <a:rPr lang="tr-TR" dirty="0" err="1">
                <a:solidFill>
                  <a:schemeClr val="accent2"/>
                </a:solidFill>
              </a:rPr>
              <a:t>Agreement</a:t>
            </a:r>
            <a:r>
              <a:rPr lang="tr-TR" dirty="0">
                <a:solidFill>
                  <a:schemeClr val="accent2"/>
                </a:solidFill>
              </a:rPr>
              <a:t> (LA)</a:t>
            </a:r>
          </a:p>
        </p:txBody>
      </p:sp>
      <p:sp>
        <p:nvSpPr>
          <p:cNvPr id="4" name="İçerik Yer Tutucusu 3">
            <a:extLst>
              <a:ext uri="{FF2B5EF4-FFF2-40B4-BE49-F238E27FC236}">
                <a16:creationId xmlns:a16="http://schemas.microsoft.com/office/drawing/2014/main" id="{68D4D24D-2743-48F1-BF50-25C93327C008}"/>
              </a:ext>
            </a:extLst>
          </p:cNvPr>
          <p:cNvSpPr>
            <a:spLocks noGrp="1"/>
          </p:cNvSpPr>
          <p:nvPr>
            <p:ph sz="half" idx="2"/>
          </p:nvPr>
        </p:nvSpPr>
        <p:spPr/>
        <p:txBody>
          <a:bodyPr>
            <a:normAutofit lnSpcReduction="10000"/>
          </a:bodyPr>
          <a:lstStyle/>
          <a:p>
            <a:r>
              <a:rPr lang="tr-TR" dirty="0"/>
              <a:t>Öğrenim Anlaşması öğrencinin karşı kurumda alacağı dersleri belirten belgedir.</a:t>
            </a:r>
          </a:p>
          <a:p>
            <a:r>
              <a:rPr lang="tr-TR" dirty="0"/>
              <a:t>Öğrenci, hareketlilikten önce, karşı kurumun belirlediği tarihte bu belgeyi hazırlamalıdır.</a:t>
            </a:r>
          </a:p>
          <a:p>
            <a:r>
              <a:rPr lang="tr-TR" dirty="0" err="1"/>
              <a:t>Erasmusport</a:t>
            </a:r>
            <a:r>
              <a:rPr lang="tr-TR" dirty="0"/>
              <a:t> sistemi üzerinden online olarak girilir. Fakat karşı kurumun gerekli altyapısı mevcut değilse, ıslak imzalı olacak şekilde hazırlanmalıdır.</a:t>
            </a:r>
          </a:p>
        </p:txBody>
      </p:sp>
      <p:sp>
        <p:nvSpPr>
          <p:cNvPr id="5" name="Metin Yer Tutucusu 4">
            <a:extLst>
              <a:ext uri="{FF2B5EF4-FFF2-40B4-BE49-F238E27FC236}">
                <a16:creationId xmlns:a16="http://schemas.microsoft.com/office/drawing/2014/main" id="{91D98322-9A79-4F39-98C8-648E0AB9C9CD}"/>
              </a:ext>
            </a:extLst>
          </p:cNvPr>
          <p:cNvSpPr>
            <a:spLocks noGrp="1"/>
          </p:cNvSpPr>
          <p:nvPr>
            <p:ph type="body" sz="quarter" idx="3"/>
          </p:nvPr>
        </p:nvSpPr>
        <p:spPr>
          <a:xfrm>
            <a:off x="5088383" y="1495514"/>
            <a:ext cx="4185618" cy="877368"/>
          </a:xfrm>
        </p:spPr>
        <p:txBody>
          <a:bodyPr/>
          <a:lstStyle/>
          <a:p>
            <a:r>
              <a:rPr lang="tr-TR" dirty="0">
                <a:solidFill>
                  <a:schemeClr val="accent2"/>
                </a:solidFill>
              </a:rPr>
              <a:t>Staj Anlaşması – Training </a:t>
            </a:r>
            <a:r>
              <a:rPr lang="tr-TR" dirty="0" err="1">
                <a:solidFill>
                  <a:schemeClr val="accent2"/>
                </a:solidFill>
              </a:rPr>
              <a:t>Agreement</a:t>
            </a:r>
            <a:r>
              <a:rPr lang="tr-TR" dirty="0">
                <a:solidFill>
                  <a:schemeClr val="accent2"/>
                </a:solidFill>
              </a:rPr>
              <a:t> (TA)</a:t>
            </a:r>
          </a:p>
        </p:txBody>
      </p:sp>
      <p:sp>
        <p:nvSpPr>
          <p:cNvPr id="6" name="İçerik Yer Tutucusu 5">
            <a:extLst>
              <a:ext uri="{FF2B5EF4-FFF2-40B4-BE49-F238E27FC236}">
                <a16:creationId xmlns:a16="http://schemas.microsoft.com/office/drawing/2014/main" id="{B5BBED58-7A17-47E5-864B-138931B06388}"/>
              </a:ext>
            </a:extLst>
          </p:cNvPr>
          <p:cNvSpPr>
            <a:spLocks noGrp="1"/>
          </p:cNvSpPr>
          <p:nvPr>
            <p:ph sz="quarter" idx="4"/>
          </p:nvPr>
        </p:nvSpPr>
        <p:spPr/>
        <p:txBody>
          <a:bodyPr>
            <a:normAutofit lnSpcReduction="10000"/>
          </a:bodyPr>
          <a:lstStyle/>
          <a:p>
            <a:r>
              <a:rPr lang="tr-TR" dirty="0"/>
              <a:t>Staj Anlaşması öğrencinin karşı kurumda yapacağı stajın içeriğini belirten belgedir.</a:t>
            </a:r>
          </a:p>
          <a:p>
            <a:r>
              <a:rPr lang="tr-TR" dirty="0"/>
              <a:t>Öğrenci, hareketlilikten önce bu belgeyi hazırlamalıdır.</a:t>
            </a:r>
          </a:p>
          <a:p>
            <a:r>
              <a:rPr lang="tr-TR" dirty="0"/>
              <a:t>Islak imzalı olacak şekilde hazırlanmalıdır.</a:t>
            </a:r>
          </a:p>
          <a:p>
            <a:endParaRPr lang="tr-TR" dirty="0"/>
          </a:p>
        </p:txBody>
      </p:sp>
      <p:pic>
        <p:nvPicPr>
          <p:cNvPr id="8" name="Resim 7">
            <a:extLst>
              <a:ext uri="{FF2B5EF4-FFF2-40B4-BE49-F238E27FC236}">
                <a16:creationId xmlns:a16="http://schemas.microsoft.com/office/drawing/2014/main" id="{F199EB4A-2B0E-4720-BD01-C6181D8791BC}"/>
              </a:ext>
            </a:extLst>
          </p:cNvPr>
          <p:cNvPicPr>
            <a:picLocks noChangeAspect="1"/>
          </p:cNvPicPr>
          <p:nvPr/>
        </p:nvPicPr>
        <p:blipFill>
          <a:blip r:embed="rId2"/>
          <a:stretch>
            <a:fillRect/>
          </a:stretch>
        </p:blipFill>
        <p:spPr>
          <a:xfrm>
            <a:off x="0" y="0"/>
            <a:ext cx="1170774" cy="1150448"/>
          </a:xfrm>
          <a:prstGeom prst="rect">
            <a:avLst/>
          </a:prstGeom>
        </p:spPr>
      </p:pic>
    </p:spTree>
    <p:extLst>
      <p:ext uri="{BB962C8B-B14F-4D97-AF65-F5344CB8AC3E}">
        <p14:creationId xmlns:p14="http://schemas.microsoft.com/office/powerpoint/2010/main" val="3020425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00230635-AAA3-4E08-A9FE-5447FD8F7716}"/>
              </a:ext>
            </a:extLst>
          </p:cNvPr>
          <p:cNvSpPr>
            <a:spLocks noGrp="1"/>
          </p:cNvSpPr>
          <p:nvPr>
            <p:ph type="title"/>
          </p:nvPr>
        </p:nvSpPr>
        <p:spPr>
          <a:xfrm>
            <a:off x="1768978" y="609600"/>
            <a:ext cx="7505023" cy="1320800"/>
          </a:xfrm>
        </p:spPr>
        <p:txBody>
          <a:bodyPr/>
          <a:lstStyle/>
          <a:p>
            <a:r>
              <a:rPr lang="tr-TR" dirty="0"/>
              <a:t>EWP Nedir?</a:t>
            </a:r>
          </a:p>
        </p:txBody>
      </p:sp>
      <p:sp>
        <p:nvSpPr>
          <p:cNvPr id="5" name="İçerik Yer Tutucusu 4">
            <a:extLst>
              <a:ext uri="{FF2B5EF4-FFF2-40B4-BE49-F238E27FC236}">
                <a16:creationId xmlns:a16="http://schemas.microsoft.com/office/drawing/2014/main" id="{3D9EBF7D-6396-472E-9EC3-D260211E7269}"/>
              </a:ext>
            </a:extLst>
          </p:cNvPr>
          <p:cNvSpPr>
            <a:spLocks noGrp="1"/>
          </p:cNvSpPr>
          <p:nvPr>
            <p:ph idx="1"/>
          </p:nvPr>
        </p:nvSpPr>
        <p:spPr/>
        <p:txBody>
          <a:bodyPr/>
          <a:lstStyle/>
          <a:p>
            <a:r>
              <a:rPr lang="tr-TR" dirty="0"/>
              <a:t>EWP (Erasmus </a:t>
            </a:r>
            <a:r>
              <a:rPr lang="tr-TR" dirty="0" err="1"/>
              <a:t>Without</a:t>
            </a:r>
            <a:r>
              <a:rPr lang="tr-TR" dirty="0"/>
              <a:t> </a:t>
            </a:r>
            <a:r>
              <a:rPr lang="tr-TR" dirty="0" err="1"/>
              <a:t>Paper</a:t>
            </a:r>
            <a:r>
              <a:rPr lang="tr-TR" dirty="0"/>
              <a:t>) Kağıtsız Erasmus yani Dijital Erasmus anlamına gelmektedir.</a:t>
            </a:r>
          </a:p>
          <a:p>
            <a:r>
              <a:rPr lang="tr-TR" dirty="0"/>
              <a:t>Avrupa Komisyonu yeni Erasmus proje döneminde programlar olabildiğince çevreci bir şekilde uygulanmasını koşut koymuştur.</a:t>
            </a:r>
          </a:p>
          <a:p>
            <a:r>
              <a:rPr lang="tr-TR" dirty="0"/>
              <a:t>Bu nedenle Erasmus süreçleri online olarak yürütülmektedir.</a:t>
            </a:r>
          </a:p>
          <a:p>
            <a:r>
              <a:rPr lang="tr-TR" dirty="0"/>
              <a:t>Fakat geçiş aşamasında olduğumuz için pürüzler yaşanmaktadır. Bu nedenle sistemde sorunlar olduğu durumlarda veya karşı kurumlar sisteme entegre olmamışsa, kağıt belgeler kullanılmaktadır.  </a:t>
            </a:r>
          </a:p>
        </p:txBody>
      </p:sp>
      <p:pic>
        <p:nvPicPr>
          <p:cNvPr id="7" name="Resim 6">
            <a:extLst>
              <a:ext uri="{FF2B5EF4-FFF2-40B4-BE49-F238E27FC236}">
                <a16:creationId xmlns:a16="http://schemas.microsoft.com/office/drawing/2014/main" id="{C7996FA2-3C88-499B-AB45-3F3F451FAF90}"/>
              </a:ext>
            </a:extLst>
          </p:cNvPr>
          <p:cNvPicPr>
            <a:picLocks noChangeAspect="1"/>
          </p:cNvPicPr>
          <p:nvPr/>
        </p:nvPicPr>
        <p:blipFill>
          <a:blip r:embed="rId2"/>
          <a:stretch>
            <a:fillRect/>
          </a:stretch>
        </p:blipFill>
        <p:spPr>
          <a:xfrm>
            <a:off x="0" y="0"/>
            <a:ext cx="1529697" cy="1503140"/>
          </a:xfrm>
          <a:prstGeom prst="rect">
            <a:avLst/>
          </a:prstGeom>
        </p:spPr>
      </p:pic>
    </p:spTree>
    <p:extLst>
      <p:ext uri="{BB962C8B-B14F-4D97-AF65-F5344CB8AC3E}">
        <p14:creationId xmlns:p14="http://schemas.microsoft.com/office/powerpoint/2010/main" val="2685639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descr="tablo içeren bir resim&#10;&#10;Açıklama otomatik olarak oluşturuldu">
            <a:extLst>
              <a:ext uri="{FF2B5EF4-FFF2-40B4-BE49-F238E27FC236}">
                <a16:creationId xmlns:a16="http://schemas.microsoft.com/office/drawing/2014/main" id="{796AC709-1D8E-42DE-B210-30D3132086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0668" y="0"/>
            <a:ext cx="5430340" cy="6852165"/>
          </a:xfrm>
          <a:prstGeom prst="rect">
            <a:avLst/>
          </a:prstGeom>
        </p:spPr>
      </p:pic>
      <p:pic>
        <p:nvPicPr>
          <p:cNvPr id="3" name="Resim 2">
            <a:extLst>
              <a:ext uri="{FF2B5EF4-FFF2-40B4-BE49-F238E27FC236}">
                <a16:creationId xmlns:a16="http://schemas.microsoft.com/office/drawing/2014/main" id="{FF37F502-F68C-4A6B-BC2F-CD90DD283839}"/>
              </a:ext>
            </a:extLst>
          </p:cNvPr>
          <p:cNvPicPr>
            <a:picLocks noChangeAspect="1"/>
          </p:cNvPicPr>
          <p:nvPr/>
        </p:nvPicPr>
        <p:blipFill>
          <a:blip r:embed="rId3"/>
          <a:stretch>
            <a:fillRect/>
          </a:stretch>
        </p:blipFill>
        <p:spPr>
          <a:xfrm>
            <a:off x="0" y="0"/>
            <a:ext cx="1341690" cy="1318397"/>
          </a:xfrm>
          <a:prstGeom prst="rect">
            <a:avLst/>
          </a:prstGeom>
        </p:spPr>
      </p:pic>
    </p:spTree>
    <p:extLst>
      <p:ext uri="{BB962C8B-B14F-4D97-AF65-F5344CB8AC3E}">
        <p14:creationId xmlns:p14="http://schemas.microsoft.com/office/powerpoint/2010/main" val="3380647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descr="metin, makbuz, ekran görüntüsü içeren bir resim&#10;&#10;Açıklama otomatik olarak oluşturuldu">
            <a:extLst>
              <a:ext uri="{FF2B5EF4-FFF2-40B4-BE49-F238E27FC236}">
                <a16:creationId xmlns:a16="http://schemas.microsoft.com/office/drawing/2014/main" id="{1DB7E5BB-51FB-4D81-B814-A36D90AC7D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152" y="91867"/>
            <a:ext cx="7436507" cy="6674265"/>
          </a:xfrm>
          <a:prstGeom prst="rect">
            <a:avLst/>
          </a:prstGeom>
        </p:spPr>
      </p:pic>
      <p:pic>
        <p:nvPicPr>
          <p:cNvPr id="3" name="Resim 2">
            <a:extLst>
              <a:ext uri="{FF2B5EF4-FFF2-40B4-BE49-F238E27FC236}">
                <a16:creationId xmlns:a16="http://schemas.microsoft.com/office/drawing/2014/main" id="{53B3EFD0-62F0-401A-A4C6-3E99B422C503}"/>
              </a:ext>
            </a:extLst>
          </p:cNvPr>
          <p:cNvPicPr>
            <a:picLocks noChangeAspect="1"/>
          </p:cNvPicPr>
          <p:nvPr/>
        </p:nvPicPr>
        <p:blipFill>
          <a:blip r:embed="rId3"/>
          <a:stretch>
            <a:fillRect/>
          </a:stretch>
        </p:blipFill>
        <p:spPr>
          <a:xfrm>
            <a:off x="0" y="0"/>
            <a:ext cx="1410056" cy="1385576"/>
          </a:xfrm>
          <a:prstGeom prst="rect">
            <a:avLst/>
          </a:prstGeom>
        </p:spPr>
      </p:pic>
    </p:spTree>
    <p:extLst>
      <p:ext uri="{BB962C8B-B14F-4D97-AF65-F5344CB8AC3E}">
        <p14:creationId xmlns:p14="http://schemas.microsoft.com/office/powerpoint/2010/main" val="2693724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içeren bir resim&#10;&#10;Açıklama otomatik olarak oluşturuldu">
            <a:extLst>
              <a:ext uri="{FF2B5EF4-FFF2-40B4-BE49-F238E27FC236}">
                <a16:creationId xmlns:a16="http://schemas.microsoft.com/office/drawing/2014/main" id="{0D717B6A-2A31-4C4E-A232-6B579B4873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2581" y="145280"/>
            <a:ext cx="6920922" cy="6713294"/>
          </a:xfrm>
          <a:prstGeom prst="rect">
            <a:avLst/>
          </a:prstGeom>
        </p:spPr>
      </p:pic>
      <p:pic>
        <p:nvPicPr>
          <p:cNvPr id="3" name="Resim 2">
            <a:extLst>
              <a:ext uri="{FF2B5EF4-FFF2-40B4-BE49-F238E27FC236}">
                <a16:creationId xmlns:a16="http://schemas.microsoft.com/office/drawing/2014/main" id="{53CFDA0D-41C8-4995-B75B-9BBC1265EB46}"/>
              </a:ext>
            </a:extLst>
          </p:cNvPr>
          <p:cNvPicPr>
            <a:picLocks noChangeAspect="1"/>
          </p:cNvPicPr>
          <p:nvPr/>
        </p:nvPicPr>
        <p:blipFill>
          <a:blip r:embed="rId3"/>
          <a:stretch>
            <a:fillRect/>
          </a:stretch>
        </p:blipFill>
        <p:spPr>
          <a:xfrm>
            <a:off x="0" y="0"/>
            <a:ext cx="1410056" cy="1385576"/>
          </a:xfrm>
          <a:prstGeom prst="rect">
            <a:avLst/>
          </a:prstGeom>
        </p:spPr>
      </p:pic>
    </p:spTree>
    <p:extLst>
      <p:ext uri="{BB962C8B-B14F-4D97-AF65-F5344CB8AC3E}">
        <p14:creationId xmlns:p14="http://schemas.microsoft.com/office/powerpoint/2010/main" val="3798005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A4F795-4A7E-42B0-9B9A-7F75A890AD35}"/>
              </a:ext>
            </a:extLst>
          </p:cNvPr>
          <p:cNvSpPr>
            <a:spLocks noGrp="1"/>
          </p:cNvSpPr>
          <p:nvPr>
            <p:ph type="title"/>
          </p:nvPr>
        </p:nvSpPr>
        <p:spPr>
          <a:xfrm>
            <a:off x="2033898" y="609600"/>
            <a:ext cx="7240103" cy="1320800"/>
          </a:xfrm>
        </p:spPr>
        <p:txBody>
          <a:bodyPr/>
          <a:lstStyle/>
          <a:p>
            <a:r>
              <a:rPr lang="tr-TR" dirty="0"/>
              <a:t>Ders Transfer Tablosu</a:t>
            </a:r>
          </a:p>
        </p:txBody>
      </p:sp>
      <p:sp>
        <p:nvSpPr>
          <p:cNvPr id="3" name="İçerik Yer Tutucusu 2">
            <a:extLst>
              <a:ext uri="{FF2B5EF4-FFF2-40B4-BE49-F238E27FC236}">
                <a16:creationId xmlns:a16="http://schemas.microsoft.com/office/drawing/2014/main" id="{594C97FB-11E8-411E-94D3-F47211725812}"/>
              </a:ext>
            </a:extLst>
          </p:cNvPr>
          <p:cNvSpPr>
            <a:spLocks noGrp="1"/>
          </p:cNvSpPr>
          <p:nvPr>
            <p:ph idx="1"/>
          </p:nvPr>
        </p:nvSpPr>
        <p:spPr/>
        <p:txBody>
          <a:bodyPr/>
          <a:lstStyle/>
          <a:p>
            <a:r>
              <a:rPr lang="tr-TR" dirty="0"/>
              <a:t>Ders Transfer Tablosu öğrencinin karşı kurumda alacağı derslerin burada hangi dersler yerine </a:t>
            </a:r>
            <a:r>
              <a:rPr lang="tr-TR" dirty="0">
                <a:highlight>
                  <a:srgbClr val="FFFF00"/>
                </a:highlight>
              </a:rPr>
              <a:t>saydırılacağını</a:t>
            </a:r>
            <a:r>
              <a:rPr lang="tr-TR" dirty="0"/>
              <a:t> belirten belgedir. </a:t>
            </a:r>
          </a:p>
          <a:p>
            <a:r>
              <a:rPr lang="tr-TR" dirty="0"/>
              <a:t>Öğrenci bu belgeyi hareketliliğini gerçekleştirmeden önce hazırlamalıdır.</a:t>
            </a:r>
          </a:p>
          <a:p>
            <a:r>
              <a:rPr lang="tr-TR" dirty="0"/>
              <a:t>Islak imzalı olacak şekilde hazırlanmalıdır.</a:t>
            </a:r>
          </a:p>
          <a:p>
            <a:r>
              <a:rPr lang="tr-TR" dirty="0"/>
              <a:t>Öğrenci gitmeden bu belge Fakülte Yönetim Kurulunda görüşülüp, onaylanır.</a:t>
            </a:r>
          </a:p>
        </p:txBody>
      </p:sp>
      <p:pic>
        <p:nvPicPr>
          <p:cNvPr id="5" name="Resim 4">
            <a:extLst>
              <a:ext uri="{FF2B5EF4-FFF2-40B4-BE49-F238E27FC236}">
                <a16:creationId xmlns:a16="http://schemas.microsoft.com/office/drawing/2014/main" id="{FAEF1B9C-EB89-493E-9A34-29A5ADE6622C}"/>
              </a:ext>
            </a:extLst>
          </p:cNvPr>
          <p:cNvPicPr>
            <a:picLocks noChangeAspect="1"/>
          </p:cNvPicPr>
          <p:nvPr/>
        </p:nvPicPr>
        <p:blipFill>
          <a:blip r:embed="rId2"/>
          <a:stretch>
            <a:fillRect/>
          </a:stretch>
        </p:blipFill>
        <p:spPr>
          <a:xfrm>
            <a:off x="0" y="0"/>
            <a:ext cx="1469877" cy="1444358"/>
          </a:xfrm>
          <a:prstGeom prst="rect">
            <a:avLst/>
          </a:prstGeom>
        </p:spPr>
      </p:pic>
    </p:spTree>
    <p:extLst>
      <p:ext uri="{BB962C8B-B14F-4D97-AF65-F5344CB8AC3E}">
        <p14:creationId xmlns:p14="http://schemas.microsoft.com/office/powerpoint/2010/main" val="191656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749EE5-E499-4002-8F9B-C5ED1DA1471C}"/>
              </a:ext>
            </a:extLst>
          </p:cNvPr>
          <p:cNvSpPr>
            <a:spLocks noGrp="1"/>
          </p:cNvSpPr>
          <p:nvPr>
            <p:ph type="title"/>
          </p:nvPr>
        </p:nvSpPr>
        <p:spPr>
          <a:xfrm>
            <a:off x="1674976" y="609600"/>
            <a:ext cx="7599026" cy="1320800"/>
          </a:xfrm>
        </p:spPr>
        <p:txBody>
          <a:bodyPr/>
          <a:lstStyle/>
          <a:p>
            <a:r>
              <a:rPr lang="tr-TR" dirty="0"/>
              <a:t>2. Erasmus+ ve Yurtdışı Programlar Ofisi Görevleri </a:t>
            </a:r>
          </a:p>
        </p:txBody>
      </p:sp>
      <p:sp>
        <p:nvSpPr>
          <p:cNvPr id="3" name="İçerik Yer Tutucusu 2">
            <a:extLst>
              <a:ext uri="{FF2B5EF4-FFF2-40B4-BE49-F238E27FC236}">
                <a16:creationId xmlns:a16="http://schemas.microsoft.com/office/drawing/2014/main" id="{5DF6684A-B7CE-4F28-811A-C7E5E7197F47}"/>
              </a:ext>
            </a:extLst>
          </p:cNvPr>
          <p:cNvSpPr>
            <a:spLocks noGrp="1"/>
          </p:cNvSpPr>
          <p:nvPr>
            <p:ph idx="1"/>
          </p:nvPr>
        </p:nvSpPr>
        <p:spPr>
          <a:xfrm>
            <a:off x="880217" y="2092619"/>
            <a:ext cx="9492401" cy="3974895"/>
          </a:xfrm>
        </p:spPr>
        <p:txBody>
          <a:bodyPr>
            <a:normAutofit/>
          </a:bodyPr>
          <a:lstStyle/>
          <a:p>
            <a:r>
              <a:rPr lang="tr-TR" dirty="0"/>
              <a:t>Ulusal Ajans ve Avrupa Komisyonu ile koordinasyonu sağlar. </a:t>
            </a:r>
          </a:p>
          <a:p>
            <a:r>
              <a:rPr lang="tr-TR" dirty="0"/>
              <a:t>İlgili yılın Hibe Teklif Çağrısına başvuru yapar. </a:t>
            </a:r>
          </a:p>
          <a:p>
            <a:r>
              <a:rPr lang="tr-TR" dirty="0"/>
              <a:t>Faaliyet raporlarını hazırlar ve Türkiye Ulusal Ajansının Turna E-Proje Sistemine ve Avrupa Komisyonunun Mobility </a:t>
            </a:r>
            <a:r>
              <a:rPr lang="tr-TR" dirty="0" err="1"/>
              <a:t>Tool</a:t>
            </a:r>
            <a:r>
              <a:rPr lang="tr-TR" dirty="0"/>
              <a:t> sistemine bu raporları girer.</a:t>
            </a:r>
          </a:p>
          <a:p>
            <a:r>
              <a:rPr lang="tr-TR" dirty="0"/>
              <a:t>Erasmus+ Öğrenim ve Staj Hareketlilikleri tanıtımı ve bilgilendirmesi konusunda öğrencilere yılda en az bir kere tanıtım toplantısı düzenler. </a:t>
            </a:r>
          </a:p>
          <a:p>
            <a:r>
              <a:rPr lang="tr-TR" dirty="0"/>
              <a:t>Erasmus+ Personel Eğitim Alma ve Ders Verme tanıtımı ve bilgilendirmesi konusunda üniversite personeline yılda en az bir kere tanıtım toplantısı düzenler.</a:t>
            </a:r>
          </a:p>
          <a:p>
            <a:r>
              <a:rPr lang="tr-TR" dirty="0"/>
              <a:t>Yılda en az bir kez olmak üzere tüm Bölüm Koordinatörlerini toplantıya çağırır ve programın işleyişi hakkında görüş alışverişinde bulunur. </a:t>
            </a:r>
          </a:p>
          <a:p>
            <a:pPr marL="0" indent="0">
              <a:buNone/>
            </a:pPr>
            <a:endParaRPr lang="tr-TR" dirty="0"/>
          </a:p>
        </p:txBody>
      </p:sp>
      <p:pic>
        <p:nvPicPr>
          <p:cNvPr id="5" name="Resim 4">
            <a:extLst>
              <a:ext uri="{FF2B5EF4-FFF2-40B4-BE49-F238E27FC236}">
                <a16:creationId xmlns:a16="http://schemas.microsoft.com/office/drawing/2014/main" id="{7136C537-65ED-4752-B7D5-2EDEDBC7FE92}"/>
              </a:ext>
            </a:extLst>
          </p:cNvPr>
          <p:cNvPicPr>
            <a:picLocks noChangeAspect="1"/>
          </p:cNvPicPr>
          <p:nvPr/>
        </p:nvPicPr>
        <p:blipFill>
          <a:blip r:embed="rId2"/>
          <a:stretch>
            <a:fillRect/>
          </a:stretch>
        </p:blipFill>
        <p:spPr>
          <a:xfrm>
            <a:off x="0" y="0"/>
            <a:ext cx="1344136" cy="1320800"/>
          </a:xfrm>
          <a:prstGeom prst="rect">
            <a:avLst/>
          </a:prstGeom>
        </p:spPr>
      </p:pic>
    </p:spTree>
    <p:extLst>
      <p:ext uri="{BB962C8B-B14F-4D97-AF65-F5344CB8AC3E}">
        <p14:creationId xmlns:p14="http://schemas.microsoft.com/office/powerpoint/2010/main" val="273842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BBD2F0-225C-4FA6-93F9-27351233F9C9}"/>
              </a:ext>
            </a:extLst>
          </p:cNvPr>
          <p:cNvSpPr>
            <a:spLocks noGrp="1"/>
          </p:cNvSpPr>
          <p:nvPr>
            <p:ph type="title"/>
          </p:nvPr>
        </p:nvSpPr>
        <p:spPr>
          <a:xfrm>
            <a:off x="1348453" y="836103"/>
            <a:ext cx="8596668" cy="1320800"/>
          </a:xfrm>
        </p:spPr>
        <p:txBody>
          <a:bodyPr/>
          <a:lstStyle/>
          <a:p>
            <a:r>
              <a:rPr lang="tr-TR" dirty="0"/>
              <a:t>Erasmus+ Öğrenim ve Staj Hareketliliği Gereklilikleri!!!!</a:t>
            </a:r>
          </a:p>
        </p:txBody>
      </p:sp>
      <p:sp>
        <p:nvSpPr>
          <p:cNvPr id="3" name="İçerik Yer Tutucusu 2">
            <a:extLst>
              <a:ext uri="{FF2B5EF4-FFF2-40B4-BE49-F238E27FC236}">
                <a16:creationId xmlns:a16="http://schemas.microsoft.com/office/drawing/2014/main" id="{41BD8AD2-2534-4096-8616-327CB794DB51}"/>
              </a:ext>
            </a:extLst>
          </p:cNvPr>
          <p:cNvSpPr>
            <a:spLocks noGrp="1"/>
          </p:cNvSpPr>
          <p:nvPr>
            <p:ph idx="1"/>
          </p:nvPr>
        </p:nvSpPr>
        <p:spPr>
          <a:xfrm>
            <a:off x="677334" y="2521315"/>
            <a:ext cx="8596668" cy="3880773"/>
          </a:xfrm>
        </p:spPr>
        <p:txBody>
          <a:bodyPr>
            <a:normAutofit fontScale="92500" lnSpcReduction="10000"/>
          </a:bodyPr>
          <a:lstStyle/>
          <a:p>
            <a:r>
              <a:rPr lang="tr-TR" dirty="0">
                <a:solidFill>
                  <a:schemeClr val="tx1"/>
                </a:solidFill>
              </a:rPr>
              <a:t>Erasmus+ Öğrenim Hareketliliğine katılan bir öğrenci, gittiği kurumda </a:t>
            </a:r>
            <a:r>
              <a:rPr lang="tr-TR" dirty="0">
                <a:solidFill>
                  <a:srgbClr val="FF0000"/>
                </a:solidFill>
              </a:rPr>
              <a:t>DERSLERE DEVAM ETMEK ZORUNDADIR! </a:t>
            </a:r>
          </a:p>
          <a:p>
            <a:r>
              <a:rPr lang="tr-TR" dirty="0">
                <a:solidFill>
                  <a:schemeClr val="tx1"/>
                </a:solidFill>
              </a:rPr>
              <a:t>Erasmus+ Staj Hareketliliğine katılan bir öğrenci, gittiği kurumda </a:t>
            </a:r>
            <a:r>
              <a:rPr lang="tr-TR" dirty="0">
                <a:solidFill>
                  <a:srgbClr val="FF0000"/>
                </a:solidFill>
              </a:rPr>
              <a:t>STAJINA DEVAM ETMEK ZORUNDADIR! </a:t>
            </a:r>
          </a:p>
          <a:p>
            <a:r>
              <a:rPr lang="tr-TR" b="1" dirty="0">
                <a:solidFill>
                  <a:schemeClr val="tx1"/>
                </a:solidFill>
                <a:highlight>
                  <a:srgbClr val="FFFF00"/>
                </a:highlight>
              </a:rPr>
              <a:t>Derslere hiç katılım sağlamadığı tespit edilen ve katılım belgesi sunamayan öğrencilerin hareketliliği gerçekleştirilmemiş kabul edilir ve verilen hibenin </a:t>
            </a:r>
            <a:r>
              <a:rPr lang="tr-TR" b="1" dirty="0">
                <a:solidFill>
                  <a:srgbClr val="FF0000"/>
                </a:solidFill>
                <a:highlight>
                  <a:srgbClr val="FFFF00"/>
                </a:highlight>
              </a:rPr>
              <a:t>GERİ ÖDEMESİ TALEP EDİLİR!</a:t>
            </a:r>
          </a:p>
          <a:p>
            <a:r>
              <a:rPr lang="tr-TR" b="1" dirty="0">
                <a:solidFill>
                  <a:srgbClr val="FF0000"/>
                </a:solidFill>
              </a:rPr>
              <a:t>Ayrıca derslerden kalan öğrencilerinin bölümü uzar!</a:t>
            </a:r>
          </a:p>
          <a:p>
            <a:r>
              <a:rPr lang="tr-TR" b="1" dirty="0">
                <a:solidFill>
                  <a:schemeClr val="tx1"/>
                </a:solidFill>
                <a:highlight>
                  <a:srgbClr val="FFFF00"/>
                </a:highlight>
              </a:rPr>
              <a:t>Stajını gerçekleştirmediği tespit edilen ve katılım belgesi sunamayan öğrencilerin hareketliliği gerçekleştirilmemiş kabul edilir ve verilen hibenin </a:t>
            </a:r>
            <a:r>
              <a:rPr lang="tr-TR" b="1" dirty="0">
                <a:solidFill>
                  <a:srgbClr val="FF0000"/>
                </a:solidFill>
                <a:highlight>
                  <a:srgbClr val="FFFF00"/>
                </a:highlight>
              </a:rPr>
              <a:t>GERİ ÖDEMESİ TALEP EDİLİR!</a:t>
            </a:r>
          </a:p>
          <a:p>
            <a:r>
              <a:rPr lang="tr-TR" b="1" dirty="0">
                <a:solidFill>
                  <a:schemeClr val="tx1"/>
                </a:solidFill>
              </a:rPr>
              <a:t>Gittiği kurumda aldığı derslerin yarısından fazlasından başarısız olan öğrencilere </a:t>
            </a:r>
            <a:r>
              <a:rPr lang="tr-TR" b="1" dirty="0">
                <a:solidFill>
                  <a:srgbClr val="FF0000"/>
                </a:solidFill>
              </a:rPr>
              <a:t>KALAN %20 HİBE ÖDEMESİ YAPILMAZ!</a:t>
            </a:r>
          </a:p>
          <a:p>
            <a:endParaRPr lang="tr-TR" dirty="0">
              <a:solidFill>
                <a:schemeClr val="tx1"/>
              </a:solidFill>
            </a:endParaRPr>
          </a:p>
        </p:txBody>
      </p:sp>
      <p:pic>
        <p:nvPicPr>
          <p:cNvPr id="5" name="Resim 4">
            <a:extLst>
              <a:ext uri="{FF2B5EF4-FFF2-40B4-BE49-F238E27FC236}">
                <a16:creationId xmlns:a16="http://schemas.microsoft.com/office/drawing/2014/main" id="{5B6154FC-7BCC-4B64-BB25-76798FD35017}"/>
              </a:ext>
            </a:extLst>
          </p:cNvPr>
          <p:cNvPicPr>
            <a:picLocks noChangeAspect="1"/>
          </p:cNvPicPr>
          <p:nvPr/>
        </p:nvPicPr>
        <p:blipFill>
          <a:blip r:embed="rId2"/>
          <a:stretch>
            <a:fillRect/>
          </a:stretch>
        </p:blipFill>
        <p:spPr>
          <a:xfrm>
            <a:off x="0" y="-1"/>
            <a:ext cx="1344135" cy="1320799"/>
          </a:xfrm>
          <a:prstGeom prst="rect">
            <a:avLst/>
          </a:prstGeom>
        </p:spPr>
      </p:pic>
    </p:spTree>
    <p:extLst>
      <p:ext uri="{BB962C8B-B14F-4D97-AF65-F5344CB8AC3E}">
        <p14:creationId xmlns:p14="http://schemas.microsoft.com/office/powerpoint/2010/main" val="700772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ED3D1F-E631-4B74-A771-FAD91B547ADB}"/>
              </a:ext>
            </a:extLst>
          </p:cNvPr>
          <p:cNvSpPr>
            <a:spLocks noGrp="1"/>
          </p:cNvSpPr>
          <p:nvPr>
            <p:ph type="title"/>
          </p:nvPr>
        </p:nvSpPr>
        <p:spPr>
          <a:xfrm>
            <a:off x="1222617" y="1351909"/>
            <a:ext cx="8596668" cy="1320800"/>
          </a:xfrm>
        </p:spPr>
        <p:txBody>
          <a:bodyPr/>
          <a:lstStyle/>
          <a:p>
            <a:r>
              <a:rPr lang="tr-TR" dirty="0"/>
              <a:t>OLS (Online Language Support)</a:t>
            </a:r>
          </a:p>
        </p:txBody>
      </p:sp>
      <p:sp>
        <p:nvSpPr>
          <p:cNvPr id="3" name="İçerik Yer Tutucusu 2">
            <a:extLst>
              <a:ext uri="{FF2B5EF4-FFF2-40B4-BE49-F238E27FC236}">
                <a16:creationId xmlns:a16="http://schemas.microsoft.com/office/drawing/2014/main" id="{45BAC6F0-A650-40CE-8453-50670B98BF70}"/>
              </a:ext>
            </a:extLst>
          </p:cNvPr>
          <p:cNvSpPr>
            <a:spLocks noGrp="1"/>
          </p:cNvSpPr>
          <p:nvPr>
            <p:ph idx="1"/>
          </p:nvPr>
        </p:nvSpPr>
        <p:spPr>
          <a:xfrm>
            <a:off x="677334" y="3066601"/>
            <a:ext cx="8596668" cy="3636204"/>
          </a:xfrm>
        </p:spPr>
        <p:txBody>
          <a:bodyPr/>
          <a:lstStyle/>
          <a:p>
            <a:r>
              <a:rPr lang="tr-TR" dirty="0"/>
              <a:t>Öğrenciler hareketliliğe katılmadan önce OLS sistemi üzerinden kendilerine atanmış </a:t>
            </a:r>
            <a:r>
              <a:rPr lang="tr-TR" dirty="0">
                <a:highlight>
                  <a:srgbClr val="FFFF00"/>
                </a:highlight>
              </a:rPr>
              <a:t>ZORUNLU online İngilizce veya karşı kurumun gerektirdiği başka bir dil </a:t>
            </a:r>
            <a:r>
              <a:rPr lang="tr-TR" dirty="0"/>
              <a:t>sınavına girer. </a:t>
            </a:r>
          </a:p>
          <a:p>
            <a:r>
              <a:rPr lang="tr-TR" dirty="0"/>
              <a:t>Sınav sonucunun belli olmasından sonra, dileyen öğrenciler </a:t>
            </a:r>
            <a:r>
              <a:rPr lang="tr-TR" dirty="0">
                <a:highlight>
                  <a:srgbClr val="FFFF00"/>
                </a:highlight>
              </a:rPr>
              <a:t>bedava</a:t>
            </a:r>
            <a:r>
              <a:rPr lang="tr-TR" dirty="0"/>
              <a:t> kurs desteğinden faydalanabilir.</a:t>
            </a:r>
          </a:p>
          <a:p>
            <a:r>
              <a:rPr lang="tr-TR" dirty="0"/>
              <a:t>Hareketlilik bitiminden sonra öğrenciler </a:t>
            </a:r>
            <a:r>
              <a:rPr lang="tr-TR" dirty="0">
                <a:highlight>
                  <a:srgbClr val="FFFF00"/>
                </a:highlight>
              </a:rPr>
              <a:t>ZORUNLU OLS sınavına </a:t>
            </a:r>
            <a:r>
              <a:rPr lang="tr-TR" dirty="0"/>
              <a:t>tekrar girer.</a:t>
            </a:r>
          </a:p>
          <a:p>
            <a:endParaRPr lang="tr-TR" dirty="0"/>
          </a:p>
          <a:p>
            <a:endParaRPr lang="tr-TR" dirty="0"/>
          </a:p>
        </p:txBody>
      </p:sp>
      <p:pic>
        <p:nvPicPr>
          <p:cNvPr id="5" name="Resim 4">
            <a:extLst>
              <a:ext uri="{FF2B5EF4-FFF2-40B4-BE49-F238E27FC236}">
                <a16:creationId xmlns:a16="http://schemas.microsoft.com/office/drawing/2014/main" id="{EA261C22-B2BD-4787-BB81-89AAB8B27BC6}"/>
              </a:ext>
            </a:extLst>
          </p:cNvPr>
          <p:cNvPicPr>
            <a:picLocks noChangeAspect="1"/>
          </p:cNvPicPr>
          <p:nvPr/>
        </p:nvPicPr>
        <p:blipFill>
          <a:blip r:embed="rId2"/>
          <a:stretch>
            <a:fillRect/>
          </a:stretch>
        </p:blipFill>
        <p:spPr>
          <a:xfrm>
            <a:off x="0" y="0"/>
            <a:ext cx="1375794" cy="1351909"/>
          </a:xfrm>
          <a:prstGeom prst="rect">
            <a:avLst/>
          </a:prstGeom>
        </p:spPr>
      </p:pic>
    </p:spTree>
    <p:extLst>
      <p:ext uri="{BB962C8B-B14F-4D97-AF65-F5344CB8AC3E}">
        <p14:creationId xmlns:p14="http://schemas.microsoft.com/office/powerpoint/2010/main" val="1763705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C9821D-5554-463C-9E2A-82B5A412EE82}"/>
              </a:ext>
            </a:extLst>
          </p:cNvPr>
          <p:cNvSpPr>
            <a:spLocks noGrp="1"/>
          </p:cNvSpPr>
          <p:nvPr>
            <p:ph type="title"/>
          </p:nvPr>
        </p:nvSpPr>
        <p:spPr>
          <a:xfrm>
            <a:off x="2204814" y="609600"/>
            <a:ext cx="7069187" cy="1320800"/>
          </a:xfrm>
        </p:spPr>
        <p:txBody>
          <a:bodyPr/>
          <a:lstStyle/>
          <a:p>
            <a:r>
              <a:rPr lang="tr-TR" dirty="0"/>
              <a:t>Adım Adım Hareketlilik</a:t>
            </a:r>
          </a:p>
        </p:txBody>
      </p:sp>
      <p:sp>
        <p:nvSpPr>
          <p:cNvPr id="3" name="İçerik Yer Tutucusu 2">
            <a:extLst>
              <a:ext uri="{FF2B5EF4-FFF2-40B4-BE49-F238E27FC236}">
                <a16:creationId xmlns:a16="http://schemas.microsoft.com/office/drawing/2014/main" id="{B055EFE0-FD9A-4211-B6EB-94EF63879938}"/>
              </a:ext>
            </a:extLst>
          </p:cNvPr>
          <p:cNvSpPr>
            <a:spLocks noGrp="1"/>
          </p:cNvSpPr>
          <p:nvPr>
            <p:ph sz="half" idx="1"/>
          </p:nvPr>
        </p:nvSpPr>
        <p:spPr>
          <a:xfrm>
            <a:off x="677334" y="1666430"/>
            <a:ext cx="5287630" cy="4990744"/>
          </a:xfrm>
        </p:spPr>
        <p:txBody>
          <a:bodyPr>
            <a:normAutofit fontScale="92500" lnSpcReduction="10000"/>
          </a:bodyPr>
          <a:lstStyle/>
          <a:p>
            <a:pPr>
              <a:buFont typeface="+mj-lt"/>
              <a:buAutoNum type="arabicPeriod"/>
            </a:pPr>
            <a:r>
              <a:rPr lang="tr-TR" dirty="0"/>
              <a:t>Erasmus+ Programını araştırmak ve bilgi edinmek</a:t>
            </a:r>
          </a:p>
          <a:p>
            <a:pPr>
              <a:buFont typeface="+mj-lt"/>
              <a:buAutoNum type="arabicPeriod"/>
            </a:pPr>
            <a:r>
              <a:rPr lang="tr-TR" dirty="0"/>
              <a:t>Gitmek istediği kurum ve ülke hakkında bilgi edinmek</a:t>
            </a:r>
          </a:p>
          <a:p>
            <a:pPr>
              <a:buFont typeface="+mj-lt"/>
              <a:buAutoNum type="arabicPeriod"/>
            </a:pPr>
            <a:r>
              <a:rPr lang="tr-TR" dirty="0"/>
              <a:t>Erasmus Ofisinin bilgilendirmelerini takip edip, ilan döneminde ilana başvurmak.</a:t>
            </a:r>
          </a:p>
          <a:p>
            <a:pPr>
              <a:buFont typeface="+mj-lt"/>
              <a:buAutoNum type="arabicPeriod"/>
            </a:pPr>
            <a:r>
              <a:rPr lang="tr-TR" dirty="0"/>
              <a:t>Seçildikten sonra, gerekli belgeleri zamanında hazırlamak.</a:t>
            </a:r>
          </a:p>
          <a:p>
            <a:pPr>
              <a:buFont typeface="+mj-lt"/>
              <a:buAutoNum type="arabicPeriod"/>
            </a:pPr>
            <a:r>
              <a:rPr lang="tr-TR" dirty="0"/>
              <a:t>Konaklama yeri bulmak.</a:t>
            </a:r>
          </a:p>
          <a:p>
            <a:pPr>
              <a:buFont typeface="+mj-lt"/>
              <a:buAutoNum type="arabicPeriod"/>
            </a:pPr>
            <a:r>
              <a:rPr lang="tr-TR" dirty="0"/>
              <a:t>Eğer yoksa pasaport çıkartmak.</a:t>
            </a:r>
          </a:p>
          <a:p>
            <a:pPr>
              <a:buFont typeface="+mj-lt"/>
              <a:buAutoNum type="arabicPeriod"/>
            </a:pPr>
            <a:r>
              <a:rPr lang="tr-TR" dirty="0"/>
              <a:t>Vize için başvurmak.</a:t>
            </a:r>
          </a:p>
          <a:p>
            <a:pPr>
              <a:buFont typeface="+mj-lt"/>
              <a:buAutoNum type="arabicPeriod"/>
            </a:pPr>
            <a:r>
              <a:rPr lang="tr-TR" dirty="0"/>
              <a:t>Tüm işlemlerini yerine getirdikten sonra, karşı kurumun bulunduğu ülkeye seyahat etmek.</a:t>
            </a:r>
          </a:p>
          <a:p>
            <a:pPr>
              <a:buFont typeface="+mj-lt"/>
              <a:buAutoNum type="arabicPeriod"/>
            </a:pPr>
            <a:r>
              <a:rPr lang="tr-TR" dirty="0"/>
              <a:t>Derslerine katılmak ve derslerinden geçmek veya staja devam sağlamak ve çalışmak.</a:t>
            </a:r>
          </a:p>
          <a:p>
            <a:pPr>
              <a:buFont typeface="+mj-lt"/>
              <a:buAutoNum type="arabicPeriod"/>
            </a:pPr>
            <a:r>
              <a:rPr lang="tr-TR" dirty="0"/>
              <a:t>Hareketlilik bitiminde gerekli belgeleri Erasmus Ofisine teslim etmek.</a:t>
            </a:r>
          </a:p>
          <a:p>
            <a:endParaRPr lang="tr-TR" dirty="0"/>
          </a:p>
        </p:txBody>
      </p:sp>
      <p:sp>
        <p:nvSpPr>
          <p:cNvPr id="6" name="İçerik Yer Tutucusu 5">
            <a:extLst>
              <a:ext uri="{FF2B5EF4-FFF2-40B4-BE49-F238E27FC236}">
                <a16:creationId xmlns:a16="http://schemas.microsoft.com/office/drawing/2014/main" id="{D7317111-12DF-46D1-94C5-AB71841BBB4D}"/>
              </a:ext>
            </a:extLst>
          </p:cNvPr>
          <p:cNvSpPr>
            <a:spLocks noGrp="1"/>
          </p:cNvSpPr>
          <p:nvPr>
            <p:ph sz="half" idx="2"/>
          </p:nvPr>
        </p:nvSpPr>
        <p:spPr>
          <a:xfrm>
            <a:off x="6699902" y="1666430"/>
            <a:ext cx="2574101" cy="4742915"/>
          </a:xfrm>
        </p:spPr>
        <p:txBody>
          <a:bodyPr>
            <a:normAutofit fontScale="92500" lnSpcReduction="10000"/>
          </a:bodyPr>
          <a:lstStyle/>
          <a:p>
            <a:pPr marL="0" indent="0">
              <a:buNone/>
            </a:pPr>
            <a:r>
              <a:rPr lang="tr-TR" sz="1900" dirty="0"/>
              <a:t>BÜTÜN BU SÜREÇ SAYESİNDE;</a:t>
            </a:r>
          </a:p>
          <a:p>
            <a:r>
              <a:rPr lang="tr-TR" sz="1900" dirty="0"/>
              <a:t>Yeni kültürler tanımak</a:t>
            </a:r>
          </a:p>
          <a:p>
            <a:r>
              <a:rPr lang="tr-TR" sz="1900" dirty="0"/>
              <a:t>Farklı bir akademik ortamda entelektüel olarak gelişmek</a:t>
            </a:r>
          </a:p>
          <a:p>
            <a:r>
              <a:rPr lang="tr-TR" sz="1900" dirty="0"/>
              <a:t>Yeni arkadaşlar edinmek</a:t>
            </a:r>
          </a:p>
          <a:p>
            <a:r>
              <a:rPr lang="tr-TR" sz="1900" dirty="0"/>
              <a:t>Gezmek</a:t>
            </a:r>
          </a:p>
          <a:p>
            <a:r>
              <a:rPr lang="tr-TR" sz="1900" dirty="0"/>
              <a:t>Hareketliliğin tadını çıkarmak </a:t>
            </a:r>
            <a:r>
              <a:rPr lang="tr-TR" sz="1900" dirty="0">
                <a:sym typeface="Wingdings" panose="05000000000000000000" pitchFamily="2" charset="2"/>
              </a:rPr>
              <a:t></a:t>
            </a:r>
            <a:endParaRPr lang="tr-TR" sz="1900" dirty="0"/>
          </a:p>
          <a:p>
            <a:endParaRPr lang="tr-TR" dirty="0"/>
          </a:p>
        </p:txBody>
      </p:sp>
      <p:pic>
        <p:nvPicPr>
          <p:cNvPr id="8" name="Resim 7">
            <a:extLst>
              <a:ext uri="{FF2B5EF4-FFF2-40B4-BE49-F238E27FC236}">
                <a16:creationId xmlns:a16="http://schemas.microsoft.com/office/drawing/2014/main" id="{4212909F-7F4A-46D2-8E14-7FB5A3187A4A}"/>
              </a:ext>
            </a:extLst>
          </p:cNvPr>
          <p:cNvPicPr>
            <a:picLocks noChangeAspect="1"/>
          </p:cNvPicPr>
          <p:nvPr/>
        </p:nvPicPr>
        <p:blipFill>
          <a:blip r:embed="rId2"/>
          <a:stretch>
            <a:fillRect/>
          </a:stretch>
        </p:blipFill>
        <p:spPr>
          <a:xfrm>
            <a:off x="0" y="0"/>
            <a:ext cx="1435693" cy="1410768"/>
          </a:xfrm>
          <a:prstGeom prst="rect">
            <a:avLst/>
          </a:prstGeom>
        </p:spPr>
      </p:pic>
    </p:spTree>
    <p:extLst>
      <p:ext uri="{BB962C8B-B14F-4D97-AF65-F5344CB8AC3E}">
        <p14:creationId xmlns:p14="http://schemas.microsoft.com/office/powerpoint/2010/main" val="157395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2F531025-17DC-4A9A-A7CE-4C0D90C51265}"/>
              </a:ext>
            </a:extLst>
          </p:cNvPr>
          <p:cNvGraphicFramePr>
            <a:graphicFrameLocks noGrp="1"/>
          </p:cNvGraphicFramePr>
          <p:nvPr>
            <p:ph idx="1"/>
            <p:extLst>
              <p:ext uri="{D42A27DB-BD31-4B8C-83A1-F6EECF244321}">
                <p14:modId xmlns:p14="http://schemas.microsoft.com/office/powerpoint/2010/main" val="3680326319"/>
              </p:ext>
            </p:extLst>
          </p:nvPr>
        </p:nvGraphicFramePr>
        <p:xfrm>
          <a:off x="239697" y="1825625"/>
          <a:ext cx="1173628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id="{02C01390-EBA5-4EEF-BF79-2B2B49438C20}"/>
              </a:ext>
            </a:extLst>
          </p:cNvPr>
          <p:cNvSpPr txBox="1"/>
          <p:nvPr/>
        </p:nvSpPr>
        <p:spPr>
          <a:xfrm>
            <a:off x="1897167" y="686956"/>
            <a:ext cx="7964680" cy="584775"/>
          </a:xfrm>
          <a:prstGeom prst="rect">
            <a:avLst/>
          </a:prstGeom>
          <a:noFill/>
        </p:spPr>
        <p:txBody>
          <a:bodyPr wrap="square" rtlCol="0">
            <a:spAutoFit/>
          </a:bodyPr>
          <a:lstStyle/>
          <a:p>
            <a:r>
              <a:rPr lang="tr-TR" sz="3200" dirty="0">
                <a:solidFill>
                  <a:schemeClr val="accent1"/>
                </a:solidFill>
              </a:rPr>
              <a:t>Öğrenci Öğrenim Hareketliliği İşlemleri</a:t>
            </a:r>
          </a:p>
        </p:txBody>
      </p:sp>
      <p:pic>
        <p:nvPicPr>
          <p:cNvPr id="3" name="Resim 2">
            <a:extLst>
              <a:ext uri="{FF2B5EF4-FFF2-40B4-BE49-F238E27FC236}">
                <a16:creationId xmlns:a16="http://schemas.microsoft.com/office/drawing/2014/main" id="{6DA0C83D-A1C8-48A6-8140-B9237081DEC3}"/>
              </a:ext>
            </a:extLst>
          </p:cNvPr>
          <p:cNvPicPr>
            <a:picLocks noChangeAspect="1"/>
          </p:cNvPicPr>
          <p:nvPr/>
        </p:nvPicPr>
        <p:blipFill>
          <a:blip r:embed="rId7"/>
          <a:stretch>
            <a:fillRect/>
          </a:stretch>
        </p:blipFill>
        <p:spPr>
          <a:xfrm>
            <a:off x="1" y="83380"/>
            <a:ext cx="2085174" cy="779774"/>
          </a:xfrm>
          <a:prstGeom prst="rect">
            <a:avLst/>
          </a:prstGeom>
        </p:spPr>
      </p:pic>
    </p:spTree>
    <p:extLst>
      <p:ext uri="{BB962C8B-B14F-4D97-AF65-F5344CB8AC3E}">
        <p14:creationId xmlns:p14="http://schemas.microsoft.com/office/powerpoint/2010/main" val="2448273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2F531025-17DC-4A9A-A7CE-4C0D90C51265}"/>
              </a:ext>
            </a:extLst>
          </p:cNvPr>
          <p:cNvGraphicFramePr>
            <a:graphicFrameLocks noGrp="1"/>
          </p:cNvGraphicFramePr>
          <p:nvPr>
            <p:ph idx="1"/>
            <p:extLst>
              <p:ext uri="{D42A27DB-BD31-4B8C-83A1-F6EECF244321}">
                <p14:modId xmlns:p14="http://schemas.microsoft.com/office/powerpoint/2010/main" val="84306527"/>
              </p:ext>
            </p:extLst>
          </p:nvPr>
        </p:nvGraphicFramePr>
        <p:xfrm>
          <a:off x="239697" y="1825625"/>
          <a:ext cx="1173628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id="{02C01390-EBA5-4EEF-BF79-2B2B49438C20}"/>
              </a:ext>
            </a:extLst>
          </p:cNvPr>
          <p:cNvSpPr txBox="1"/>
          <p:nvPr/>
        </p:nvSpPr>
        <p:spPr>
          <a:xfrm>
            <a:off x="1888620" y="899943"/>
            <a:ext cx="7131253" cy="584775"/>
          </a:xfrm>
          <a:prstGeom prst="rect">
            <a:avLst/>
          </a:prstGeom>
          <a:noFill/>
        </p:spPr>
        <p:txBody>
          <a:bodyPr wrap="square" rtlCol="0">
            <a:spAutoFit/>
          </a:bodyPr>
          <a:lstStyle/>
          <a:p>
            <a:r>
              <a:rPr lang="tr-TR" sz="3200" dirty="0">
                <a:solidFill>
                  <a:schemeClr val="accent1"/>
                </a:solidFill>
              </a:rPr>
              <a:t>Öğrenci Staj Hareketliliği İşlemleri</a:t>
            </a:r>
          </a:p>
        </p:txBody>
      </p:sp>
      <p:pic>
        <p:nvPicPr>
          <p:cNvPr id="3" name="Resim 2">
            <a:extLst>
              <a:ext uri="{FF2B5EF4-FFF2-40B4-BE49-F238E27FC236}">
                <a16:creationId xmlns:a16="http://schemas.microsoft.com/office/drawing/2014/main" id="{D93AA82E-E553-4A41-B3EB-A820863FC2B8}"/>
              </a:ext>
            </a:extLst>
          </p:cNvPr>
          <p:cNvPicPr>
            <a:picLocks noChangeAspect="1"/>
          </p:cNvPicPr>
          <p:nvPr/>
        </p:nvPicPr>
        <p:blipFill>
          <a:blip r:embed="rId7"/>
          <a:stretch>
            <a:fillRect/>
          </a:stretch>
        </p:blipFill>
        <p:spPr>
          <a:xfrm>
            <a:off x="0" y="76912"/>
            <a:ext cx="2200847" cy="823031"/>
          </a:xfrm>
          <a:prstGeom prst="rect">
            <a:avLst/>
          </a:prstGeom>
        </p:spPr>
      </p:pic>
    </p:spTree>
    <p:extLst>
      <p:ext uri="{BB962C8B-B14F-4D97-AF65-F5344CB8AC3E}">
        <p14:creationId xmlns:p14="http://schemas.microsoft.com/office/powerpoint/2010/main" val="4105626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388D4B-FABA-4C6C-8EBC-3586531FD5E2}"/>
              </a:ext>
            </a:extLst>
          </p:cNvPr>
          <p:cNvSpPr>
            <a:spLocks noGrp="1"/>
          </p:cNvSpPr>
          <p:nvPr>
            <p:ph type="title"/>
          </p:nvPr>
        </p:nvSpPr>
        <p:spPr/>
        <p:txBody>
          <a:bodyPr anchor="ctr">
            <a:normAutofit/>
          </a:bodyPr>
          <a:lstStyle/>
          <a:p>
            <a:pPr algn="ctr"/>
            <a:r>
              <a:rPr lang="tr-TR" sz="3600" dirty="0"/>
              <a:t>Erasmus+ Programına Katılım </a:t>
            </a:r>
            <a:r>
              <a:rPr lang="tr-TR" dirty="0"/>
              <a:t>N</a:t>
            </a:r>
            <a:r>
              <a:rPr lang="tr-TR" sz="3600" dirty="0"/>
              <a:t>e </a:t>
            </a:r>
            <a:r>
              <a:rPr lang="tr-TR" dirty="0"/>
              <a:t>K</a:t>
            </a:r>
            <a:r>
              <a:rPr lang="tr-TR" sz="3600" dirty="0"/>
              <a:t>azandırır?</a:t>
            </a:r>
          </a:p>
        </p:txBody>
      </p:sp>
      <p:sp>
        <p:nvSpPr>
          <p:cNvPr id="3" name="İçerik Yer Tutucusu 2">
            <a:extLst>
              <a:ext uri="{FF2B5EF4-FFF2-40B4-BE49-F238E27FC236}">
                <a16:creationId xmlns:a16="http://schemas.microsoft.com/office/drawing/2014/main" id="{977CCABC-9AD0-4C30-B7ED-5A6BCE6C4F18}"/>
              </a:ext>
            </a:extLst>
          </p:cNvPr>
          <p:cNvSpPr>
            <a:spLocks noGrp="1"/>
          </p:cNvSpPr>
          <p:nvPr>
            <p:ph idx="1"/>
          </p:nvPr>
        </p:nvSpPr>
        <p:spPr>
          <a:xfrm>
            <a:off x="1251678" y="2286001"/>
            <a:ext cx="10178322" cy="3896685"/>
          </a:xfrm>
        </p:spPr>
        <p:txBody>
          <a:bodyPr>
            <a:normAutofit fontScale="92500"/>
          </a:bodyPr>
          <a:lstStyle/>
          <a:p>
            <a:r>
              <a:rPr lang="tr-TR" sz="2800" dirty="0">
                <a:solidFill>
                  <a:schemeClr val="tx1"/>
                </a:solidFill>
              </a:rPr>
              <a:t>Değişik kültürler ve yeni yerler keşfetme fırsatı,</a:t>
            </a:r>
          </a:p>
          <a:p>
            <a:r>
              <a:rPr lang="tr-TR" sz="2800" dirty="0">
                <a:solidFill>
                  <a:schemeClr val="tx1"/>
                </a:solidFill>
              </a:rPr>
              <a:t>Kişisel gelişime katkısıyla birlikte özgüvenin artması,</a:t>
            </a:r>
          </a:p>
          <a:p>
            <a:r>
              <a:rPr lang="tr-TR" sz="2800" dirty="0">
                <a:solidFill>
                  <a:schemeClr val="tx1"/>
                </a:solidFill>
              </a:rPr>
              <a:t>Dünyanın farklı yerlerinde arkadaş edinme,</a:t>
            </a:r>
          </a:p>
          <a:p>
            <a:r>
              <a:rPr lang="tr-TR" sz="2800" dirty="0">
                <a:solidFill>
                  <a:schemeClr val="tx1"/>
                </a:solidFill>
              </a:rPr>
              <a:t>Eğitim sonrası mesleki bağlantılar,</a:t>
            </a:r>
          </a:p>
          <a:p>
            <a:r>
              <a:rPr lang="tr-TR" sz="2800" dirty="0">
                <a:solidFill>
                  <a:schemeClr val="tx1"/>
                </a:solidFill>
              </a:rPr>
              <a:t>Farklı öğrenme ve öğretme metotları sağlar, </a:t>
            </a:r>
          </a:p>
          <a:p>
            <a:r>
              <a:rPr lang="tr-TR" sz="2800" dirty="0">
                <a:solidFill>
                  <a:schemeClr val="tx1"/>
                </a:solidFill>
              </a:rPr>
              <a:t>İngilizce dili gelişimi yanı sıra 2. yabancı dili öğrenme fırsatı,</a:t>
            </a:r>
          </a:p>
          <a:p>
            <a:r>
              <a:rPr lang="tr-TR" sz="2800" dirty="0">
                <a:solidFill>
                  <a:schemeClr val="tx1"/>
                </a:solidFill>
              </a:rPr>
              <a:t>Özgeçmiş belgesinde büyük bir artı sağlar.</a:t>
            </a:r>
          </a:p>
          <a:p>
            <a:pPr marL="0" indent="0">
              <a:buNone/>
            </a:pPr>
            <a:endParaRPr lang="tr-TR" dirty="0"/>
          </a:p>
          <a:p>
            <a:endParaRPr lang="tr-TR" dirty="0"/>
          </a:p>
          <a:p>
            <a:endParaRPr lang="tr-TR" dirty="0"/>
          </a:p>
          <a:p>
            <a:endParaRPr lang="tr-TR" dirty="0"/>
          </a:p>
        </p:txBody>
      </p:sp>
      <p:pic>
        <p:nvPicPr>
          <p:cNvPr id="5" name="Resim 4">
            <a:extLst>
              <a:ext uri="{FF2B5EF4-FFF2-40B4-BE49-F238E27FC236}">
                <a16:creationId xmlns:a16="http://schemas.microsoft.com/office/drawing/2014/main" id="{5E9A6672-FEE6-4CAD-B2A0-49989A359022}"/>
              </a:ext>
            </a:extLst>
          </p:cNvPr>
          <p:cNvPicPr>
            <a:picLocks noChangeAspect="1"/>
          </p:cNvPicPr>
          <p:nvPr/>
        </p:nvPicPr>
        <p:blipFill>
          <a:blip r:embed="rId2"/>
          <a:stretch>
            <a:fillRect/>
          </a:stretch>
        </p:blipFill>
        <p:spPr>
          <a:xfrm>
            <a:off x="0" y="1"/>
            <a:ext cx="1344135" cy="1320800"/>
          </a:xfrm>
          <a:prstGeom prst="rect">
            <a:avLst/>
          </a:prstGeom>
        </p:spPr>
      </p:pic>
    </p:spTree>
    <p:extLst>
      <p:ext uri="{BB962C8B-B14F-4D97-AF65-F5344CB8AC3E}">
        <p14:creationId xmlns:p14="http://schemas.microsoft.com/office/powerpoint/2010/main" val="166494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4F832D-3E42-4028-B8AD-D8081B1BBCF3}"/>
              </a:ext>
            </a:extLst>
          </p:cNvPr>
          <p:cNvSpPr>
            <a:spLocks noGrp="1"/>
          </p:cNvSpPr>
          <p:nvPr>
            <p:ph type="title"/>
          </p:nvPr>
        </p:nvSpPr>
        <p:spPr>
          <a:xfrm>
            <a:off x="1768980" y="424366"/>
            <a:ext cx="7539206" cy="845634"/>
          </a:xfrm>
        </p:spPr>
        <p:txBody>
          <a:bodyPr>
            <a:normAutofit/>
          </a:bodyPr>
          <a:lstStyle/>
          <a:p>
            <a:r>
              <a:rPr lang="tr-TR" dirty="0"/>
              <a:t>Erasmus ve Kültür Şoku</a:t>
            </a:r>
            <a:br>
              <a:rPr lang="tr-TR" dirty="0"/>
            </a:br>
            <a:endParaRPr lang="tr-TR" sz="1100" dirty="0"/>
          </a:p>
        </p:txBody>
      </p:sp>
      <p:pic>
        <p:nvPicPr>
          <p:cNvPr id="17" name="İçerik Yer Tutucusu 16">
            <a:extLst>
              <a:ext uri="{FF2B5EF4-FFF2-40B4-BE49-F238E27FC236}">
                <a16:creationId xmlns:a16="http://schemas.microsoft.com/office/drawing/2014/main" id="{669373C8-71E6-4E04-BB1C-1CAC8B77B7B6}"/>
              </a:ext>
            </a:extLst>
          </p:cNvPr>
          <p:cNvPicPr>
            <a:picLocks noGrp="1" noChangeAspect="1"/>
          </p:cNvPicPr>
          <p:nvPr>
            <p:ph sz="half" idx="1"/>
          </p:nvPr>
        </p:nvPicPr>
        <p:blipFill>
          <a:blip r:embed="rId2"/>
          <a:stretch>
            <a:fillRect/>
          </a:stretch>
        </p:blipFill>
        <p:spPr>
          <a:xfrm>
            <a:off x="541128" y="1412356"/>
            <a:ext cx="8463792" cy="4364602"/>
          </a:xfrm>
        </p:spPr>
      </p:pic>
      <p:sp>
        <p:nvSpPr>
          <p:cNvPr id="18" name="İçerik Yer Tutucusu 17">
            <a:extLst>
              <a:ext uri="{FF2B5EF4-FFF2-40B4-BE49-F238E27FC236}">
                <a16:creationId xmlns:a16="http://schemas.microsoft.com/office/drawing/2014/main" id="{D0D3C84D-4B98-41AB-A696-802509D611A6}"/>
              </a:ext>
            </a:extLst>
          </p:cNvPr>
          <p:cNvSpPr>
            <a:spLocks noGrp="1"/>
          </p:cNvSpPr>
          <p:nvPr>
            <p:ph sz="half" idx="2"/>
          </p:nvPr>
        </p:nvSpPr>
        <p:spPr>
          <a:xfrm>
            <a:off x="2098942" y="6248400"/>
            <a:ext cx="4184034" cy="391168"/>
          </a:xfrm>
        </p:spPr>
        <p:txBody>
          <a:bodyPr>
            <a:normAutofit lnSpcReduction="10000"/>
          </a:bodyPr>
          <a:lstStyle/>
          <a:p>
            <a:r>
              <a:rPr lang="tr-TR" sz="1000" dirty="0">
                <a:solidFill>
                  <a:schemeClr val="tx1"/>
                </a:solidFill>
              </a:rPr>
              <a:t>Resim; </a:t>
            </a:r>
            <a:r>
              <a:rPr lang="tr-TR" sz="1000" dirty="0">
                <a:solidFill>
                  <a:srgbClr val="3FCDE7"/>
                </a:solidFill>
                <a:hlinkClick r:id="rId3">
                  <a:extLst>
                    <a:ext uri="{A12FA001-AC4F-418D-AE19-62706E023703}">
                      <ahyp:hlinkClr xmlns:ahyp="http://schemas.microsoft.com/office/drawing/2018/hyperlinkcolor" val="tx"/>
                    </a:ext>
                  </a:extLst>
                </a:hlinkClick>
              </a:rPr>
              <a:t>https://www.vacorps.com/knowledge-base/culture-shock/</a:t>
            </a:r>
            <a:r>
              <a:rPr lang="tr-TR" sz="1000" dirty="0"/>
              <a:t> </a:t>
            </a:r>
            <a:r>
              <a:rPr lang="tr-TR" sz="1000" dirty="0">
                <a:solidFill>
                  <a:schemeClr val="tx1"/>
                </a:solidFill>
              </a:rPr>
              <a:t> adresinden alınmıştır.</a:t>
            </a:r>
          </a:p>
        </p:txBody>
      </p:sp>
      <p:pic>
        <p:nvPicPr>
          <p:cNvPr id="13" name="Resim 12">
            <a:extLst>
              <a:ext uri="{FF2B5EF4-FFF2-40B4-BE49-F238E27FC236}">
                <a16:creationId xmlns:a16="http://schemas.microsoft.com/office/drawing/2014/main" id="{CE0E710C-1A92-4837-8F32-193A8D7B2B3D}"/>
              </a:ext>
            </a:extLst>
          </p:cNvPr>
          <p:cNvPicPr>
            <a:picLocks noChangeAspect="1"/>
          </p:cNvPicPr>
          <p:nvPr/>
        </p:nvPicPr>
        <p:blipFill>
          <a:blip r:embed="rId4"/>
          <a:stretch>
            <a:fillRect/>
          </a:stretch>
        </p:blipFill>
        <p:spPr>
          <a:xfrm>
            <a:off x="0" y="0"/>
            <a:ext cx="1292438" cy="1270000"/>
          </a:xfrm>
          <a:prstGeom prst="rect">
            <a:avLst/>
          </a:prstGeom>
        </p:spPr>
      </p:pic>
    </p:spTree>
    <p:extLst>
      <p:ext uri="{BB962C8B-B14F-4D97-AF65-F5344CB8AC3E}">
        <p14:creationId xmlns:p14="http://schemas.microsoft.com/office/powerpoint/2010/main" val="2333174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987A1B-4515-4CFB-AA9D-8220F4DE183E}"/>
              </a:ext>
            </a:extLst>
          </p:cNvPr>
          <p:cNvSpPr>
            <a:spLocks noGrp="1"/>
          </p:cNvSpPr>
          <p:nvPr>
            <p:ph type="title"/>
          </p:nvPr>
        </p:nvSpPr>
        <p:spPr>
          <a:xfrm>
            <a:off x="1574642" y="575417"/>
            <a:ext cx="6902786" cy="1320800"/>
          </a:xfrm>
        </p:spPr>
        <p:txBody>
          <a:bodyPr/>
          <a:lstStyle/>
          <a:p>
            <a:r>
              <a:rPr lang="tr-TR" dirty="0"/>
              <a:t>Psikolojik Destek İmkanı</a:t>
            </a:r>
          </a:p>
        </p:txBody>
      </p:sp>
      <p:sp>
        <p:nvSpPr>
          <p:cNvPr id="7" name="İçerik Yer Tutucusu 6">
            <a:extLst>
              <a:ext uri="{FF2B5EF4-FFF2-40B4-BE49-F238E27FC236}">
                <a16:creationId xmlns:a16="http://schemas.microsoft.com/office/drawing/2014/main" id="{319591FC-AA11-4261-8A33-407DA8B352B9}"/>
              </a:ext>
            </a:extLst>
          </p:cNvPr>
          <p:cNvSpPr>
            <a:spLocks noGrp="1"/>
          </p:cNvSpPr>
          <p:nvPr>
            <p:ph idx="1"/>
          </p:nvPr>
        </p:nvSpPr>
        <p:spPr>
          <a:xfrm>
            <a:off x="677333" y="1734797"/>
            <a:ext cx="4680879" cy="4306566"/>
          </a:xfrm>
        </p:spPr>
        <p:txBody>
          <a:bodyPr>
            <a:normAutofit/>
          </a:bodyPr>
          <a:lstStyle/>
          <a:p>
            <a:r>
              <a:rPr lang="tr-TR" dirty="0"/>
              <a:t>Rehberlik ve Psikolojik Danışmanlık Birimi öğrencilere psikolojik danışmanlık sağlamaktadır.</a:t>
            </a:r>
          </a:p>
          <a:p>
            <a:r>
              <a:rPr lang="tr-TR" dirty="0">
                <a:hlinkClick r:id="rId2"/>
              </a:rPr>
              <a:t>https://www.kent.edu.tr/psikolojik-danisma-ve-rehberlik-birimi-faaliyete-gecti-011234</a:t>
            </a:r>
            <a:r>
              <a:rPr lang="tr-TR" dirty="0"/>
              <a:t> </a:t>
            </a:r>
          </a:p>
          <a:p>
            <a:pPr algn="l" fontAlgn="base"/>
            <a:r>
              <a:rPr lang="tr-TR" b="0" i="0" dirty="0">
                <a:solidFill>
                  <a:schemeClr val="tx1"/>
                </a:solidFill>
                <a:effectLst/>
              </a:rPr>
              <a:t>Randevu için Ofis: </a:t>
            </a:r>
          </a:p>
          <a:p>
            <a:pPr marL="0" indent="0" algn="l" fontAlgn="base">
              <a:buNone/>
            </a:pPr>
            <a:r>
              <a:rPr lang="tr-TR" b="0" i="0" dirty="0" err="1">
                <a:solidFill>
                  <a:schemeClr val="tx1"/>
                </a:solidFill>
                <a:effectLst/>
              </a:rPr>
              <a:t>Psk</a:t>
            </a:r>
            <a:r>
              <a:rPr lang="tr-TR" b="0" i="0" dirty="0">
                <a:solidFill>
                  <a:schemeClr val="tx1"/>
                </a:solidFill>
                <a:effectLst/>
              </a:rPr>
              <a:t>. Birgül Sena MAYDA</a:t>
            </a:r>
          </a:p>
          <a:p>
            <a:pPr marL="0" indent="0" algn="l" fontAlgn="base">
              <a:buNone/>
            </a:pPr>
            <a:r>
              <a:rPr lang="tr-TR" b="0" i="0" dirty="0">
                <a:solidFill>
                  <a:schemeClr val="tx1"/>
                </a:solidFill>
                <a:effectLst/>
              </a:rPr>
              <a:t>Tel: +90(212) 610 10 10 / Dahili 288</a:t>
            </a:r>
          </a:p>
          <a:p>
            <a:pPr marL="0" indent="0" algn="l" fontAlgn="base">
              <a:buNone/>
            </a:pPr>
            <a:r>
              <a:rPr lang="tr-TR" b="0" i="0" dirty="0">
                <a:solidFill>
                  <a:schemeClr val="tx1"/>
                </a:solidFill>
                <a:effectLst/>
                <a:highlight>
                  <a:srgbClr val="FFFF00"/>
                </a:highlight>
              </a:rPr>
              <a:t>Mail: sena.mayda@kent.edu.tr  </a:t>
            </a:r>
            <a:r>
              <a:rPr lang="tr-TR" b="0" i="0" dirty="0">
                <a:solidFill>
                  <a:srgbClr val="383838"/>
                </a:solidFill>
                <a:effectLst/>
                <a:highlight>
                  <a:srgbClr val="FFFF00"/>
                </a:highlight>
                <a:latin typeface="Camber-Lg"/>
              </a:rPr>
              <a:t>  </a:t>
            </a:r>
            <a:r>
              <a:rPr lang="tr-TR" b="0" i="0" dirty="0">
                <a:solidFill>
                  <a:srgbClr val="383838"/>
                </a:solidFill>
                <a:effectLst/>
                <a:latin typeface="Camber-Lg"/>
              </a:rPr>
              <a:t>      </a:t>
            </a:r>
          </a:p>
          <a:p>
            <a:endParaRPr lang="tr-TR" dirty="0"/>
          </a:p>
        </p:txBody>
      </p:sp>
      <p:pic>
        <p:nvPicPr>
          <p:cNvPr id="9" name="Resim 8">
            <a:extLst>
              <a:ext uri="{FF2B5EF4-FFF2-40B4-BE49-F238E27FC236}">
                <a16:creationId xmlns:a16="http://schemas.microsoft.com/office/drawing/2014/main" id="{B319D747-E0EF-48C0-AD30-C87E6F96A989}"/>
              </a:ext>
            </a:extLst>
          </p:cNvPr>
          <p:cNvPicPr>
            <a:picLocks noChangeAspect="1"/>
          </p:cNvPicPr>
          <p:nvPr/>
        </p:nvPicPr>
        <p:blipFill>
          <a:blip r:embed="rId3"/>
          <a:stretch>
            <a:fillRect/>
          </a:stretch>
        </p:blipFill>
        <p:spPr>
          <a:xfrm>
            <a:off x="0" y="0"/>
            <a:ext cx="1344136" cy="1320800"/>
          </a:xfrm>
          <a:prstGeom prst="rect">
            <a:avLst/>
          </a:prstGeom>
        </p:spPr>
      </p:pic>
      <p:pic>
        <p:nvPicPr>
          <p:cNvPr id="11" name="Resim 10" descr="kişi, duvar, iç mekan içeren bir resim&#10;&#10;Açıklama otomatik olarak oluşturuldu">
            <a:extLst>
              <a:ext uri="{FF2B5EF4-FFF2-40B4-BE49-F238E27FC236}">
                <a16:creationId xmlns:a16="http://schemas.microsoft.com/office/drawing/2014/main" id="{B9EFE78D-8E78-469B-B448-77AFE3FD6CD0}"/>
              </a:ext>
            </a:extLst>
          </p:cNvPr>
          <p:cNvPicPr>
            <a:picLocks noChangeAspect="1"/>
          </p:cNvPicPr>
          <p:nvPr/>
        </p:nvPicPr>
        <p:blipFill>
          <a:blip r:embed="rId4"/>
          <a:stretch>
            <a:fillRect/>
          </a:stretch>
        </p:blipFill>
        <p:spPr>
          <a:xfrm>
            <a:off x="5954150" y="1734797"/>
            <a:ext cx="3018936" cy="4027376"/>
          </a:xfrm>
          <a:prstGeom prst="rect">
            <a:avLst/>
          </a:prstGeom>
        </p:spPr>
      </p:pic>
    </p:spTree>
    <p:extLst>
      <p:ext uri="{BB962C8B-B14F-4D97-AF65-F5344CB8AC3E}">
        <p14:creationId xmlns:p14="http://schemas.microsoft.com/office/powerpoint/2010/main" val="3115267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C5CF9E-DB4E-46BC-950F-A59E6A0D2ABB}"/>
              </a:ext>
            </a:extLst>
          </p:cNvPr>
          <p:cNvSpPr>
            <a:spLocks noGrp="1"/>
          </p:cNvSpPr>
          <p:nvPr>
            <p:ph type="title"/>
          </p:nvPr>
        </p:nvSpPr>
        <p:spPr>
          <a:xfrm>
            <a:off x="1558179" y="595386"/>
            <a:ext cx="8596668" cy="1548468"/>
          </a:xfrm>
        </p:spPr>
        <p:txBody>
          <a:bodyPr/>
          <a:lstStyle/>
          <a:p>
            <a:r>
              <a:rPr lang="tr-TR" dirty="0"/>
              <a:t>COVİD-19 </a:t>
            </a:r>
            <a:r>
              <a:rPr lang="tr-TR" dirty="0" err="1"/>
              <a:t>Pandemisi</a:t>
            </a:r>
            <a:r>
              <a:rPr lang="tr-TR" dirty="0"/>
              <a:t> ve Hareketlilik</a:t>
            </a:r>
          </a:p>
        </p:txBody>
      </p:sp>
      <p:sp>
        <p:nvSpPr>
          <p:cNvPr id="9" name="Metin Yer Tutucusu 8">
            <a:extLst>
              <a:ext uri="{FF2B5EF4-FFF2-40B4-BE49-F238E27FC236}">
                <a16:creationId xmlns:a16="http://schemas.microsoft.com/office/drawing/2014/main" id="{E9F63F95-049E-4BD3-A31F-1E5F346F6BF9}"/>
              </a:ext>
            </a:extLst>
          </p:cNvPr>
          <p:cNvSpPr>
            <a:spLocks noGrp="1"/>
          </p:cNvSpPr>
          <p:nvPr>
            <p:ph type="body" idx="1"/>
          </p:nvPr>
        </p:nvSpPr>
        <p:spPr>
          <a:xfrm>
            <a:off x="677335" y="2298583"/>
            <a:ext cx="8596668" cy="3742779"/>
          </a:xfrm>
        </p:spPr>
        <p:txBody>
          <a:bodyPr>
            <a:normAutofit/>
          </a:bodyPr>
          <a:lstStyle/>
          <a:p>
            <a:pPr marL="342900" indent="-342900">
              <a:buFont typeface="+mj-lt"/>
              <a:buAutoNum type="arabicPeriod"/>
            </a:pPr>
            <a:r>
              <a:rPr lang="tr-TR" dirty="0"/>
              <a:t>Covid-19 </a:t>
            </a:r>
            <a:r>
              <a:rPr lang="tr-TR" dirty="0" err="1"/>
              <a:t>Pandemisi</a:t>
            </a:r>
            <a:r>
              <a:rPr lang="tr-TR" dirty="0"/>
              <a:t> nedeniyle mücbir sebepler kapsamında öğrencilerin hareketliliği etkilenmektedir. </a:t>
            </a:r>
          </a:p>
          <a:p>
            <a:pPr marL="342900" indent="-342900">
              <a:buFont typeface="+mj-lt"/>
              <a:buAutoNum type="arabicPeriod"/>
            </a:pPr>
            <a:r>
              <a:rPr lang="tr-TR" dirty="0" err="1"/>
              <a:t>Pandeminin</a:t>
            </a:r>
            <a:r>
              <a:rPr lang="tr-TR" dirty="0"/>
              <a:t> seyri kötüleşirse, İstanbul Kent Üniversitesi’nden bağımsız olarak, karşı kurumların öğrencileri kabul etmeme riski mevcuttur.</a:t>
            </a:r>
          </a:p>
          <a:p>
            <a:pPr marL="342900" indent="-342900">
              <a:buFont typeface="+mj-lt"/>
              <a:buAutoNum type="arabicPeriod"/>
            </a:pPr>
            <a:r>
              <a:rPr lang="tr-TR" dirty="0" err="1"/>
              <a:t>Pandeminin</a:t>
            </a:r>
            <a:r>
              <a:rPr lang="tr-TR" dirty="0"/>
              <a:t> seyri kötüleşirse, İstanbul Kent Üniversitesi’nden bağımsız olarak, karşı kurumların bulunduğu ülkelerin (konsoloslukların vize sürecinde, gümrüklerde, havalimanlarında) öğrencileri kabul etmeme riski mevcuttur.</a:t>
            </a:r>
          </a:p>
          <a:p>
            <a:pPr marL="342900" indent="-342900">
              <a:buFont typeface="+mj-lt"/>
              <a:buAutoNum type="arabicPeriod"/>
            </a:pPr>
            <a:r>
              <a:rPr lang="tr-TR" dirty="0"/>
              <a:t>Bazı ülkeler seyahatlerde </a:t>
            </a:r>
            <a:r>
              <a:rPr lang="tr-TR" b="1" dirty="0">
                <a:solidFill>
                  <a:srgbClr val="FF0000"/>
                </a:solidFill>
              </a:rPr>
              <a:t>PCR testi, aşı pasaportu, zorunlu karantina </a:t>
            </a:r>
            <a:r>
              <a:rPr lang="tr-TR" dirty="0"/>
              <a:t>gibi taleplerde bulunmaktadır. Bu talepler sürekli güncellenmektedir. </a:t>
            </a:r>
          </a:p>
          <a:p>
            <a:pPr marL="342900" indent="-342900">
              <a:buFont typeface="+mj-lt"/>
              <a:buAutoNum type="arabicPeriod"/>
            </a:pPr>
            <a:r>
              <a:rPr lang="tr-TR" dirty="0"/>
              <a:t>PCR testi ve zorunlu karantina konaklama ücreti </a:t>
            </a:r>
            <a:r>
              <a:rPr lang="tr-TR" b="1" dirty="0">
                <a:solidFill>
                  <a:srgbClr val="FF0000"/>
                </a:solidFill>
              </a:rPr>
              <a:t>öğrenciye aittir.</a:t>
            </a:r>
          </a:p>
        </p:txBody>
      </p:sp>
      <p:pic>
        <p:nvPicPr>
          <p:cNvPr id="5" name="İçerik Yer Tutucusu 4">
            <a:extLst>
              <a:ext uri="{FF2B5EF4-FFF2-40B4-BE49-F238E27FC236}">
                <a16:creationId xmlns:a16="http://schemas.microsoft.com/office/drawing/2014/main" id="{CE23BCFE-9BF8-43B2-AF10-9F7A049F1B95}"/>
              </a:ext>
            </a:extLst>
          </p:cNvPr>
          <p:cNvPicPr>
            <a:picLocks noGrp="1" noChangeAspect="1"/>
          </p:cNvPicPr>
          <p:nvPr>
            <p:ph idx="4294967295"/>
          </p:nvPr>
        </p:nvPicPr>
        <p:blipFill>
          <a:blip r:embed="rId2"/>
          <a:stretch>
            <a:fillRect/>
          </a:stretch>
        </p:blipFill>
        <p:spPr>
          <a:xfrm>
            <a:off x="0" y="0"/>
            <a:ext cx="1222375" cy="1201738"/>
          </a:xfrm>
        </p:spPr>
      </p:pic>
    </p:spTree>
    <p:extLst>
      <p:ext uri="{BB962C8B-B14F-4D97-AF65-F5344CB8AC3E}">
        <p14:creationId xmlns:p14="http://schemas.microsoft.com/office/powerpoint/2010/main" val="2249591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DC12C4DE-A1B6-48E0-A6F8-1DDBD64AB8E7}"/>
              </a:ext>
            </a:extLst>
          </p:cNvPr>
          <p:cNvSpPr>
            <a:spLocks noGrp="1"/>
          </p:cNvSpPr>
          <p:nvPr>
            <p:ph type="title"/>
          </p:nvPr>
        </p:nvSpPr>
        <p:spPr>
          <a:xfrm>
            <a:off x="1384418" y="609600"/>
            <a:ext cx="7889583" cy="1320800"/>
          </a:xfrm>
        </p:spPr>
        <p:txBody>
          <a:bodyPr/>
          <a:lstStyle/>
          <a:p>
            <a:r>
              <a:rPr lang="tr-TR" dirty="0"/>
              <a:t>Çevrimiçi Hareketlilik, Fiziki Hareketlilik ve Karma Hareketlilik</a:t>
            </a:r>
            <a:endParaRPr lang="en-US" dirty="0"/>
          </a:p>
        </p:txBody>
      </p:sp>
      <p:sp>
        <p:nvSpPr>
          <p:cNvPr id="5" name="İçerik Yer Tutucusu 4">
            <a:extLst>
              <a:ext uri="{FF2B5EF4-FFF2-40B4-BE49-F238E27FC236}">
                <a16:creationId xmlns:a16="http://schemas.microsoft.com/office/drawing/2014/main" id="{6418F0AD-6932-4B94-8A61-1EAAC38A93D3}"/>
              </a:ext>
            </a:extLst>
          </p:cNvPr>
          <p:cNvSpPr>
            <a:spLocks noGrp="1"/>
          </p:cNvSpPr>
          <p:nvPr>
            <p:ph idx="1"/>
          </p:nvPr>
        </p:nvSpPr>
        <p:spPr/>
        <p:txBody>
          <a:bodyPr/>
          <a:lstStyle/>
          <a:p>
            <a:pPr>
              <a:buFont typeface="+mj-lt"/>
              <a:buAutoNum type="arabicPeriod"/>
            </a:pPr>
            <a:r>
              <a:rPr lang="tr-TR" dirty="0"/>
              <a:t>Çevrimiçi hareketlilikte </a:t>
            </a:r>
            <a:r>
              <a:rPr lang="tr-TR" b="1" dirty="0">
                <a:solidFill>
                  <a:srgbClr val="FF0000"/>
                </a:solidFill>
              </a:rPr>
              <a:t>öğrenci seyahat etmez</a:t>
            </a:r>
            <a:r>
              <a:rPr lang="tr-TR" dirty="0"/>
              <a:t>, derslere online katılır. Çevrimiçi hareketlilik </a:t>
            </a:r>
            <a:r>
              <a:rPr lang="tr-TR" b="1" dirty="0" err="1">
                <a:solidFill>
                  <a:srgbClr val="FF0000"/>
                </a:solidFill>
              </a:rPr>
              <a:t>hibelendirilmez</a:t>
            </a:r>
            <a:r>
              <a:rPr lang="tr-TR" dirty="0"/>
              <a:t>.</a:t>
            </a:r>
          </a:p>
          <a:p>
            <a:pPr marL="342900" indent="-342900">
              <a:buFont typeface="+mj-lt"/>
              <a:buAutoNum type="arabicPeriod"/>
            </a:pPr>
            <a:r>
              <a:rPr lang="tr-TR" dirty="0"/>
              <a:t>Fiziki hareketlilikte öğrenci </a:t>
            </a:r>
            <a:r>
              <a:rPr lang="tr-TR" b="1" dirty="0">
                <a:solidFill>
                  <a:srgbClr val="FF0000"/>
                </a:solidFill>
              </a:rPr>
              <a:t>seyahat eder </a:t>
            </a:r>
            <a:r>
              <a:rPr lang="tr-TR" dirty="0"/>
              <a:t>ve olağan şekilde </a:t>
            </a:r>
            <a:r>
              <a:rPr lang="tr-TR" b="1" dirty="0" err="1">
                <a:solidFill>
                  <a:srgbClr val="FF0000"/>
                </a:solidFill>
              </a:rPr>
              <a:t>hibelendirilir</a:t>
            </a:r>
            <a:r>
              <a:rPr lang="tr-TR" dirty="0"/>
              <a:t>.</a:t>
            </a:r>
          </a:p>
          <a:p>
            <a:pPr marL="342900" indent="-342900">
              <a:buFont typeface="+mj-lt"/>
              <a:buAutoNum type="arabicPeriod"/>
            </a:pPr>
            <a:r>
              <a:rPr lang="tr-TR" dirty="0"/>
              <a:t>Karma hareketliliklerde, öğrenci;</a:t>
            </a:r>
          </a:p>
          <a:p>
            <a:pPr>
              <a:buFont typeface="Arial" panose="020B0604020202020204" pitchFamily="34" charset="0"/>
              <a:buChar char="•"/>
            </a:pPr>
            <a:r>
              <a:rPr lang="tr-TR" dirty="0"/>
              <a:t>Seyahat edip, karşı kurumun bulunduğu ülkede derslere online katılabilir. </a:t>
            </a:r>
          </a:p>
          <a:p>
            <a:pPr>
              <a:buFont typeface="Arial" panose="020B0604020202020204" pitchFamily="34" charset="0"/>
              <a:buChar char="•"/>
            </a:pPr>
            <a:r>
              <a:rPr lang="tr-TR" dirty="0"/>
              <a:t>Seyahat edip, bazı derslere online, bazılarına fiziki olarak katılabilir.</a:t>
            </a:r>
          </a:p>
          <a:p>
            <a:pPr>
              <a:buFont typeface="Arial" panose="020B0604020202020204" pitchFamily="34" charset="0"/>
              <a:buChar char="•"/>
            </a:pPr>
            <a:r>
              <a:rPr lang="tr-TR" dirty="0"/>
              <a:t>Hareketliliğin bir kısmında, </a:t>
            </a:r>
            <a:r>
              <a:rPr lang="tr-TR" dirty="0" err="1"/>
              <a:t>covid</a:t>
            </a:r>
            <a:r>
              <a:rPr lang="tr-TR" dirty="0"/>
              <a:t> nedeniyle kısıtlamalara bağlı olarak, kendi ülkesinden online olarak katılabilir. Kısıtlama kalktığında, seyahat ederek hareketliliğin geri kalanını fiziki olarak gerçekleştirebilir.</a:t>
            </a:r>
          </a:p>
          <a:p>
            <a:pPr>
              <a:buFont typeface="Arial" panose="020B0604020202020204" pitchFamily="34" charset="0"/>
              <a:buChar char="•"/>
            </a:pPr>
            <a:r>
              <a:rPr lang="tr-TR" b="1" dirty="0">
                <a:solidFill>
                  <a:srgbClr val="FF0000"/>
                </a:solidFill>
              </a:rPr>
              <a:t>Fiziki seyahat süresi </a:t>
            </a:r>
            <a:r>
              <a:rPr lang="tr-TR" b="1" dirty="0" err="1">
                <a:solidFill>
                  <a:srgbClr val="FF0000"/>
                </a:solidFill>
              </a:rPr>
              <a:t>hibelendirilir</a:t>
            </a:r>
            <a:r>
              <a:rPr lang="tr-TR" b="1" dirty="0">
                <a:solidFill>
                  <a:srgbClr val="FF0000"/>
                </a:solidFill>
              </a:rPr>
              <a:t>, çevrimiçi hareketlilik </a:t>
            </a:r>
            <a:r>
              <a:rPr lang="tr-TR" b="1" dirty="0" err="1">
                <a:solidFill>
                  <a:srgbClr val="FF0000"/>
                </a:solidFill>
              </a:rPr>
              <a:t>hibelendirilmez</a:t>
            </a:r>
            <a:r>
              <a:rPr lang="tr-TR" b="1" dirty="0">
                <a:solidFill>
                  <a:srgbClr val="FF0000"/>
                </a:solidFill>
              </a:rPr>
              <a:t>.</a:t>
            </a:r>
          </a:p>
          <a:p>
            <a:endParaRPr lang="en-US" dirty="0"/>
          </a:p>
        </p:txBody>
      </p:sp>
      <p:pic>
        <p:nvPicPr>
          <p:cNvPr id="7" name="Resim 6">
            <a:extLst>
              <a:ext uri="{FF2B5EF4-FFF2-40B4-BE49-F238E27FC236}">
                <a16:creationId xmlns:a16="http://schemas.microsoft.com/office/drawing/2014/main" id="{153AB077-57BB-4F3E-BE67-B76A83841A66}"/>
              </a:ext>
            </a:extLst>
          </p:cNvPr>
          <p:cNvPicPr>
            <a:picLocks noChangeAspect="1"/>
          </p:cNvPicPr>
          <p:nvPr/>
        </p:nvPicPr>
        <p:blipFill>
          <a:blip r:embed="rId2"/>
          <a:stretch>
            <a:fillRect/>
          </a:stretch>
        </p:blipFill>
        <p:spPr>
          <a:xfrm>
            <a:off x="1" y="0"/>
            <a:ext cx="1153682" cy="1133653"/>
          </a:xfrm>
          <a:prstGeom prst="rect">
            <a:avLst/>
          </a:prstGeom>
        </p:spPr>
      </p:pic>
    </p:spTree>
    <p:extLst>
      <p:ext uri="{BB962C8B-B14F-4D97-AF65-F5344CB8AC3E}">
        <p14:creationId xmlns:p14="http://schemas.microsoft.com/office/powerpoint/2010/main" val="364043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749EE5-E499-4002-8F9B-C5ED1DA1471C}"/>
              </a:ext>
            </a:extLst>
          </p:cNvPr>
          <p:cNvSpPr>
            <a:spLocks noGrp="1"/>
          </p:cNvSpPr>
          <p:nvPr>
            <p:ph type="title"/>
          </p:nvPr>
        </p:nvSpPr>
        <p:spPr>
          <a:xfrm>
            <a:off x="1862982" y="609600"/>
            <a:ext cx="7411019" cy="1320800"/>
          </a:xfrm>
        </p:spPr>
        <p:txBody>
          <a:bodyPr/>
          <a:lstStyle/>
          <a:p>
            <a:r>
              <a:rPr lang="tr-TR" dirty="0"/>
              <a:t>3. Erasmus+ ve Yurtdışı Programlar Ofisi Görevleri </a:t>
            </a:r>
          </a:p>
        </p:txBody>
      </p:sp>
      <p:sp>
        <p:nvSpPr>
          <p:cNvPr id="3" name="İçerik Yer Tutucusu 2">
            <a:extLst>
              <a:ext uri="{FF2B5EF4-FFF2-40B4-BE49-F238E27FC236}">
                <a16:creationId xmlns:a16="http://schemas.microsoft.com/office/drawing/2014/main" id="{5DF6684A-B7CE-4F28-811A-C7E5E7197F47}"/>
              </a:ext>
            </a:extLst>
          </p:cNvPr>
          <p:cNvSpPr>
            <a:spLocks noGrp="1"/>
          </p:cNvSpPr>
          <p:nvPr>
            <p:ph idx="1"/>
          </p:nvPr>
        </p:nvSpPr>
        <p:spPr>
          <a:xfrm>
            <a:off x="1237164" y="2204815"/>
            <a:ext cx="7315200" cy="3515013"/>
          </a:xfrm>
        </p:spPr>
        <p:txBody>
          <a:bodyPr>
            <a:normAutofit/>
          </a:bodyPr>
          <a:lstStyle/>
          <a:p>
            <a:r>
              <a:rPr lang="tr-TR" dirty="0"/>
              <a:t>Özet olarak, Erasmus+ Programının idari boyutunu yönetir.</a:t>
            </a:r>
          </a:p>
          <a:p>
            <a:r>
              <a:rPr lang="tr-TR" dirty="0"/>
              <a:t>Erasmus+ Programı dışındaki uluslararası işbirlikleri çerçevesinde anlaşmalar yapar.</a:t>
            </a:r>
          </a:p>
          <a:p>
            <a:pPr marL="0" indent="0">
              <a:buNone/>
            </a:pPr>
            <a:endParaRPr lang="tr-TR" dirty="0"/>
          </a:p>
        </p:txBody>
      </p:sp>
      <p:pic>
        <p:nvPicPr>
          <p:cNvPr id="5" name="Resim 4">
            <a:extLst>
              <a:ext uri="{FF2B5EF4-FFF2-40B4-BE49-F238E27FC236}">
                <a16:creationId xmlns:a16="http://schemas.microsoft.com/office/drawing/2014/main" id="{DC7BD4FB-6E91-4794-9267-976DBF44FC2A}"/>
              </a:ext>
            </a:extLst>
          </p:cNvPr>
          <p:cNvPicPr>
            <a:picLocks noChangeAspect="1"/>
          </p:cNvPicPr>
          <p:nvPr/>
        </p:nvPicPr>
        <p:blipFill>
          <a:blip r:embed="rId2"/>
          <a:stretch>
            <a:fillRect/>
          </a:stretch>
        </p:blipFill>
        <p:spPr>
          <a:xfrm>
            <a:off x="0" y="0"/>
            <a:ext cx="1324598" cy="1301601"/>
          </a:xfrm>
          <a:prstGeom prst="rect">
            <a:avLst/>
          </a:prstGeom>
        </p:spPr>
      </p:pic>
    </p:spTree>
    <p:extLst>
      <p:ext uri="{BB962C8B-B14F-4D97-AF65-F5344CB8AC3E}">
        <p14:creationId xmlns:p14="http://schemas.microsoft.com/office/powerpoint/2010/main" val="3153023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513D04-67B6-45FA-985D-627C0550BC23}"/>
              </a:ext>
            </a:extLst>
          </p:cNvPr>
          <p:cNvSpPr>
            <a:spLocks noGrp="1"/>
          </p:cNvSpPr>
          <p:nvPr>
            <p:ph type="title"/>
          </p:nvPr>
        </p:nvSpPr>
        <p:spPr>
          <a:xfrm>
            <a:off x="1251678" y="142613"/>
            <a:ext cx="8731221" cy="1731904"/>
          </a:xfrm>
        </p:spPr>
        <p:txBody>
          <a:bodyPr>
            <a:normAutofit/>
          </a:bodyPr>
          <a:lstStyle/>
          <a:p>
            <a:r>
              <a:rPr lang="tr-TR" sz="3600" dirty="0"/>
              <a:t>İstanbul Kent </a:t>
            </a:r>
            <a:r>
              <a:rPr lang="tr-TR" dirty="0"/>
              <a:t>Ü</a:t>
            </a:r>
            <a:r>
              <a:rPr lang="tr-TR" sz="3600" dirty="0"/>
              <a:t>niversitesi Erasmus+ Partner </a:t>
            </a:r>
            <a:r>
              <a:rPr lang="tr-TR" dirty="0"/>
              <a:t>Ü</a:t>
            </a:r>
            <a:r>
              <a:rPr lang="tr-TR" sz="3600" dirty="0"/>
              <a:t>niversiteleri</a:t>
            </a:r>
          </a:p>
        </p:txBody>
      </p:sp>
      <p:graphicFrame>
        <p:nvGraphicFramePr>
          <p:cNvPr id="4" name="Tablo 4">
            <a:extLst>
              <a:ext uri="{FF2B5EF4-FFF2-40B4-BE49-F238E27FC236}">
                <a16:creationId xmlns:a16="http://schemas.microsoft.com/office/drawing/2014/main" id="{62B14C40-CD78-43C2-8604-958ECE20863F}"/>
              </a:ext>
            </a:extLst>
          </p:cNvPr>
          <p:cNvGraphicFramePr>
            <a:graphicFrameLocks noGrp="1"/>
          </p:cNvGraphicFramePr>
          <p:nvPr>
            <p:ph idx="1"/>
            <p:extLst>
              <p:ext uri="{D42A27DB-BD31-4B8C-83A1-F6EECF244321}">
                <p14:modId xmlns:p14="http://schemas.microsoft.com/office/powerpoint/2010/main" val="3716839055"/>
              </p:ext>
            </p:extLst>
          </p:nvPr>
        </p:nvGraphicFramePr>
        <p:xfrm>
          <a:off x="438912" y="1367404"/>
          <a:ext cx="9376207" cy="5129592"/>
        </p:xfrm>
        <a:graphic>
          <a:graphicData uri="http://schemas.openxmlformats.org/drawingml/2006/table">
            <a:tbl>
              <a:tblPr firstRow="1" bandRow="1">
                <a:tableStyleId>{5C22544A-7EE6-4342-B048-85BDC9FD1C3A}</a:tableStyleId>
              </a:tblPr>
              <a:tblGrid>
                <a:gridCol w="4698317">
                  <a:extLst>
                    <a:ext uri="{9D8B030D-6E8A-4147-A177-3AD203B41FA5}">
                      <a16:colId xmlns:a16="http://schemas.microsoft.com/office/drawing/2014/main" val="2539062261"/>
                    </a:ext>
                  </a:extLst>
                </a:gridCol>
                <a:gridCol w="4677890">
                  <a:extLst>
                    <a:ext uri="{9D8B030D-6E8A-4147-A177-3AD203B41FA5}">
                      <a16:colId xmlns:a16="http://schemas.microsoft.com/office/drawing/2014/main" val="2365285076"/>
                    </a:ext>
                  </a:extLst>
                </a:gridCol>
              </a:tblGrid>
              <a:tr h="577455">
                <a:tc>
                  <a:txBody>
                    <a:bodyPr/>
                    <a:lstStyle/>
                    <a:p>
                      <a:pPr algn="ctr"/>
                      <a:r>
                        <a:rPr lang="tr-TR" dirty="0"/>
                        <a:t>ÜNİVERSİTE</a:t>
                      </a:r>
                    </a:p>
                  </a:txBody>
                  <a:tcPr/>
                </a:tc>
                <a:tc>
                  <a:txBody>
                    <a:bodyPr/>
                    <a:lstStyle/>
                    <a:p>
                      <a:pPr algn="ctr"/>
                      <a:r>
                        <a:rPr lang="tr-TR" dirty="0"/>
                        <a:t>BÖLÜM</a:t>
                      </a:r>
                    </a:p>
                  </a:txBody>
                  <a:tcPr/>
                </a:tc>
                <a:extLst>
                  <a:ext uri="{0D108BD9-81ED-4DB2-BD59-A6C34878D82A}">
                    <a16:rowId xmlns:a16="http://schemas.microsoft.com/office/drawing/2014/main" val="3935890386"/>
                  </a:ext>
                </a:extLst>
              </a:tr>
              <a:tr h="577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1. Apollonia Din </a:t>
                      </a:r>
                      <a:r>
                        <a:rPr lang="tr-TR" dirty="0" err="1">
                          <a:solidFill>
                            <a:schemeClr val="tx1"/>
                          </a:solidFill>
                        </a:rPr>
                        <a:t>Laşi</a:t>
                      </a:r>
                      <a:r>
                        <a:rPr lang="tr-TR" dirty="0">
                          <a:solidFill>
                            <a:schemeClr val="tx1"/>
                          </a:solidFill>
                        </a:rPr>
                        <a:t> </a:t>
                      </a:r>
                      <a:r>
                        <a:rPr lang="tr-TR" dirty="0" err="1">
                          <a:solidFill>
                            <a:schemeClr val="tx1"/>
                          </a:solidFill>
                        </a:rPr>
                        <a:t>University</a:t>
                      </a:r>
                      <a:r>
                        <a:rPr lang="tr-TR" dirty="0">
                          <a:solidFill>
                            <a:schemeClr val="tx1"/>
                          </a:solidFill>
                        </a:rPr>
                        <a:t> / Romanya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Diş Hekimliği</a:t>
                      </a:r>
                    </a:p>
                  </a:txBody>
                  <a:tcPr/>
                </a:tc>
                <a:extLst>
                  <a:ext uri="{0D108BD9-81ED-4DB2-BD59-A6C34878D82A}">
                    <a16:rowId xmlns:a16="http://schemas.microsoft.com/office/drawing/2014/main" val="2373897961"/>
                  </a:ext>
                </a:extLst>
              </a:tr>
              <a:tr h="658341">
                <a:tc>
                  <a:txBody>
                    <a:bodyPr/>
                    <a:lstStyle/>
                    <a:p>
                      <a:r>
                        <a:rPr lang="tr-TR" sz="1800" dirty="0">
                          <a:solidFill>
                            <a:schemeClr val="tx1"/>
                          </a:solidFill>
                        </a:rPr>
                        <a:t>2. </a:t>
                      </a:r>
                      <a:r>
                        <a:rPr lang="tr-TR" sz="1800" dirty="0" err="1">
                          <a:solidFill>
                            <a:schemeClr val="tx1"/>
                          </a:solidFill>
                        </a:rPr>
                        <a:t>Aspira</a:t>
                      </a:r>
                      <a:r>
                        <a:rPr lang="tr-TR" sz="1800" dirty="0">
                          <a:solidFill>
                            <a:schemeClr val="tx1"/>
                          </a:solidFill>
                        </a:rPr>
                        <a:t> </a:t>
                      </a:r>
                      <a:r>
                        <a:rPr lang="tr-TR" sz="1800" dirty="0" err="1">
                          <a:solidFill>
                            <a:schemeClr val="tx1"/>
                          </a:solidFill>
                        </a:rPr>
                        <a:t>University</a:t>
                      </a:r>
                      <a:r>
                        <a:rPr lang="tr-TR" sz="1800" dirty="0">
                          <a:solidFill>
                            <a:schemeClr val="tx1"/>
                          </a:solidFill>
                        </a:rPr>
                        <a:t> </a:t>
                      </a:r>
                      <a:r>
                        <a:rPr lang="tr-TR" sz="1800" dirty="0" err="1">
                          <a:solidFill>
                            <a:schemeClr val="tx1"/>
                          </a:solidFill>
                        </a:rPr>
                        <a:t>College</a:t>
                      </a:r>
                      <a:endParaRPr lang="tr-TR" sz="1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Gastronomi</a:t>
                      </a:r>
                    </a:p>
                  </a:txBody>
                  <a:tcPr/>
                </a:tc>
                <a:extLst>
                  <a:ext uri="{0D108BD9-81ED-4DB2-BD59-A6C34878D82A}">
                    <a16:rowId xmlns:a16="http://schemas.microsoft.com/office/drawing/2014/main" val="2055875457"/>
                  </a:ext>
                </a:extLst>
              </a:tr>
              <a:tr h="577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3. </a:t>
                      </a:r>
                      <a:r>
                        <a:rPr lang="en-US" dirty="0">
                          <a:solidFill>
                            <a:schemeClr val="tx1"/>
                          </a:solidFill>
                        </a:rPr>
                        <a:t>Bielefeld University of Applied Sciences</a:t>
                      </a:r>
                      <a:r>
                        <a:rPr lang="tr-TR" dirty="0">
                          <a:solidFill>
                            <a:schemeClr val="tx1"/>
                          </a:solidFill>
                        </a:rPr>
                        <a:t> / Almanya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Sosyal Hizmetler </a:t>
                      </a:r>
                    </a:p>
                  </a:txBody>
                  <a:tcPr/>
                </a:tc>
                <a:extLst>
                  <a:ext uri="{0D108BD9-81ED-4DB2-BD59-A6C34878D82A}">
                    <a16:rowId xmlns:a16="http://schemas.microsoft.com/office/drawing/2014/main" val="622793832"/>
                  </a:ext>
                </a:extLst>
              </a:tr>
              <a:tr h="577455">
                <a:tc>
                  <a:txBody>
                    <a:bodyPr/>
                    <a:lstStyle/>
                    <a:p>
                      <a:r>
                        <a:rPr lang="tr-TR" dirty="0">
                          <a:solidFill>
                            <a:schemeClr val="tx1"/>
                          </a:solidFill>
                        </a:rPr>
                        <a:t>4. Erasmus </a:t>
                      </a:r>
                      <a:r>
                        <a:rPr lang="tr-TR" dirty="0" err="1">
                          <a:solidFill>
                            <a:schemeClr val="tx1"/>
                          </a:solidFill>
                        </a:rPr>
                        <a:t>Hogeschool</a:t>
                      </a:r>
                      <a:r>
                        <a:rPr lang="tr-TR" dirty="0">
                          <a:solidFill>
                            <a:schemeClr val="tx1"/>
                          </a:solidFill>
                        </a:rPr>
                        <a:t> </a:t>
                      </a:r>
                      <a:r>
                        <a:rPr lang="tr-TR" dirty="0" err="1">
                          <a:solidFill>
                            <a:schemeClr val="tx1"/>
                          </a:solidFill>
                        </a:rPr>
                        <a:t>University</a:t>
                      </a:r>
                      <a:r>
                        <a:rPr lang="tr-TR" dirty="0">
                          <a:solidFill>
                            <a:schemeClr val="tx1"/>
                          </a:solidFill>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Çocuk Gelişimi</a:t>
                      </a:r>
                    </a:p>
                  </a:txBody>
                  <a:tcPr/>
                </a:tc>
                <a:extLst>
                  <a:ext uri="{0D108BD9-81ED-4DB2-BD59-A6C34878D82A}">
                    <a16:rowId xmlns:a16="http://schemas.microsoft.com/office/drawing/2014/main" val="2878349999"/>
                  </a:ext>
                </a:extLst>
              </a:tr>
              <a:tr h="818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rPr>
                        <a:t>5. </a:t>
                      </a:r>
                      <a:r>
                        <a:rPr lang="en-US" sz="1800" dirty="0">
                          <a:solidFill>
                            <a:schemeClr val="tx1"/>
                          </a:solidFill>
                        </a:rPr>
                        <a:t>FOM University of Applied Sciences for Economics and Management </a:t>
                      </a:r>
                      <a:r>
                        <a:rPr lang="tr-TR" sz="1800" dirty="0">
                          <a:solidFill>
                            <a:schemeClr val="tx1"/>
                          </a:solidFill>
                        </a:rPr>
                        <a:t>/ Almanya </a:t>
                      </a:r>
                      <a:endParaRPr lang="tr-TR"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İşletme * Sosyal Hizmetler * Psikoloji </a:t>
                      </a:r>
                      <a:r>
                        <a:rPr lang="tr-TR" dirty="0">
                          <a:solidFill>
                            <a:srgbClr val="FF0000"/>
                          </a:solidFill>
                        </a:rPr>
                        <a:t>(Ekonomi Psikolojisi)</a:t>
                      </a:r>
                    </a:p>
                  </a:txBody>
                  <a:tcPr/>
                </a:tc>
                <a:extLst>
                  <a:ext uri="{0D108BD9-81ED-4DB2-BD59-A6C34878D82A}">
                    <a16:rowId xmlns:a16="http://schemas.microsoft.com/office/drawing/2014/main" val="2952951252"/>
                  </a:ext>
                </a:extLst>
              </a:tr>
              <a:tr h="577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6. International Balkan </a:t>
                      </a:r>
                      <a:r>
                        <a:rPr lang="tr-TR" dirty="0" err="1">
                          <a:solidFill>
                            <a:schemeClr val="tx1"/>
                          </a:solidFill>
                        </a:rPr>
                        <a:t>University</a:t>
                      </a:r>
                      <a:r>
                        <a:rPr lang="tr-TR" dirty="0">
                          <a:solidFill>
                            <a:schemeClr val="tx1"/>
                          </a:solidFill>
                        </a:rPr>
                        <a:t> / Kuzey Makedonya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Diş Hekimliği * Psikoloji</a:t>
                      </a:r>
                    </a:p>
                  </a:txBody>
                  <a:tcPr/>
                </a:tc>
                <a:extLst>
                  <a:ext uri="{0D108BD9-81ED-4DB2-BD59-A6C34878D82A}">
                    <a16:rowId xmlns:a16="http://schemas.microsoft.com/office/drawing/2014/main" val="2963695281"/>
                  </a:ext>
                </a:extLst>
              </a:tr>
              <a:tr h="467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7. </a:t>
                      </a:r>
                      <a:r>
                        <a:rPr lang="de-DE" dirty="0">
                          <a:solidFill>
                            <a:schemeClr val="tx1"/>
                          </a:solidFill>
                        </a:rPr>
                        <a:t>MCI Management Center Innsbruck Internationale Hochschule </a:t>
                      </a:r>
                      <a:endParaRPr lang="tr-TR"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Sosyal Hizmetler </a:t>
                      </a:r>
                    </a:p>
                  </a:txBody>
                  <a:tcPr/>
                </a:tc>
                <a:extLst>
                  <a:ext uri="{0D108BD9-81ED-4DB2-BD59-A6C34878D82A}">
                    <a16:rowId xmlns:a16="http://schemas.microsoft.com/office/drawing/2014/main" val="3579552094"/>
                  </a:ext>
                </a:extLst>
              </a:tr>
            </a:tbl>
          </a:graphicData>
        </a:graphic>
      </p:graphicFrame>
      <p:pic>
        <p:nvPicPr>
          <p:cNvPr id="5" name="Resim 4">
            <a:extLst>
              <a:ext uri="{FF2B5EF4-FFF2-40B4-BE49-F238E27FC236}">
                <a16:creationId xmlns:a16="http://schemas.microsoft.com/office/drawing/2014/main" id="{26434D69-9D07-4F4F-B579-27BB8226B41D}"/>
              </a:ext>
            </a:extLst>
          </p:cNvPr>
          <p:cNvPicPr>
            <a:picLocks noChangeAspect="1"/>
          </p:cNvPicPr>
          <p:nvPr/>
        </p:nvPicPr>
        <p:blipFill>
          <a:blip r:embed="rId2"/>
          <a:stretch>
            <a:fillRect/>
          </a:stretch>
        </p:blipFill>
        <p:spPr>
          <a:xfrm>
            <a:off x="0" y="0"/>
            <a:ext cx="877824" cy="862584"/>
          </a:xfrm>
          <a:prstGeom prst="rect">
            <a:avLst/>
          </a:prstGeom>
        </p:spPr>
      </p:pic>
    </p:spTree>
    <p:extLst>
      <p:ext uri="{BB962C8B-B14F-4D97-AF65-F5344CB8AC3E}">
        <p14:creationId xmlns:p14="http://schemas.microsoft.com/office/powerpoint/2010/main" val="1037651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83430C-2D5E-4171-9C62-5FFAA52DD7E8}"/>
              </a:ext>
            </a:extLst>
          </p:cNvPr>
          <p:cNvSpPr>
            <a:spLocks noGrp="1"/>
          </p:cNvSpPr>
          <p:nvPr>
            <p:ph type="title"/>
          </p:nvPr>
        </p:nvSpPr>
        <p:spPr>
          <a:xfrm>
            <a:off x="962560" y="374709"/>
            <a:ext cx="9414622" cy="1320800"/>
          </a:xfrm>
        </p:spPr>
        <p:txBody>
          <a:bodyPr>
            <a:normAutofit fontScale="90000"/>
          </a:bodyPr>
          <a:lstStyle/>
          <a:p>
            <a:r>
              <a:rPr lang="tr-TR" sz="5400" dirty="0"/>
              <a:t>İstanbul Kent Üniversitesi Erasmus+ Partner Üniversiteleri</a:t>
            </a:r>
            <a:endParaRPr lang="tr-TR" dirty="0"/>
          </a:p>
        </p:txBody>
      </p:sp>
      <p:graphicFrame>
        <p:nvGraphicFramePr>
          <p:cNvPr id="4" name="Tablo 4">
            <a:extLst>
              <a:ext uri="{FF2B5EF4-FFF2-40B4-BE49-F238E27FC236}">
                <a16:creationId xmlns:a16="http://schemas.microsoft.com/office/drawing/2014/main" id="{6DB5DAA0-258D-458D-9BDF-14F913845F09}"/>
              </a:ext>
            </a:extLst>
          </p:cNvPr>
          <p:cNvGraphicFramePr>
            <a:graphicFrameLocks noGrp="1"/>
          </p:cNvGraphicFramePr>
          <p:nvPr>
            <p:ph idx="1"/>
            <p:extLst>
              <p:ext uri="{D42A27DB-BD31-4B8C-83A1-F6EECF244321}">
                <p14:modId xmlns:p14="http://schemas.microsoft.com/office/powerpoint/2010/main" val="3132278494"/>
              </p:ext>
            </p:extLst>
          </p:nvPr>
        </p:nvGraphicFramePr>
        <p:xfrm>
          <a:off x="473815" y="2104053"/>
          <a:ext cx="9336948" cy="4675898"/>
        </p:xfrm>
        <a:graphic>
          <a:graphicData uri="http://schemas.openxmlformats.org/drawingml/2006/table">
            <a:tbl>
              <a:tblPr firstRow="1" bandRow="1">
                <a:tableStyleId>{5C22544A-7EE6-4342-B048-85BDC9FD1C3A}</a:tableStyleId>
              </a:tblPr>
              <a:tblGrid>
                <a:gridCol w="4668474">
                  <a:extLst>
                    <a:ext uri="{9D8B030D-6E8A-4147-A177-3AD203B41FA5}">
                      <a16:colId xmlns:a16="http://schemas.microsoft.com/office/drawing/2014/main" val="2477826569"/>
                    </a:ext>
                  </a:extLst>
                </a:gridCol>
                <a:gridCol w="4668474">
                  <a:extLst>
                    <a:ext uri="{9D8B030D-6E8A-4147-A177-3AD203B41FA5}">
                      <a16:colId xmlns:a16="http://schemas.microsoft.com/office/drawing/2014/main" val="1898418513"/>
                    </a:ext>
                  </a:extLst>
                </a:gridCol>
              </a:tblGrid>
              <a:tr h="608202">
                <a:tc>
                  <a:txBody>
                    <a:bodyPr/>
                    <a:lstStyle/>
                    <a:p>
                      <a:pPr algn="ctr"/>
                      <a:r>
                        <a:rPr lang="tr-TR" dirty="0"/>
                        <a:t>ÜNİVERSİTE</a:t>
                      </a:r>
                    </a:p>
                  </a:txBody>
                  <a:tcPr/>
                </a:tc>
                <a:tc>
                  <a:txBody>
                    <a:bodyPr/>
                    <a:lstStyle/>
                    <a:p>
                      <a:pPr algn="ctr"/>
                      <a:r>
                        <a:rPr lang="tr-TR" dirty="0"/>
                        <a:t>BÖLÜM</a:t>
                      </a:r>
                    </a:p>
                  </a:txBody>
                  <a:tcPr/>
                </a:tc>
                <a:extLst>
                  <a:ext uri="{0D108BD9-81ED-4DB2-BD59-A6C34878D82A}">
                    <a16:rowId xmlns:a16="http://schemas.microsoft.com/office/drawing/2014/main" val="1362622158"/>
                  </a:ext>
                </a:extLst>
              </a:tr>
              <a:tr h="354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8. </a:t>
                      </a:r>
                      <a:r>
                        <a:rPr lang="en-US" dirty="0">
                          <a:solidFill>
                            <a:schemeClr val="tx1"/>
                          </a:solidFill>
                        </a:rPr>
                        <a:t>John Paul II Catholic University of Lublin</a:t>
                      </a:r>
                      <a:r>
                        <a:rPr lang="tr-TR" dirty="0">
                          <a:solidFill>
                            <a:schemeClr val="tx1"/>
                          </a:solidFill>
                        </a:rPr>
                        <a:t> / Polonya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Siyaset Bilimi ve Kamu Yönetimi</a:t>
                      </a:r>
                    </a:p>
                  </a:txBody>
                  <a:tcPr/>
                </a:tc>
                <a:extLst>
                  <a:ext uri="{0D108BD9-81ED-4DB2-BD59-A6C34878D82A}">
                    <a16:rowId xmlns:a16="http://schemas.microsoft.com/office/drawing/2014/main" val="1022781417"/>
                  </a:ext>
                </a:extLst>
              </a:tr>
              <a:tr h="354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9. </a:t>
                      </a:r>
                      <a:r>
                        <a:rPr lang="tr-TR" dirty="0" err="1">
                          <a:solidFill>
                            <a:schemeClr val="tx1"/>
                          </a:solidFill>
                        </a:rPr>
                        <a:t>University</a:t>
                      </a:r>
                      <a:r>
                        <a:rPr lang="tr-TR" dirty="0">
                          <a:solidFill>
                            <a:schemeClr val="tx1"/>
                          </a:solidFill>
                        </a:rPr>
                        <a:t> of </a:t>
                      </a:r>
                      <a:r>
                        <a:rPr lang="tr-TR" dirty="0" err="1">
                          <a:solidFill>
                            <a:schemeClr val="tx1"/>
                          </a:solidFill>
                        </a:rPr>
                        <a:t>Obuda</a:t>
                      </a:r>
                      <a:r>
                        <a:rPr lang="tr-TR" dirty="0">
                          <a:solidFill>
                            <a:schemeClr val="tx1"/>
                          </a:solidFill>
                        </a:rPr>
                        <a:t> / Macaristan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İşletme </a:t>
                      </a:r>
                    </a:p>
                  </a:txBody>
                  <a:tcPr/>
                </a:tc>
                <a:extLst>
                  <a:ext uri="{0D108BD9-81ED-4DB2-BD59-A6C34878D82A}">
                    <a16:rowId xmlns:a16="http://schemas.microsoft.com/office/drawing/2014/main" val="3788204757"/>
                  </a:ext>
                </a:extLst>
              </a:tr>
              <a:tr h="410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10.</a:t>
                      </a:r>
                      <a:r>
                        <a:rPr lang="tr-TR" dirty="0">
                          <a:solidFill>
                            <a:schemeClr val="tx1"/>
                          </a:solidFill>
                        </a:rPr>
                        <a:t> </a:t>
                      </a:r>
                      <a:r>
                        <a:rPr lang="tr-TR" dirty="0" err="1">
                          <a:solidFill>
                            <a:schemeClr val="tx1"/>
                          </a:solidFill>
                        </a:rPr>
                        <a:t>University</a:t>
                      </a:r>
                      <a:r>
                        <a:rPr lang="tr-TR" dirty="0">
                          <a:solidFill>
                            <a:schemeClr val="tx1"/>
                          </a:solidFill>
                        </a:rPr>
                        <a:t> of </a:t>
                      </a:r>
                      <a:r>
                        <a:rPr lang="tr-TR" dirty="0" err="1">
                          <a:solidFill>
                            <a:schemeClr val="tx1"/>
                          </a:solidFill>
                        </a:rPr>
                        <a:t>Patras</a:t>
                      </a:r>
                      <a:r>
                        <a:rPr lang="tr-TR" dirty="0">
                          <a:solidFill>
                            <a:schemeClr val="tx1"/>
                          </a:solidFill>
                        </a:rPr>
                        <a:t> /  Yunanistan </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Çocuk Gelişimi</a:t>
                      </a:r>
                    </a:p>
                  </a:txBody>
                  <a:tcPr/>
                </a:tc>
                <a:extLst>
                  <a:ext uri="{0D108BD9-81ED-4DB2-BD59-A6C34878D82A}">
                    <a16:rowId xmlns:a16="http://schemas.microsoft.com/office/drawing/2014/main" val="2432143947"/>
                  </a:ext>
                </a:extLst>
              </a:tr>
              <a:tr h="709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11. </a:t>
                      </a:r>
                      <a:r>
                        <a:rPr lang="en-US" dirty="0">
                          <a:solidFill>
                            <a:schemeClr val="tx1"/>
                          </a:solidFill>
                        </a:rPr>
                        <a:t>Polytechnic Institute of </a:t>
                      </a:r>
                      <a:r>
                        <a:rPr lang="en-US" dirty="0" err="1">
                          <a:solidFill>
                            <a:schemeClr val="tx1"/>
                          </a:solidFill>
                        </a:rPr>
                        <a:t>Portalegre</a:t>
                      </a:r>
                      <a:r>
                        <a:rPr lang="tr-TR" dirty="0">
                          <a:solidFill>
                            <a:schemeClr val="tx1"/>
                          </a:solidFill>
                        </a:rPr>
                        <a:t> / Portekiz</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Hemşirelik</a:t>
                      </a:r>
                    </a:p>
                  </a:txBody>
                  <a:tcPr/>
                </a:tc>
                <a:extLst>
                  <a:ext uri="{0D108BD9-81ED-4DB2-BD59-A6C34878D82A}">
                    <a16:rowId xmlns:a16="http://schemas.microsoft.com/office/drawing/2014/main" val="4135204654"/>
                  </a:ext>
                </a:extLst>
              </a:tr>
              <a:tr h="410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12. </a:t>
                      </a:r>
                      <a:r>
                        <a:rPr lang="tr-TR" dirty="0" err="1">
                          <a:solidFill>
                            <a:schemeClr val="tx1"/>
                          </a:solidFill>
                        </a:rPr>
                        <a:t>Romanian-American</a:t>
                      </a:r>
                      <a:r>
                        <a:rPr lang="tr-TR" dirty="0">
                          <a:solidFill>
                            <a:schemeClr val="tx1"/>
                          </a:solidFill>
                        </a:rPr>
                        <a:t> </a:t>
                      </a:r>
                      <a:r>
                        <a:rPr lang="tr-TR" dirty="0" err="1">
                          <a:solidFill>
                            <a:schemeClr val="tx1"/>
                          </a:solidFill>
                        </a:rPr>
                        <a:t>University</a:t>
                      </a:r>
                      <a:endParaRPr lang="tr-TR" dirty="0"/>
                    </a:p>
                  </a:txBody>
                  <a:tcPr/>
                </a:tc>
                <a:tc>
                  <a:txBody>
                    <a:bodyPr/>
                    <a:lstStyle/>
                    <a:p>
                      <a:r>
                        <a:rPr lang="tr-TR" dirty="0"/>
                        <a:t>* Siyaset Bilimi ve Kamu Yönetimi</a:t>
                      </a:r>
                    </a:p>
                  </a:txBody>
                  <a:tcPr/>
                </a:tc>
                <a:extLst>
                  <a:ext uri="{0D108BD9-81ED-4DB2-BD59-A6C34878D82A}">
                    <a16:rowId xmlns:a16="http://schemas.microsoft.com/office/drawing/2014/main" val="1466759803"/>
                  </a:ext>
                </a:extLst>
              </a:tr>
              <a:tr h="709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13. </a:t>
                      </a:r>
                      <a:r>
                        <a:rPr lang="en-US" dirty="0">
                          <a:solidFill>
                            <a:schemeClr val="tx1"/>
                          </a:solidFill>
                        </a:rPr>
                        <a:t>St. Clement of </a:t>
                      </a:r>
                      <a:r>
                        <a:rPr lang="en-US" dirty="0" err="1">
                          <a:solidFill>
                            <a:schemeClr val="tx1"/>
                          </a:solidFill>
                        </a:rPr>
                        <a:t>Ohrid</a:t>
                      </a:r>
                      <a:r>
                        <a:rPr lang="en-US" dirty="0">
                          <a:solidFill>
                            <a:schemeClr val="tx1"/>
                          </a:solidFill>
                        </a:rPr>
                        <a:t> University of Bitola</a:t>
                      </a:r>
                      <a:r>
                        <a:rPr lang="tr-TR" dirty="0">
                          <a:solidFill>
                            <a:schemeClr val="tx1"/>
                          </a:solidFill>
                        </a:rPr>
                        <a:t> / Kuzey Makedonya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Hemşirelik</a:t>
                      </a:r>
                    </a:p>
                    <a:p>
                      <a:endParaRPr lang="tr-TR" dirty="0"/>
                    </a:p>
                  </a:txBody>
                  <a:tcPr/>
                </a:tc>
                <a:extLst>
                  <a:ext uri="{0D108BD9-81ED-4DB2-BD59-A6C34878D82A}">
                    <a16:rowId xmlns:a16="http://schemas.microsoft.com/office/drawing/2014/main" val="2431565021"/>
                  </a:ext>
                </a:extLst>
              </a:tr>
              <a:tr h="410874">
                <a:tc>
                  <a:txBody>
                    <a:bodyPr/>
                    <a:lstStyle/>
                    <a:p>
                      <a:r>
                        <a:rPr lang="tr-TR" dirty="0"/>
                        <a:t>14. TH </a:t>
                      </a:r>
                      <a:r>
                        <a:rPr lang="tr-TR" dirty="0">
                          <a:solidFill>
                            <a:schemeClr val="tx1"/>
                          </a:solidFill>
                        </a:rPr>
                        <a:t>Köln / Almanya</a:t>
                      </a:r>
                      <a:endParaRPr lang="tr-TR" dirty="0"/>
                    </a:p>
                  </a:txBody>
                  <a:tcPr/>
                </a:tc>
                <a:tc>
                  <a:txBody>
                    <a:bodyPr/>
                    <a:lstStyle/>
                    <a:p>
                      <a:r>
                        <a:rPr lang="tr-TR" dirty="0">
                          <a:solidFill>
                            <a:schemeClr val="tx1"/>
                          </a:solidFill>
                        </a:rPr>
                        <a:t>* Sosyal Hizmetler </a:t>
                      </a:r>
                      <a:endParaRPr lang="tr-TR" dirty="0"/>
                    </a:p>
                  </a:txBody>
                  <a:tcPr/>
                </a:tc>
                <a:extLst>
                  <a:ext uri="{0D108BD9-81ED-4DB2-BD59-A6C34878D82A}">
                    <a16:rowId xmlns:a16="http://schemas.microsoft.com/office/drawing/2014/main" val="3225026848"/>
                  </a:ext>
                </a:extLst>
              </a:tr>
              <a:tr h="410874">
                <a:tc>
                  <a:txBody>
                    <a:bodyPr/>
                    <a:lstStyle/>
                    <a:p>
                      <a:r>
                        <a:rPr lang="tr-TR" dirty="0"/>
                        <a:t>15. Varna </a:t>
                      </a:r>
                      <a:r>
                        <a:rPr lang="tr-TR" dirty="0" err="1"/>
                        <a:t>University</a:t>
                      </a:r>
                      <a:r>
                        <a:rPr lang="tr-TR" dirty="0"/>
                        <a:t> of Management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*İşletme</a:t>
                      </a:r>
                    </a:p>
                  </a:txBody>
                  <a:tcPr/>
                </a:tc>
                <a:extLst>
                  <a:ext uri="{0D108BD9-81ED-4DB2-BD59-A6C34878D82A}">
                    <a16:rowId xmlns:a16="http://schemas.microsoft.com/office/drawing/2014/main" val="3678090049"/>
                  </a:ext>
                </a:extLst>
              </a:tr>
            </a:tbl>
          </a:graphicData>
        </a:graphic>
      </p:graphicFrame>
      <p:pic>
        <p:nvPicPr>
          <p:cNvPr id="5" name="Resim 4">
            <a:extLst>
              <a:ext uri="{FF2B5EF4-FFF2-40B4-BE49-F238E27FC236}">
                <a16:creationId xmlns:a16="http://schemas.microsoft.com/office/drawing/2014/main" id="{D9E20E87-0377-4BDA-8E41-812A659C907E}"/>
              </a:ext>
            </a:extLst>
          </p:cNvPr>
          <p:cNvPicPr>
            <a:picLocks noChangeAspect="1"/>
          </p:cNvPicPr>
          <p:nvPr/>
        </p:nvPicPr>
        <p:blipFill>
          <a:blip r:embed="rId2"/>
          <a:stretch>
            <a:fillRect/>
          </a:stretch>
        </p:blipFill>
        <p:spPr>
          <a:xfrm>
            <a:off x="0" y="1"/>
            <a:ext cx="947630" cy="931178"/>
          </a:xfrm>
          <a:prstGeom prst="rect">
            <a:avLst/>
          </a:prstGeom>
        </p:spPr>
      </p:pic>
    </p:spTree>
    <p:extLst>
      <p:ext uri="{BB962C8B-B14F-4D97-AF65-F5344CB8AC3E}">
        <p14:creationId xmlns:p14="http://schemas.microsoft.com/office/powerpoint/2010/main" val="2604996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513D04-67B6-45FA-985D-627C0550BC23}"/>
              </a:ext>
            </a:extLst>
          </p:cNvPr>
          <p:cNvSpPr>
            <a:spLocks noGrp="1"/>
          </p:cNvSpPr>
          <p:nvPr>
            <p:ph type="title"/>
          </p:nvPr>
        </p:nvSpPr>
        <p:spPr>
          <a:xfrm>
            <a:off x="1217495" y="313528"/>
            <a:ext cx="8731221" cy="1731904"/>
          </a:xfrm>
        </p:spPr>
        <p:txBody>
          <a:bodyPr>
            <a:normAutofit/>
          </a:bodyPr>
          <a:lstStyle/>
          <a:p>
            <a:r>
              <a:rPr lang="tr-TR" sz="3600" dirty="0"/>
              <a:t>İstanbul Kent </a:t>
            </a:r>
            <a:r>
              <a:rPr lang="tr-TR" dirty="0"/>
              <a:t>Ü</a:t>
            </a:r>
            <a:r>
              <a:rPr lang="tr-TR" sz="3600" dirty="0"/>
              <a:t>niversitesi Erasmus+ Partner </a:t>
            </a:r>
            <a:r>
              <a:rPr lang="tr-TR" dirty="0"/>
              <a:t>Ü</a:t>
            </a:r>
            <a:r>
              <a:rPr lang="tr-TR" sz="3600" dirty="0"/>
              <a:t>niversiteleri Hakkında Not!</a:t>
            </a:r>
          </a:p>
        </p:txBody>
      </p:sp>
      <p:pic>
        <p:nvPicPr>
          <p:cNvPr id="5" name="Resim 4">
            <a:extLst>
              <a:ext uri="{FF2B5EF4-FFF2-40B4-BE49-F238E27FC236}">
                <a16:creationId xmlns:a16="http://schemas.microsoft.com/office/drawing/2014/main" id="{26434D69-9D07-4F4F-B579-27BB8226B41D}"/>
              </a:ext>
            </a:extLst>
          </p:cNvPr>
          <p:cNvPicPr>
            <a:picLocks noChangeAspect="1"/>
          </p:cNvPicPr>
          <p:nvPr/>
        </p:nvPicPr>
        <p:blipFill>
          <a:blip r:embed="rId2"/>
          <a:stretch>
            <a:fillRect/>
          </a:stretch>
        </p:blipFill>
        <p:spPr>
          <a:xfrm>
            <a:off x="0" y="0"/>
            <a:ext cx="877824" cy="862584"/>
          </a:xfrm>
          <a:prstGeom prst="rect">
            <a:avLst/>
          </a:prstGeom>
        </p:spPr>
      </p:pic>
      <p:sp>
        <p:nvSpPr>
          <p:cNvPr id="6" name="İçerik Yer Tutucusu 5">
            <a:extLst>
              <a:ext uri="{FF2B5EF4-FFF2-40B4-BE49-F238E27FC236}">
                <a16:creationId xmlns:a16="http://schemas.microsoft.com/office/drawing/2014/main" id="{446C7ACF-954C-49D6-9190-5FE9881E03AC}"/>
              </a:ext>
            </a:extLst>
          </p:cNvPr>
          <p:cNvSpPr>
            <a:spLocks noGrp="1"/>
          </p:cNvSpPr>
          <p:nvPr>
            <p:ph idx="1"/>
          </p:nvPr>
        </p:nvSpPr>
        <p:spPr/>
        <p:txBody>
          <a:bodyPr/>
          <a:lstStyle/>
          <a:p>
            <a:r>
              <a:rPr lang="tr-TR" dirty="0"/>
              <a:t>Güncel partner üniversiteler listesi ilan belgesinde mevcuttur. Yapılmakta olan anlaşmalar nedeniyle bu sunumdaki partner listesi güncel olmayabilir!</a:t>
            </a:r>
            <a:endParaRPr lang="en-US" dirty="0"/>
          </a:p>
        </p:txBody>
      </p:sp>
    </p:spTree>
    <p:extLst>
      <p:ext uri="{BB962C8B-B14F-4D97-AF65-F5344CB8AC3E}">
        <p14:creationId xmlns:p14="http://schemas.microsoft.com/office/powerpoint/2010/main" val="2739344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71DBA91C-2C59-4787-8C27-2601E211F37D}"/>
              </a:ext>
            </a:extLst>
          </p:cNvPr>
          <p:cNvSpPr>
            <a:spLocks noGrp="1"/>
          </p:cNvSpPr>
          <p:nvPr>
            <p:ph type="title"/>
          </p:nvPr>
        </p:nvSpPr>
        <p:spPr>
          <a:xfrm>
            <a:off x="1251678" y="382385"/>
            <a:ext cx="8135603" cy="1211523"/>
          </a:xfrm>
        </p:spPr>
        <p:txBody>
          <a:bodyPr>
            <a:normAutofit/>
          </a:bodyPr>
          <a:lstStyle/>
          <a:p>
            <a:pPr algn="ctr"/>
            <a:r>
              <a:rPr lang="tr-TR" sz="2800" dirty="0">
                <a:latin typeface="+mn-lt"/>
              </a:rPr>
              <a:t>1. Apollonia Din </a:t>
            </a:r>
            <a:r>
              <a:rPr lang="tr-TR" sz="2800" dirty="0" err="1">
                <a:latin typeface="+mn-lt"/>
              </a:rPr>
              <a:t>Laşi</a:t>
            </a:r>
            <a:r>
              <a:rPr lang="tr-TR" sz="2800" dirty="0">
                <a:latin typeface="+mn-lt"/>
              </a:rPr>
              <a:t> </a:t>
            </a:r>
            <a:r>
              <a:rPr lang="tr-TR" sz="2800" dirty="0" err="1">
                <a:latin typeface="+mn-lt"/>
              </a:rPr>
              <a:t>University</a:t>
            </a:r>
            <a:r>
              <a:rPr lang="tr-TR" sz="2800" dirty="0">
                <a:latin typeface="+mn-lt"/>
              </a:rPr>
              <a:t> (Romanya)</a:t>
            </a:r>
            <a:br>
              <a:rPr lang="tr-TR" sz="2800" dirty="0">
                <a:latin typeface="+mn-lt"/>
              </a:rPr>
            </a:br>
            <a:r>
              <a:rPr lang="tr-TR" sz="2800" dirty="0">
                <a:solidFill>
                  <a:srgbClr val="C00000"/>
                </a:solidFill>
                <a:latin typeface="+mn-lt"/>
              </a:rPr>
              <a:t> </a:t>
            </a:r>
            <a:r>
              <a:rPr lang="tr-TR" sz="2000" dirty="0">
                <a:solidFill>
                  <a:srgbClr val="C00000"/>
                </a:solidFill>
                <a:latin typeface="+mn-lt"/>
              </a:rPr>
              <a:t>*Diş Hekimliği</a:t>
            </a:r>
            <a:endParaRPr lang="tr-TR" sz="2000" dirty="0">
              <a:latin typeface="+mn-lt"/>
            </a:endParaRPr>
          </a:p>
        </p:txBody>
      </p:sp>
      <p:pic>
        <p:nvPicPr>
          <p:cNvPr id="8" name="İçerik Yer Tutucusu 7">
            <a:extLst>
              <a:ext uri="{FF2B5EF4-FFF2-40B4-BE49-F238E27FC236}">
                <a16:creationId xmlns:a16="http://schemas.microsoft.com/office/drawing/2014/main" id="{B591771E-517D-4A07-8D88-7BA7325DE4BA}"/>
              </a:ext>
            </a:extLst>
          </p:cNvPr>
          <p:cNvPicPr>
            <a:picLocks noGrp="1" noChangeAspect="1"/>
          </p:cNvPicPr>
          <p:nvPr>
            <p:ph sz="half" idx="1"/>
          </p:nvPr>
        </p:nvPicPr>
        <p:blipFill>
          <a:blip r:embed="rId2"/>
          <a:stretch>
            <a:fillRect/>
          </a:stretch>
        </p:blipFill>
        <p:spPr>
          <a:xfrm>
            <a:off x="837254" y="2357498"/>
            <a:ext cx="4183062" cy="2786077"/>
          </a:xfrm>
        </p:spPr>
      </p:pic>
      <p:pic>
        <p:nvPicPr>
          <p:cNvPr id="10" name="İçerik Yer Tutucusu 9">
            <a:extLst>
              <a:ext uri="{FF2B5EF4-FFF2-40B4-BE49-F238E27FC236}">
                <a16:creationId xmlns:a16="http://schemas.microsoft.com/office/drawing/2014/main" id="{A4E58AA7-2B9C-46B0-895E-9D4EA14AC33F}"/>
              </a:ext>
            </a:extLst>
          </p:cNvPr>
          <p:cNvPicPr>
            <a:picLocks noGrp="1" noChangeAspect="1"/>
          </p:cNvPicPr>
          <p:nvPr>
            <p:ph sz="half" idx="2"/>
          </p:nvPr>
        </p:nvPicPr>
        <p:blipFill rotWithShape="1">
          <a:blip r:embed="rId3"/>
          <a:stretch/>
        </p:blipFill>
        <p:spPr>
          <a:xfrm>
            <a:off x="5349584" y="2790590"/>
            <a:ext cx="4184650" cy="2352985"/>
          </a:xfrm>
        </p:spPr>
      </p:pic>
      <p:pic>
        <p:nvPicPr>
          <p:cNvPr id="3" name="Resim 2">
            <a:extLst>
              <a:ext uri="{FF2B5EF4-FFF2-40B4-BE49-F238E27FC236}">
                <a16:creationId xmlns:a16="http://schemas.microsoft.com/office/drawing/2014/main" id="{9C9B4BED-B8E8-4665-94A9-1579EC4528A7}"/>
              </a:ext>
            </a:extLst>
          </p:cNvPr>
          <p:cNvPicPr>
            <a:picLocks noChangeAspect="1"/>
          </p:cNvPicPr>
          <p:nvPr/>
        </p:nvPicPr>
        <p:blipFill>
          <a:blip r:embed="rId4"/>
          <a:stretch>
            <a:fillRect/>
          </a:stretch>
        </p:blipFill>
        <p:spPr>
          <a:xfrm>
            <a:off x="0" y="0"/>
            <a:ext cx="1560352" cy="1533263"/>
          </a:xfrm>
          <a:prstGeom prst="rect">
            <a:avLst/>
          </a:prstGeom>
        </p:spPr>
      </p:pic>
    </p:spTree>
    <p:extLst>
      <p:ext uri="{BB962C8B-B14F-4D97-AF65-F5344CB8AC3E}">
        <p14:creationId xmlns:p14="http://schemas.microsoft.com/office/powerpoint/2010/main" val="2526888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9F3A1E-A843-433D-8D1C-868116ECCA89}"/>
              </a:ext>
            </a:extLst>
          </p:cNvPr>
          <p:cNvSpPr>
            <a:spLocks noGrp="1"/>
          </p:cNvSpPr>
          <p:nvPr>
            <p:ph type="title"/>
          </p:nvPr>
        </p:nvSpPr>
        <p:spPr/>
        <p:txBody>
          <a:bodyPr>
            <a:normAutofit/>
          </a:bodyPr>
          <a:lstStyle/>
          <a:p>
            <a:pPr algn="ctr"/>
            <a:r>
              <a:rPr lang="tr-TR" sz="2800" dirty="0">
                <a:effectLst/>
                <a:latin typeface="+mn-lt"/>
                <a:ea typeface="Calibri" panose="020F0502020204030204" pitchFamily="34" charset="0"/>
                <a:cs typeface="Times New Roman" panose="02020603050405020304" pitchFamily="18" charset="0"/>
              </a:rPr>
              <a:t>2. </a:t>
            </a:r>
            <a:r>
              <a:rPr lang="tr-TR" sz="2800" dirty="0" err="1">
                <a:effectLst/>
                <a:latin typeface="+mn-lt"/>
                <a:ea typeface="Calibri" panose="020F0502020204030204" pitchFamily="34" charset="0"/>
                <a:cs typeface="Times New Roman" panose="02020603050405020304" pitchFamily="18" charset="0"/>
              </a:rPr>
              <a:t>Aspira</a:t>
            </a:r>
            <a:r>
              <a:rPr lang="tr-TR" sz="2800" dirty="0">
                <a:effectLst/>
                <a:latin typeface="+mn-lt"/>
                <a:ea typeface="Calibri" panose="020F0502020204030204" pitchFamily="34" charset="0"/>
                <a:cs typeface="Times New Roman" panose="02020603050405020304" pitchFamily="18" charset="0"/>
              </a:rPr>
              <a:t> </a:t>
            </a:r>
            <a:r>
              <a:rPr lang="tr-TR" sz="2800" dirty="0" err="1">
                <a:effectLst/>
                <a:latin typeface="+mn-lt"/>
                <a:ea typeface="Calibri" panose="020F0502020204030204" pitchFamily="34" charset="0"/>
                <a:cs typeface="Times New Roman" panose="02020603050405020304" pitchFamily="18" charset="0"/>
              </a:rPr>
              <a:t>University</a:t>
            </a:r>
            <a:r>
              <a:rPr lang="tr-TR" sz="2800" dirty="0">
                <a:effectLst/>
                <a:latin typeface="+mn-lt"/>
                <a:ea typeface="Calibri" panose="020F0502020204030204" pitchFamily="34" charset="0"/>
                <a:cs typeface="Times New Roman" panose="02020603050405020304" pitchFamily="18" charset="0"/>
              </a:rPr>
              <a:t> </a:t>
            </a:r>
            <a:r>
              <a:rPr lang="tr-TR" sz="2800" dirty="0" err="1">
                <a:effectLst/>
                <a:latin typeface="+mn-lt"/>
                <a:ea typeface="Calibri" panose="020F0502020204030204" pitchFamily="34" charset="0"/>
                <a:cs typeface="Times New Roman" panose="02020603050405020304" pitchFamily="18" charset="0"/>
              </a:rPr>
              <a:t>College</a:t>
            </a:r>
            <a:r>
              <a:rPr lang="tr-TR" sz="2800" dirty="0">
                <a:effectLst/>
                <a:latin typeface="+mn-lt"/>
                <a:ea typeface="Calibri" panose="020F0502020204030204" pitchFamily="34" charset="0"/>
                <a:cs typeface="Times New Roman" panose="02020603050405020304" pitchFamily="18" charset="0"/>
              </a:rPr>
              <a:t> (Hırvatistan)</a:t>
            </a:r>
            <a:br>
              <a:rPr lang="tr-TR" sz="2800" dirty="0">
                <a:latin typeface="+mn-lt"/>
                <a:ea typeface="Calibri" panose="020F0502020204030204" pitchFamily="34" charset="0"/>
                <a:cs typeface="Times New Roman" panose="02020603050405020304" pitchFamily="18" charset="0"/>
              </a:rPr>
            </a:br>
            <a:r>
              <a:rPr lang="tr-TR" sz="2800" dirty="0">
                <a:solidFill>
                  <a:srgbClr val="C00000"/>
                </a:solidFill>
                <a:effectLst/>
                <a:latin typeface="+mn-lt"/>
                <a:ea typeface="Calibri" panose="020F0502020204030204" pitchFamily="34" charset="0"/>
                <a:cs typeface="Times New Roman" panose="02020603050405020304" pitchFamily="18" charset="0"/>
              </a:rPr>
              <a:t>*</a:t>
            </a:r>
            <a:r>
              <a:rPr lang="tr-TR" sz="2000" dirty="0">
                <a:solidFill>
                  <a:srgbClr val="C00000"/>
                </a:solidFill>
                <a:effectLst/>
                <a:latin typeface="+mn-lt"/>
                <a:ea typeface="Calibri" panose="020F0502020204030204" pitchFamily="34" charset="0"/>
                <a:cs typeface="Times New Roman" panose="02020603050405020304" pitchFamily="18" charset="0"/>
              </a:rPr>
              <a:t>Gastronomi ve mutfak sanatları</a:t>
            </a:r>
            <a:endParaRPr lang="tr-TR" sz="2000" dirty="0">
              <a:solidFill>
                <a:srgbClr val="C00000"/>
              </a:solidFill>
              <a:latin typeface="+mn-lt"/>
            </a:endParaRPr>
          </a:p>
        </p:txBody>
      </p:sp>
      <p:pic>
        <p:nvPicPr>
          <p:cNvPr id="6" name="İçerik Yer Tutucusu 5" descr="metin, gök, açık hava, işaret içeren bir resim&#10;&#10;Açıklama otomatik olarak oluşturuldu">
            <a:extLst>
              <a:ext uri="{FF2B5EF4-FFF2-40B4-BE49-F238E27FC236}">
                <a16:creationId xmlns:a16="http://schemas.microsoft.com/office/drawing/2014/main" id="{E1AA53ED-963B-4F84-8636-C355B3A38867}"/>
              </a:ext>
            </a:extLst>
          </p:cNvPr>
          <p:cNvPicPr>
            <a:picLocks noGrp="1" noChangeAspect="1"/>
          </p:cNvPicPr>
          <p:nvPr>
            <p:ph sz="half" idx="1"/>
          </p:nvPr>
        </p:nvPicPr>
        <p:blipFill>
          <a:blip r:embed="rId2"/>
          <a:stretch>
            <a:fillRect/>
          </a:stretch>
        </p:blipFill>
        <p:spPr>
          <a:xfrm>
            <a:off x="1305117" y="1766838"/>
            <a:ext cx="2151147" cy="1985674"/>
          </a:xfrm>
        </p:spPr>
      </p:pic>
      <p:pic>
        <p:nvPicPr>
          <p:cNvPr id="10" name="İçerik Yer Tutucusu 9" descr="açık hava, birkaç, liman içeren bir resim&#10;&#10;Açıklama otomatik olarak oluşturuldu">
            <a:extLst>
              <a:ext uri="{FF2B5EF4-FFF2-40B4-BE49-F238E27FC236}">
                <a16:creationId xmlns:a16="http://schemas.microsoft.com/office/drawing/2014/main" id="{5D3D6693-51BD-4468-85B7-1B5EBBF1C6E0}"/>
              </a:ext>
            </a:extLst>
          </p:cNvPr>
          <p:cNvPicPr>
            <a:picLocks noGrp="1" noChangeAspect="1"/>
          </p:cNvPicPr>
          <p:nvPr>
            <p:ph sz="half" idx="2"/>
          </p:nvPr>
        </p:nvPicPr>
        <p:blipFill>
          <a:blip r:embed="rId3"/>
          <a:stretch>
            <a:fillRect/>
          </a:stretch>
        </p:blipFill>
        <p:spPr>
          <a:xfrm>
            <a:off x="838897" y="3953788"/>
            <a:ext cx="3916609" cy="2147581"/>
          </a:xfrm>
        </p:spPr>
      </p:pic>
      <p:pic>
        <p:nvPicPr>
          <p:cNvPr id="14" name="Resim 13" descr="metin, kişi, iç mekan, tabak içeren bir resim&#10;&#10;Açıklama otomatik olarak oluşturuldu">
            <a:extLst>
              <a:ext uri="{FF2B5EF4-FFF2-40B4-BE49-F238E27FC236}">
                <a16:creationId xmlns:a16="http://schemas.microsoft.com/office/drawing/2014/main" id="{BC3D7845-EA58-4D4A-AEDC-6E3EE65122B0}"/>
              </a:ext>
            </a:extLst>
          </p:cNvPr>
          <p:cNvPicPr>
            <a:picLocks noChangeAspect="1"/>
          </p:cNvPicPr>
          <p:nvPr/>
        </p:nvPicPr>
        <p:blipFill>
          <a:blip r:embed="rId4"/>
          <a:stretch>
            <a:fillRect/>
          </a:stretch>
        </p:blipFill>
        <p:spPr>
          <a:xfrm>
            <a:off x="4975668" y="2001727"/>
            <a:ext cx="6022192" cy="3904121"/>
          </a:xfrm>
          <a:prstGeom prst="rect">
            <a:avLst/>
          </a:prstGeom>
        </p:spPr>
      </p:pic>
      <p:pic>
        <p:nvPicPr>
          <p:cNvPr id="4" name="Resim 3">
            <a:extLst>
              <a:ext uri="{FF2B5EF4-FFF2-40B4-BE49-F238E27FC236}">
                <a16:creationId xmlns:a16="http://schemas.microsoft.com/office/drawing/2014/main" id="{63DA474E-E02E-4398-8B38-405E877C5D83}"/>
              </a:ext>
            </a:extLst>
          </p:cNvPr>
          <p:cNvPicPr>
            <a:picLocks noChangeAspect="1"/>
          </p:cNvPicPr>
          <p:nvPr/>
        </p:nvPicPr>
        <p:blipFill>
          <a:blip r:embed="rId5"/>
          <a:stretch>
            <a:fillRect/>
          </a:stretch>
        </p:blipFill>
        <p:spPr>
          <a:xfrm>
            <a:off x="0" y="0"/>
            <a:ext cx="1510018" cy="1483802"/>
          </a:xfrm>
          <a:prstGeom prst="rect">
            <a:avLst/>
          </a:prstGeom>
        </p:spPr>
      </p:pic>
    </p:spTree>
    <p:extLst>
      <p:ext uri="{BB962C8B-B14F-4D97-AF65-F5344CB8AC3E}">
        <p14:creationId xmlns:p14="http://schemas.microsoft.com/office/powerpoint/2010/main" val="4169120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9B0CB4-0746-445B-8A6B-FA8BFF891391}"/>
              </a:ext>
            </a:extLst>
          </p:cNvPr>
          <p:cNvSpPr>
            <a:spLocks noGrp="1"/>
          </p:cNvSpPr>
          <p:nvPr>
            <p:ph type="title"/>
          </p:nvPr>
        </p:nvSpPr>
        <p:spPr>
          <a:xfrm>
            <a:off x="912225" y="661222"/>
            <a:ext cx="8596668" cy="1320800"/>
          </a:xfrm>
        </p:spPr>
        <p:txBody>
          <a:bodyPr>
            <a:normAutofit fontScale="90000"/>
          </a:bodyPr>
          <a:lstStyle/>
          <a:p>
            <a:pPr algn="ctr"/>
            <a:r>
              <a:rPr lang="tr-TR" sz="2700" dirty="0">
                <a:latin typeface="+mn-lt"/>
              </a:rPr>
              <a:t>3. </a:t>
            </a:r>
            <a:r>
              <a:rPr lang="en-US" sz="2700" dirty="0">
                <a:latin typeface="+mn-lt"/>
              </a:rPr>
              <a:t>Bielefeld University of Applied Sciences</a:t>
            </a:r>
            <a:r>
              <a:rPr lang="tr-TR" sz="2700" dirty="0">
                <a:latin typeface="+mn-lt"/>
              </a:rPr>
              <a:t> (Almanya)</a:t>
            </a:r>
            <a:br>
              <a:rPr lang="tr-TR" sz="2700" dirty="0">
                <a:latin typeface="+mn-lt"/>
              </a:rPr>
            </a:br>
            <a:r>
              <a:rPr lang="tr-TR" sz="2200" dirty="0">
                <a:solidFill>
                  <a:srgbClr val="C00000"/>
                </a:solidFill>
                <a:latin typeface="+mn-lt"/>
              </a:rPr>
              <a:t>* Sosyal Hizmetler</a:t>
            </a:r>
            <a:br>
              <a:rPr lang="tr-TR" dirty="0"/>
            </a:br>
            <a:endParaRPr lang="tr-TR" dirty="0"/>
          </a:p>
        </p:txBody>
      </p:sp>
      <p:pic>
        <p:nvPicPr>
          <p:cNvPr id="10" name="İçerik Yer Tutucusu 9" descr="çayır, gök, açık hava içeren bir resim&#10;&#10;Açıklama otomatik olarak oluşturuldu">
            <a:extLst>
              <a:ext uri="{FF2B5EF4-FFF2-40B4-BE49-F238E27FC236}">
                <a16:creationId xmlns:a16="http://schemas.microsoft.com/office/drawing/2014/main" id="{7AEB256A-2EA6-4C5C-B801-A58DA8124A71}"/>
              </a:ext>
            </a:extLst>
          </p:cNvPr>
          <p:cNvPicPr>
            <a:picLocks noGrp="1" noChangeAspect="1"/>
          </p:cNvPicPr>
          <p:nvPr>
            <p:ph sz="half" idx="1"/>
          </p:nvPr>
        </p:nvPicPr>
        <p:blipFill>
          <a:blip r:embed="rId2"/>
          <a:stretch>
            <a:fillRect/>
          </a:stretch>
        </p:blipFill>
        <p:spPr>
          <a:xfrm>
            <a:off x="1047750" y="1982022"/>
            <a:ext cx="4496455" cy="3936563"/>
          </a:xfrm>
        </p:spPr>
      </p:pic>
      <p:pic>
        <p:nvPicPr>
          <p:cNvPr id="12" name="İçerik Yer Tutucusu 11" descr="metin, gök, çayır, açık hava içeren bir resim&#10;&#10;Açıklama otomatik olarak oluşturuldu">
            <a:extLst>
              <a:ext uri="{FF2B5EF4-FFF2-40B4-BE49-F238E27FC236}">
                <a16:creationId xmlns:a16="http://schemas.microsoft.com/office/drawing/2014/main" id="{4DE36BAE-22F0-4474-9DA9-7E90AEE1A850}"/>
              </a:ext>
            </a:extLst>
          </p:cNvPr>
          <p:cNvPicPr>
            <a:picLocks noGrp="1" noChangeAspect="1"/>
          </p:cNvPicPr>
          <p:nvPr>
            <p:ph sz="half" idx="2"/>
          </p:nvPr>
        </p:nvPicPr>
        <p:blipFill>
          <a:blip r:embed="rId3"/>
          <a:stretch>
            <a:fillRect/>
          </a:stretch>
        </p:blipFill>
        <p:spPr>
          <a:xfrm>
            <a:off x="5978554" y="2421198"/>
            <a:ext cx="4184650" cy="2789766"/>
          </a:xfrm>
        </p:spPr>
      </p:pic>
      <p:pic>
        <p:nvPicPr>
          <p:cNvPr id="4" name="Resim 3">
            <a:extLst>
              <a:ext uri="{FF2B5EF4-FFF2-40B4-BE49-F238E27FC236}">
                <a16:creationId xmlns:a16="http://schemas.microsoft.com/office/drawing/2014/main" id="{2E56731D-380A-451B-B7BA-4750E11BBA85}"/>
              </a:ext>
            </a:extLst>
          </p:cNvPr>
          <p:cNvPicPr>
            <a:picLocks noChangeAspect="1"/>
          </p:cNvPicPr>
          <p:nvPr/>
        </p:nvPicPr>
        <p:blipFill>
          <a:blip r:embed="rId4"/>
          <a:stretch>
            <a:fillRect/>
          </a:stretch>
        </p:blipFill>
        <p:spPr>
          <a:xfrm>
            <a:off x="0" y="0"/>
            <a:ext cx="1300294" cy="1277719"/>
          </a:xfrm>
          <a:prstGeom prst="rect">
            <a:avLst/>
          </a:prstGeom>
        </p:spPr>
      </p:pic>
    </p:spTree>
    <p:extLst>
      <p:ext uri="{BB962C8B-B14F-4D97-AF65-F5344CB8AC3E}">
        <p14:creationId xmlns:p14="http://schemas.microsoft.com/office/powerpoint/2010/main" val="3154028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C5A936-2B5B-49F5-A627-BEA6DFBF1327}"/>
              </a:ext>
            </a:extLst>
          </p:cNvPr>
          <p:cNvSpPr>
            <a:spLocks noGrp="1"/>
          </p:cNvSpPr>
          <p:nvPr>
            <p:ph type="title"/>
          </p:nvPr>
        </p:nvSpPr>
        <p:spPr>
          <a:xfrm>
            <a:off x="1635853" y="609600"/>
            <a:ext cx="8082766" cy="1320800"/>
          </a:xfrm>
        </p:spPr>
        <p:txBody>
          <a:bodyPr>
            <a:normAutofit/>
          </a:bodyPr>
          <a:lstStyle/>
          <a:p>
            <a:pPr algn="ctr"/>
            <a:r>
              <a:rPr lang="tr-TR" sz="2800" dirty="0">
                <a:effectLst/>
                <a:latin typeface="+mn-lt"/>
                <a:ea typeface="Calibri" panose="020F0502020204030204" pitchFamily="34" charset="0"/>
                <a:cs typeface="Times New Roman" panose="02020603050405020304" pitchFamily="18" charset="0"/>
              </a:rPr>
              <a:t>4. Erasmus </a:t>
            </a:r>
            <a:r>
              <a:rPr lang="tr-TR" sz="2800" dirty="0" err="1">
                <a:effectLst/>
                <a:latin typeface="+mn-lt"/>
                <a:ea typeface="Calibri" panose="020F0502020204030204" pitchFamily="34" charset="0"/>
                <a:cs typeface="Times New Roman" panose="02020603050405020304" pitchFamily="18" charset="0"/>
              </a:rPr>
              <a:t>Hogeschool</a:t>
            </a:r>
            <a:r>
              <a:rPr lang="tr-TR" sz="2800" dirty="0">
                <a:effectLst/>
                <a:latin typeface="+mn-lt"/>
                <a:ea typeface="Calibri" panose="020F0502020204030204" pitchFamily="34" charset="0"/>
                <a:cs typeface="Times New Roman" panose="02020603050405020304" pitchFamily="18" charset="0"/>
              </a:rPr>
              <a:t> </a:t>
            </a:r>
            <a:r>
              <a:rPr lang="tr-TR" sz="2800" dirty="0" err="1">
                <a:effectLst/>
                <a:latin typeface="+mn-lt"/>
                <a:ea typeface="Calibri" panose="020F0502020204030204" pitchFamily="34" charset="0"/>
                <a:cs typeface="Times New Roman" panose="02020603050405020304" pitchFamily="18" charset="0"/>
              </a:rPr>
              <a:t>Brussels</a:t>
            </a:r>
            <a:r>
              <a:rPr lang="tr-TR" sz="2800" dirty="0">
                <a:effectLst/>
                <a:latin typeface="+mn-lt"/>
                <a:ea typeface="Calibri" panose="020F0502020204030204" pitchFamily="34" charset="0"/>
                <a:cs typeface="Times New Roman" panose="02020603050405020304" pitchFamily="18" charset="0"/>
              </a:rPr>
              <a:t> (</a:t>
            </a:r>
            <a:r>
              <a:rPr lang="tr-TR" sz="2800" dirty="0">
                <a:latin typeface="+mn-lt"/>
                <a:ea typeface="Calibri" panose="020F0502020204030204" pitchFamily="34" charset="0"/>
                <a:cs typeface="Times New Roman" panose="02020603050405020304" pitchFamily="18" charset="0"/>
              </a:rPr>
              <a:t>B</a:t>
            </a:r>
            <a:r>
              <a:rPr lang="tr-TR" sz="2800" dirty="0">
                <a:effectLst/>
                <a:latin typeface="+mn-lt"/>
                <a:ea typeface="Calibri" panose="020F0502020204030204" pitchFamily="34" charset="0"/>
                <a:cs typeface="Times New Roman" panose="02020603050405020304" pitchFamily="18" charset="0"/>
              </a:rPr>
              <a:t>elçika)</a:t>
            </a:r>
            <a:br>
              <a:rPr lang="tr-TR" sz="2800" dirty="0">
                <a:effectLst/>
                <a:latin typeface="+mn-lt"/>
                <a:ea typeface="Calibri" panose="020F0502020204030204" pitchFamily="34" charset="0"/>
                <a:cs typeface="Times New Roman" panose="02020603050405020304" pitchFamily="18" charset="0"/>
              </a:rPr>
            </a:br>
            <a:r>
              <a:rPr lang="tr-TR" sz="2000" dirty="0">
                <a:solidFill>
                  <a:srgbClr val="C00000"/>
                </a:solidFill>
                <a:latin typeface="+mn-lt"/>
                <a:ea typeface="Calibri" panose="020F0502020204030204" pitchFamily="34" charset="0"/>
                <a:cs typeface="Times New Roman" panose="02020603050405020304" pitchFamily="18" charset="0"/>
              </a:rPr>
              <a:t>*</a:t>
            </a:r>
            <a:r>
              <a:rPr lang="tr-TR" sz="2000" dirty="0">
                <a:solidFill>
                  <a:srgbClr val="C00000"/>
                </a:solidFill>
                <a:effectLst/>
                <a:latin typeface="+mn-lt"/>
                <a:ea typeface="Calibri" panose="020F0502020204030204" pitchFamily="34" charset="0"/>
                <a:cs typeface="Times New Roman" panose="02020603050405020304" pitchFamily="18" charset="0"/>
              </a:rPr>
              <a:t>Çocuk gelişimi</a:t>
            </a:r>
            <a:br>
              <a:rPr lang="tr-TR" sz="2800" dirty="0">
                <a:effectLst/>
                <a:latin typeface="+mn-lt"/>
                <a:ea typeface="Calibri" panose="020F0502020204030204" pitchFamily="34" charset="0"/>
                <a:cs typeface="Times New Roman" panose="02020603050405020304" pitchFamily="18" charset="0"/>
              </a:rPr>
            </a:br>
            <a:r>
              <a:rPr lang="tr-TR" sz="2800" dirty="0">
                <a:effectLst/>
                <a:latin typeface="+mn-lt"/>
                <a:ea typeface="Calibri" panose="020F0502020204030204" pitchFamily="34" charset="0"/>
                <a:cs typeface="Times New Roman" panose="02020603050405020304" pitchFamily="18" charset="0"/>
              </a:rPr>
              <a:t>			</a:t>
            </a:r>
            <a:endParaRPr lang="tr-TR" sz="2800" dirty="0">
              <a:latin typeface="+mn-lt"/>
            </a:endParaRPr>
          </a:p>
        </p:txBody>
      </p:sp>
      <p:pic>
        <p:nvPicPr>
          <p:cNvPr id="8" name="İçerik Yer Tutucusu 7" descr="metin, bina, gök, açık hava içeren bir resim&#10;&#10;Açıklama otomatik olarak oluşturuldu">
            <a:extLst>
              <a:ext uri="{FF2B5EF4-FFF2-40B4-BE49-F238E27FC236}">
                <a16:creationId xmlns:a16="http://schemas.microsoft.com/office/drawing/2014/main" id="{FAF5EC56-A712-4663-8AB7-82B9D23F8848}"/>
              </a:ext>
            </a:extLst>
          </p:cNvPr>
          <p:cNvPicPr>
            <a:picLocks noGrp="1" noChangeAspect="1"/>
          </p:cNvPicPr>
          <p:nvPr>
            <p:ph sz="half" idx="1"/>
          </p:nvPr>
        </p:nvPicPr>
        <p:blipFill>
          <a:blip r:embed="rId2"/>
          <a:stretch>
            <a:fillRect/>
          </a:stretch>
        </p:blipFill>
        <p:spPr>
          <a:xfrm>
            <a:off x="760156" y="2208380"/>
            <a:ext cx="4247126" cy="3685785"/>
          </a:xfrm>
        </p:spPr>
      </p:pic>
      <p:pic>
        <p:nvPicPr>
          <p:cNvPr id="10" name="İçerik Yer Tutucusu 9" descr="metin, gök, bina, açık hava içeren bir resim&#10;&#10;Açıklama otomatik olarak oluşturuldu">
            <a:extLst>
              <a:ext uri="{FF2B5EF4-FFF2-40B4-BE49-F238E27FC236}">
                <a16:creationId xmlns:a16="http://schemas.microsoft.com/office/drawing/2014/main" id="{BB626390-3EAE-4E4F-8023-72C3B4D958A8}"/>
              </a:ext>
            </a:extLst>
          </p:cNvPr>
          <p:cNvPicPr>
            <a:picLocks noGrp="1" noChangeAspect="1"/>
          </p:cNvPicPr>
          <p:nvPr>
            <p:ph sz="half" idx="2"/>
          </p:nvPr>
        </p:nvPicPr>
        <p:blipFill>
          <a:blip r:embed="rId3"/>
          <a:stretch>
            <a:fillRect/>
          </a:stretch>
        </p:blipFill>
        <p:spPr>
          <a:xfrm>
            <a:off x="5593471" y="2208380"/>
            <a:ext cx="5536797" cy="3685785"/>
          </a:xfrm>
        </p:spPr>
      </p:pic>
      <p:pic>
        <p:nvPicPr>
          <p:cNvPr id="4" name="Resim 3">
            <a:extLst>
              <a:ext uri="{FF2B5EF4-FFF2-40B4-BE49-F238E27FC236}">
                <a16:creationId xmlns:a16="http://schemas.microsoft.com/office/drawing/2014/main" id="{6C71F973-0176-42E5-845A-C369DCECB1B1}"/>
              </a:ext>
            </a:extLst>
          </p:cNvPr>
          <p:cNvPicPr>
            <a:picLocks noChangeAspect="1"/>
          </p:cNvPicPr>
          <p:nvPr/>
        </p:nvPicPr>
        <p:blipFill>
          <a:blip r:embed="rId4"/>
          <a:stretch>
            <a:fillRect/>
          </a:stretch>
        </p:blipFill>
        <p:spPr>
          <a:xfrm>
            <a:off x="0" y="0"/>
            <a:ext cx="1536697" cy="1510018"/>
          </a:xfrm>
          <a:prstGeom prst="rect">
            <a:avLst/>
          </a:prstGeom>
        </p:spPr>
      </p:pic>
    </p:spTree>
    <p:extLst>
      <p:ext uri="{BB962C8B-B14F-4D97-AF65-F5344CB8AC3E}">
        <p14:creationId xmlns:p14="http://schemas.microsoft.com/office/powerpoint/2010/main" val="3068064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4D6C8ED-9AA7-4EE8-B473-2A3A71C45F47}"/>
              </a:ext>
            </a:extLst>
          </p:cNvPr>
          <p:cNvSpPr>
            <a:spLocks noGrp="1"/>
          </p:cNvSpPr>
          <p:nvPr>
            <p:ph type="title"/>
          </p:nvPr>
        </p:nvSpPr>
        <p:spPr>
          <a:xfrm>
            <a:off x="920615" y="1188441"/>
            <a:ext cx="8596668" cy="1320800"/>
          </a:xfrm>
        </p:spPr>
        <p:txBody>
          <a:bodyPr>
            <a:normAutofit fontScale="90000"/>
          </a:bodyPr>
          <a:lstStyle/>
          <a:p>
            <a:pPr algn="ctr"/>
            <a:r>
              <a:rPr lang="tr-TR" sz="3100" dirty="0">
                <a:latin typeface="+mn-lt"/>
              </a:rPr>
              <a:t>5. </a:t>
            </a:r>
            <a:r>
              <a:rPr lang="en-US" sz="3100" dirty="0">
                <a:latin typeface="+mn-lt"/>
              </a:rPr>
              <a:t>FOM University of Applied Sciences for Economics and Management </a:t>
            </a:r>
            <a:r>
              <a:rPr lang="tr-TR" sz="3100" dirty="0">
                <a:latin typeface="+mn-lt"/>
              </a:rPr>
              <a:t>(Almanya) </a:t>
            </a:r>
            <a:br>
              <a:rPr lang="tr-TR" sz="3100" dirty="0">
                <a:latin typeface="+mn-lt"/>
              </a:rPr>
            </a:br>
            <a:r>
              <a:rPr lang="tr-TR" sz="2000" dirty="0">
                <a:solidFill>
                  <a:srgbClr val="C00000"/>
                </a:solidFill>
                <a:latin typeface="+mn-lt"/>
              </a:rPr>
              <a:t>İşletme * Sosyal Hizmetler * Psikoloji</a:t>
            </a:r>
            <a:br>
              <a:rPr lang="tr-TR" sz="5400" dirty="0"/>
            </a:br>
            <a:endParaRPr lang="tr-TR" dirty="0"/>
          </a:p>
        </p:txBody>
      </p:sp>
      <p:pic>
        <p:nvPicPr>
          <p:cNvPr id="8" name="İçerik Yer Tutucusu 7">
            <a:extLst>
              <a:ext uri="{FF2B5EF4-FFF2-40B4-BE49-F238E27FC236}">
                <a16:creationId xmlns:a16="http://schemas.microsoft.com/office/drawing/2014/main" id="{74268A5B-55B3-4070-A3DB-66D0F65E8926}"/>
              </a:ext>
            </a:extLst>
          </p:cNvPr>
          <p:cNvPicPr>
            <a:picLocks noGrp="1" noChangeAspect="1"/>
          </p:cNvPicPr>
          <p:nvPr>
            <p:ph sz="half" idx="1"/>
          </p:nvPr>
        </p:nvPicPr>
        <p:blipFill>
          <a:blip r:embed="rId2"/>
          <a:stretch>
            <a:fillRect/>
          </a:stretch>
        </p:blipFill>
        <p:spPr>
          <a:xfrm>
            <a:off x="507380" y="2850837"/>
            <a:ext cx="4183062" cy="2500937"/>
          </a:xfrm>
        </p:spPr>
      </p:pic>
      <p:pic>
        <p:nvPicPr>
          <p:cNvPr id="10" name="İçerik Yer Tutucusu 9" descr="açık hava, ağaç, bina, apartman içeren bir resim&#10;&#10;Açıklama otomatik olarak oluşturuldu">
            <a:extLst>
              <a:ext uri="{FF2B5EF4-FFF2-40B4-BE49-F238E27FC236}">
                <a16:creationId xmlns:a16="http://schemas.microsoft.com/office/drawing/2014/main" id="{2D1ECC20-9EF7-4844-9AE7-753C9E36FC1B}"/>
              </a:ext>
            </a:extLst>
          </p:cNvPr>
          <p:cNvPicPr>
            <a:picLocks noGrp="1" noChangeAspect="1"/>
          </p:cNvPicPr>
          <p:nvPr>
            <p:ph sz="half" idx="2"/>
          </p:nvPr>
        </p:nvPicPr>
        <p:blipFill>
          <a:blip r:embed="rId3"/>
          <a:stretch>
            <a:fillRect/>
          </a:stretch>
        </p:blipFill>
        <p:spPr>
          <a:xfrm>
            <a:off x="5409235" y="2850362"/>
            <a:ext cx="4184650" cy="2501886"/>
          </a:xfrm>
        </p:spPr>
      </p:pic>
      <p:pic>
        <p:nvPicPr>
          <p:cNvPr id="3" name="Resim 2">
            <a:extLst>
              <a:ext uri="{FF2B5EF4-FFF2-40B4-BE49-F238E27FC236}">
                <a16:creationId xmlns:a16="http://schemas.microsoft.com/office/drawing/2014/main" id="{E97AE29E-8BB2-4BC2-A11B-C5B590231D8E}"/>
              </a:ext>
            </a:extLst>
          </p:cNvPr>
          <p:cNvPicPr>
            <a:picLocks noChangeAspect="1"/>
          </p:cNvPicPr>
          <p:nvPr/>
        </p:nvPicPr>
        <p:blipFill>
          <a:blip r:embed="rId4"/>
          <a:stretch>
            <a:fillRect/>
          </a:stretch>
        </p:blipFill>
        <p:spPr>
          <a:xfrm>
            <a:off x="0" y="0"/>
            <a:ext cx="1283516" cy="1261233"/>
          </a:xfrm>
          <a:prstGeom prst="rect">
            <a:avLst/>
          </a:prstGeom>
        </p:spPr>
      </p:pic>
    </p:spTree>
    <p:extLst>
      <p:ext uri="{BB962C8B-B14F-4D97-AF65-F5344CB8AC3E}">
        <p14:creationId xmlns:p14="http://schemas.microsoft.com/office/powerpoint/2010/main" val="2893885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69969C-1D9D-4C6E-B3F8-F09DB576E0F5}"/>
              </a:ext>
            </a:extLst>
          </p:cNvPr>
          <p:cNvSpPr>
            <a:spLocks noGrp="1"/>
          </p:cNvSpPr>
          <p:nvPr>
            <p:ph type="title"/>
          </p:nvPr>
        </p:nvSpPr>
        <p:spPr>
          <a:xfrm>
            <a:off x="1384183" y="388580"/>
            <a:ext cx="7759817" cy="703465"/>
          </a:xfrm>
        </p:spPr>
        <p:txBody>
          <a:bodyPr>
            <a:normAutofit fontScale="90000"/>
          </a:bodyPr>
          <a:lstStyle/>
          <a:p>
            <a:pPr algn="ctr"/>
            <a:r>
              <a:rPr lang="tr-TR" sz="2200" dirty="0">
                <a:latin typeface="+mn-lt"/>
              </a:rPr>
              <a:t>6. International Balkan </a:t>
            </a:r>
            <a:r>
              <a:rPr lang="tr-TR" sz="2200" dirty="0" err="1">
                <a:latin typeface="+mn-lt"/>
              </a:rPr>
              <a:t>University</a:t>
            </a:r>
            <a:r>
              <a:rPr lang="tr-TR" sz="2200" dirty="0">
                <a:latin typeface="+mn-lt"/>
              </a:rPr>
              <a:t> (Kuzey Makedonya)</a:t>
            </a:r>
            <a:br>
              <a:rPr lang="tr-TR" sz="2200" dirty="0">
                <a:latin typeface="+mn-lt"/>
              </a:rPr>
            </a:br>
            <a:r>
              <a:rPr lang="tr-TR" sz="2200" dirty="0">
                <a:latin typeface="+mn-lt"/>
              </a:rPr>
              <a:t> </a:t>
            </a:r>
            <a:r>
              <a:rPr lang="tr-TR" sz="2200" dirty="0">
                <a:solidFill>
                  <a:srgbClr val="C00000"/>
                </a:solidFill>
                <a:latin typeface="+mn-lt"/>
              </a:rPr>
              <a:t>* Diş Hekimliği * Psikoloji</a:t>
            </a:r>
            <a:br>
              <a:rPr lang="tr-TR" dirty="0"/>
            </a:br>
            <a:br>
              <a:rPr lang="tr-TR" dirty="0"/>
            </a:br>
            <a:endParaRPr lang="tr-TR" dirty="0"/>
          </a:p>
        </p:txBody>
      </p:sp>
      <p:pic>
        <p:nvPicPr>
          <p:cNvPr id="5" name="İçerik Yer Tutucusu 4" descr="gök, açık hava, çayır, bina içeren bir resim&#10;&#10;Açıklama otomatik olarak oluşturuldu">
            <a:extLst>
              <a:ext uri="{FF2B5EF4-FFF2-40B4-BE49-F238E27FC236}">
                <a16:creationId xmlns:a16="http://schemas.microsoft.com/office/drawing/2014/main" id="{EC7FCE4A-3C7C-4949-9E0A-B9F3F92B0C38}"/>
              </a:ext>
            </a:extLst>
          </p:cNvPr>
          <p:cNvPicPr>
            <a:picLocks noGrp="1" noChangeAspect="1"/>
          </p:cNvPicPr>
          <p:nvPr>
            <p:ph idx="1"/>
          </p:nvPr>
        </p:nvPicPr>
        <p:blipFill>
          <a:blip r:embed="rId2"/>
          <a:stretch>
            <a:fillRect/>
          </a:stretch>
        </p:blipFill>
        <p:spPr>
          <a:xfrm>
            <a:off x="1235016" y="1641869"/>
            <a:ext cx="8058149" cy="4375150"/>
          </a:xfrm>
        </p:spPr>
      </p:pic>
      <p:pic>
        <p:nvPicPr>
          <p:cNvPr id="4" name="Resim 3">
            <a:extLst>
              <a:ext uri="{FF2B5EF4-FFF2-40B4-BE49-F238E27FC236}">
                <a16:creationId xmlns:a16="http://schemas.microsoft.com/office/drawing/2014/main" id="{845A668B-204D-488B-842B-6F0705E40D22}"/>
              </a:ext>
            </a:extLst>
          </p:cNvPr>
          <p:cNvPicPr>
            <a:picLocks noChangeAspect="1"/>
          </p:cNvPicPr>
          <p:nvPr/>
        </p:nvPicPr>
        <p:blipFill>
          <a:blip r:embed="rId3"/>
          <a:stretch>
            <a:fillRect/>
          </a:stretch>
        </p:blipFill>
        <p:spPr>
          <a:xfrm>
            <a:off x="0" y="0"/>
            <a:ext cx="1384183" cy="1360152"/>
          </a:xfrm>
          <a:prstGeom prst="rect">
            <a:avLst/>
          </a:prstGeom>
        </p:spPr>
      </p:pic>
    </p:spTree>
    <p:extLst>
      <p:ext uri="{BB962C8B-B14F-4D97-AF65-F5344CB8AC3E}">
        <p14:creationId xmlns:p14="http://schemas.microsoft.com/office/powerpoint/2010/main" val="721923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6A5D1E40-43B7-4C4E-B19A-915FEB90E4EF}"/>
              </a:ext>
            </a:extLst>
          </p:cNvPr>
          <p:cNvSpPr>
            <a:spLocks noGrp="1"/>
          </p:cNvSpPr>
          <p:nvPr>
            <p:ph type="title"/>
          </p:nvPr>
        </p:nvSpPr>
        <p:spPr>
          <a:xfrm>
            <a:off x="1632247" y="254198"/>
            <a:ext cx="6691357" cy="1103515"/>
          </a:xfrm>
        </p:spPr>
        <p:txBody>
          <a:bodyPr>
            <a:normAutofit fontScale="90000"/>
          </a:bodyPr>
          <a:lstStyle/>
          <a:p>
            <a:pPr algn="ctr"/>
            <a:r>
              <a:rPr lang="tr-TR" sz="2200" dirty="0">
                <a:latin typeface="+mn-lt"/>
              </a:rPr>
              <a:t>7. </a:t>
            </a:r>
            <a:r>
              <a:rPr lang="en-US" sz="2200" dirty="0">
                <a:latin typeface="+mn-lt"/>
              </a:rPr>
              <a:t>John Paul II Catholic University of Lublin</a:t>
            </a:r>
            <a:r>
              <a:rPr lang="tr-TR" sz="2200" dirty="0">
                <a:latin typeface="+mn-lt"/>
              </a:rPr>
              <a:t> (Polonya) </a:t>
            </a:r>
            <a:br>
              <a:rPr lang="tr-TR" sz="2700" dirty="0">
                <a:latin typeface="+mn-lt"/>
              </a:rPr>
            </a:br>
            <a:r>
              <a:rPr lang="tr-TR" sz="2200" dirty="0">
                <a:solidFill>
                  <a:srgbClr val="C00000"/>
                </a:solidFill>
                <a:latin typeface="+mn-lt"/>
              </a:rPr>
              <a:t>* Siyaset Bilimi ve Kamu Yönetimi</a:t>
            </a:r>
            <a:br>
              <a:rPr lang="tr-TR" dirty="0"/>
            </a:br>
            <a:br>
              <a:rPr lang="tr-TR" dirty="0"/>
            </a:br>
            <a:endParaRPr lang="tr-TR" dirty="0"/>
          </a:p>
        </p:txBody>
      </p:sp>
      <p:pic>
        <p:nvPicPr>
          <p:cNvPr id="8" name="İçerik Yer Tutucusu 7" descr="çayır, açık hava, gök, bina içeren bir resim&#10;&#10;Açıklama otomatik olarak oluşturuldu">
            <a:extLst>
              <a:ext uri="{FF2B5EF4-FFF2-40B4-BE49-F238E27FC236}">
                <a16:creationId xmlns:a16="http://schemas.microsoft.com/office/drawing/2014/main" id="{484F9D61-09D6-4053-8E3A-DF183984AE5A}"/>
              </a:ext>
            </a:extLst>
          </p:cNvPr>
          <p:cNvPicPr>
            <a:picLocks noGrp="1" noChangeAspect="1"/>
          </p:cNvPicPr>
          <p:nvPr>
            <p:ph sz="half" idx="1"/>
          </p:nvPr>
        </p:nvPicPr>
        <p:blipFill>
          <a:blip r:embed="rId2"/>
          <a:stretch>
            <a:fillRect/>
          </a:stretch>
        </p:blipFill>
        <p:spPr>
          <a:xfrm>
            <a:off x="531582" y="1625967"/>
            <a:ext cx="5564418" cy="4075850"/>
          </a:xfrm>
        </p:spPr>
      </p:pic>
      <p:pic>
        <p:nvPicPr>
          <p:cNvPr id="10" name="İçerik Yer Tutucusu 9">
            <a:extLst>
              <a:ext uri="{FF2B5EF4-FFF2-40B4-BE49-F238E27FC236}">
                <a16:creationId xmlns:a16="http://schemas.microsoft.com/office/drawing/2014/main" id="{E22D0772-CBF8-43A9-AD1E-A2359E898648}"/>
              </a:ext>
            </a:extLst>
          </p:cNvPr>
          <p:cNvPicPr>
            <a:picLocks noGrp="1" noChangeAspect="1"/>
          </p:cNvPicPr>
          <p:nvPr>
            <p:ph sz="half" idx="2"/>
          </p:nvPr>
        </p:nvPicPr>
        <p:blipFill>
          <a:blip r:embed="rId3"/>
          <a:stretch>
            <a:fillRect/>
          </a:stretch>
        </p:blipFill>
        <p:spPr>
          <a:xfrm>
            <a:off x="6340839" y="2546104"/>
            <a:ext cx="4184650" cy="2758064"/>
          </a:xfrm>
        </p:spPr>
      </p:pic>
      <p:pic>
        <p:nvPicPr>
          <p:cNvPr id="3" name="Resim 2">
            <a:extLst>
              <a:ext uri="{FF2B5EF4-FFF2-40B4-BE49-F238E27FC236}">
                <a16:creationId xmlns:a16="http://schemas.microsoft.com/office/drawing/2014/main" id="{8AB58FFD-90D9-4EA6-A178-5EAA0CE24E79}"/>
              </a:ext>
            </a:extLst>
          </p:cNvPr>
          <p:cNvPicPr>
            <a:picLocks noChangeAspect="1"/>
          </p:cNvPicPr>
          <p:nvPr/>
        </p:nvPicPr>
        <p:blipFill>
          <a:blip r:embed="rId4"/>
          <a:stretch>
            <a:fillRect/>
          </a:stretch>
        </p:blipFill>
        <p:spPr>
          <a:xfrm>
            <a:off x="0" y="0"/>
            <a:ext cx="1468073" cy="1442586"/>
          </a:xfrm>
          <a:prstGeom prst="rect">
            <a:avLst/>
          </a:prstGeom>
        </p:spPr>
      </p:pic>
    </p:spTree>
    <p:extLst>
      <p:ext uri="{BB962C8B-B14F-4D97-AF65-F5344CB8AC3E}">
        <p14:creationId xmlns:p14="http://schemas.microsoft.com/office/powerpoint/2010/main" val="3396198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aşlık 24">
            <a:extLst>
              <a:ext uri="{FF2B5EF4-FFF2-40B4-BE49-F238E27FC236}">
                <a16:creationId xmlns:a16="http://schemas.microsoft.com/office/drawing/2014/main" id="{C531D779-5585-49E0-83D1-9364BE48C4A9}"/>
              </a:ext>
            </a:extLst>
          </p:cNvPr>
          <p:cNvSpPr>
            <a:spLocks noGrp="1"/>
          </p:cNvSpPr>
          <p:nvPr>
            <p:ph type="title"/>
          </p:nvPr>
        </p:nvSpPr>
        <p:spPr>
          <a:xfrm>
            <a:off x="6426439" y="398476"/>
            <a:ext cx="3580686" cy="1500844"/>
          </a:xfrm>
        </p:spPr>
        <p:txBody>
          <a:bodyPr>
            <a:noAutofit/>
          </a:bodyPr>
          <a:lstStyle/>
          <a:p>
            <a:r>
              <a:rPr lang="tr-TR" sz="4000" b="1" dirty="0">
                <a:solidFill>
                  <a:schemeClr val="tx1"/>
                </a:solidFill>
              </a:rPr>
              <a:t>Program Yürütücüleri</a:t>
            </a:r>
          </a:p>
        </p:txBody>
      </p:sp>
      <p:pic>
        <p:nvPicPr>
          <p:cNvPr id="29" name="İçerik Yer Tutucusu 28">
            <a:extLst>
              <a:ext uri="{FF2B5EF4-FFF2-40B4-BE49-F238E27FC236}">
                <a16:creationId xmlns:a16="http://schemas.microsoft.com/office/drawing/2014/main" id="{3BE71B2B-653B-4B09-902B-96F8900141C0}"/>
              </a:ext>
            </a:extLst>
          </p:cNvPr>
          <p:cNvPicPr>
            <a:picLocks noGrp="1" noChangeAspect="1"/>
          </p:cNvPicPr>
          <p:nvPr>
            <p:ph idx="1"/>
          </p:nvPr>
        </p:nvPicPr>
        <p:blipFill>
          <a:blip r:embed="rId2"/>
          <a:stretch>
            <a:fillRect/>
          </a:stretch>
        </p:blipFill>
        <p:spPr>
          <a:xfrm>
            <a:off x="905903" y="2582859"/>
            <a:ext cx="4401035" cy="1254000"/>
          </a:xfrm>
        </p:spPr>
      </p:pic>
      <p:sp>
        <p:nvSpPr>
          <p:cNvPr id="33" name="Metin Yer Tutucusu 32">
            <a:extLst>
              <a:ext uri="{FF2B5EF4-FFF2-40B4-BE49-F238E27FC236}">
                <a16:creationId xmlns:a16="http://schemas.microsoft.com/office/drawing/2014/main" id="{96444816-F147-43ED-B987-033331AEC749}"/>
              </a:ext>
            </a:extLst>
          </p:cNvPr>
          <p:cNvSpPr>
            <a:spLocks noGrp="1"/>
          </p:cNvSpPr>
          <p:nvPr>
            <p:ph type="body" sz="half" idx="2"/>
          </p:nvPr>
        </p:nvSpPr>
        <p:spPr>
          <a:xfrm>
            <a:off x="6346475" y="2198788"/>
            <a:ext cx="4620591" cy="3864695"/>
          </a:xfrm>
        </p:spPr>
        <p:txBody>
          <a:bodyPr>
            <a:normAutofit/>
          </a:bodyPr>
          <a:lstStyle/>
          <a:p>
            <a:pPr marL="342900" indent="-342900">
              <a:buFont typeface="Arial" panose="020B0604020202020204" pitchFamily="34" charset="0"/>
              <a:buChar char="•"/>
            </a:pPr>
            <a:r>
              <a:rPr lang="tr-TR" sz="4000" dirty="0">
                <a:solidFill>
                  <a:schemeClr val="tx1"/>
                </a:solidFill>
              </a:rPr>
              <a:t>1. Avrupa Komisyonu</a:t>
            </a:r>
          </a:p>
          <a:p>
            <a:pPr marL="342900" indent="-342900">
              <a:buFont typeface="Arial" panose="020B0604020202020204" pitchFamily="34" charset="0"/>
              <a:buChar char="•"/>
            </a:pPr>
            <a:r>
              <a:rPr lang="tr-TR" sz="4000" dirty="0">
                <a:solidFill>
                  <a:schemeClr val="tx1"/>
                </a:solidFill>
              </a:rPr>
              <a:t>2. Türkiye Ulusal Ajansı</a:t>
            </a:r>
          </a:p>
        </p:txBody>
      </p:sp>
      <p:pic>
        <p:nvPicPr>
          <p:cNvPr id="31" name="İçerik Yer Tutucusu 30" descr="metin, küçük resim içeren bir resim&#10;&#10;Açıklama otomatik olarak oluşturuldu">
            <a:extLst>
              <a:ext uri="{FF2B5EF4-FFF2-40B4-BE49-F238E27FC236}">
                <a16:creationId xmlns:a16="http://schemas.microsoft.com/office/drawing/2014/main" id="{FAA006A3-411B-454F-A239-B2B7BB1871AF}"/>
              </a:ext>
            </a:extLst>
          </p:cNvPr>
          <p:cNvPicPr>
            <a:picLocks noGrp="1" noChangeAspect="1"/>
          </p:cNvPicPr>
          <p:nvPr>
            <p:ph sz="half" idx="4294967295"/>
          </p:nvPr>
        </p:nvPicPr>
        <p:blipFill>
          <a:blip r:embed="rId3"/>
          <a:stretch>
            <a:fillRect/>
          </a:stretch>
        </p:blipFill>
        <p:spPr>
          <a:xfrm>
            <a:off x="820179" y="4220930"/>
            <a:ext cx="4162425" cy="2286000"/>
          </a:xfrm>
        </p:spPr>
      </p:pic>
      <p:pic>
        <p:nvPicPr>
          <p:cNvPr id="5" name="Picture 7" descr="C:\Users\kerim\Desktop\ua_logo.jpg">
            <a:extLst>
              <a:ext uri="{FF2B5EF4-FFF2-40B4-BE49-F238E27FC236}">
                <a16:creationId xmlns:a16="http://schemas.microsoft.com/office/drawing/2014/main" id="{C8775BB6-48C1-477F-92F0-6E2D6F9A62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98021"/>
            <a:ext cx="3051464" cy="160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a:extLst>
              <a:ext uri="{FF2B5EF4-FFF2-40B4-BE49-F238E27FC236}">
                <a16:creationId xmlns:a16="http://schemas.microsoft.com/office/drawing/2014/main" id="{0A26A507-A604-4339-91BE-DE5E58605AB5}"/>
              </a:ext>
            </a:extLst>
          </p:cNvPr>
          <p:cNvPicPr>
            <a:picLocks noChangeAspect="1"/>
          </p:cNvPicPr>
          <p:nvPr/>
        </p:nvPicPr>
        <p:blipFill>
          <a:blip r:embed="rId5"/>
          <a:stretch>
            <a:fillRect/>
          </a:stretch>
        </p:blipFill>
        <p:spPr>
          <a:xfrm>
            <a:off x="3909896" y="488798"/>
            <a:ext cx="1935631" cy="1902026"/>
          </a:xfrm>
          <a:prstGeom prst="rect">
            <a:avLst/>
          </a:prstGeom>
        </p:spPr>
      </p:pic>
    </p:spTree>
    <p:extLst>
      <p:ext uri="{BB962C8B-B14F-4D97-AF65-F5344CB8AC3E}">
        <p14:creationId xmlns:p14="http://schemas.microsoft.com/office/powerpoint/2010/main" val="3534205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FA0E98-7FF4-481E-884E-E5401375122D}"/>
              </a:ext>
            </a:extLst>
          </p:cNvPr>
          <p:cNvSpPr>
            <a:spLocks noGrp="1"/>
          </p:cNvSpPr>
          <p:nvPr>
            <p:ph type="title"/>
          </p:nvPr>
        </p:nvSpPr>
        <p:spPr/>
        <p:txBody>
          <a:bodyPr>
            <a:normAutofit fontScale="90000"/>
          </a:bodyPr>
          <a:lstStyle/>
          <a:p>
            <a:pPr algn="ctr"/>
            <a:r>
              <a:rPr lang="tr-TR" sz="2700" dirty="0">
                <a:latin typeface="+mn-lt"/>
              </a:rPr>
              <a:t>8. </a:t>
            </a:r>
            <a:r>
              <a:rPr lang="tr-TR" sz="2700" dirty="0" err="1">
                <a:latin typeface="+mn-lt"/>
              </a:rPr>
              <a:t>Unıversıty</a:t>
            </a:r>
            <a:r>
              <a:rPr lang="tr-TR" sz="2700" dirty="0">
                <a:latin typeface="+mn-lt"/>
              </a:rPr>
              <a:t> of </a:t>
            </a:r>
            <a:r>
              <a:rPr lang="tr-TR" sz="2700" dirty="0" err="1">
                <a:latin typeface="+mn-lt"/>
              </a:rPr>
              <a:t>Obuda</a:t>
            </a:r>
            <a:r>
              <a:rPr lang="tr-TR" sz="2700" dirty="0">
                <a:latin typeface="+mn-lt"/>
              </a:rPr>
              <a:t> (Macaristan) </a:t>
            </a:r>
            <a:br>
              <a:rPr lang="tr-TR" sz="2700" dirty="0">
                <a:latin typeface="+mn-lt"/>
              </a:rPr>
            </a:br>
            <a:r>
              <a:rPr lang="tr-TR" sz="2200" dirty="0">
                <a:solidFill>
                  <a:srgbClr val="C00000"/>
                </a:solidFill>
                <a:latin typeface="+mn-lt"/>
              </a:rPr>
              <a:t>* İşletme</a:t>
            </a:r>
            <a:br>
              <a:rPr lang="tr-TR" dirty="0"/>
            </a:br>
            <a:br>
              <a:rPr lang="tr-TR" dirty="0"/>
            </a:br>
            <a:endParaRPr lang="tr-TR" dirty="0"/>
          </a:p>
        </p:txBody>
      </p:sp>
      <p:pic>
        <p:nvPicPr>
          <p:cNvPr id="7" name="İçerik Yer Tutucusu 6" descr="açık hava, sarı içeren bir resim&#10;&#10;Açıklama otomatik olarak oluşturuldu">
            <a:extLst>
              <a:ext uri="{FF2B5EF4-FFF2-40B4-BE49-F238E27FC236}">
                <a16:creationId xmlns:a16="http://schemas.microsoft.com/office/drawing/2014/main" id="{0A8C1FF8-5823-45DD-BC75-3225E2496BBE}"/>
              </a:ext>
            </a:extLst>
          </p:cNvPr>
          <p:cNvPicPr>
            <a:picLocks noGrp="1" noChangeAspect="1"/>
          </p:cNvPicPr>
          <p:nvPr>
            <p:ph sz="half" idx="1"/>
          </p:nvPr>
        </p:nvPicPr>
        <p:blipFill>
          <a:blip r:embed="rId2"/>
          <a:stretch>
            <a:fillRect/>
          </a:stretch>
        </p:blipFill>
        <p:spPr>
          <a:xfrm>
            <a:off x="520293" y="2002535"/>
            <a:ext cx="5575707" cy="3727758"/>
          </a:xfrm>
        </p:spPr>
      </p:pic>
      <p:pic>
        <p:nvPicPr>
          <p:cNvPr id="9" name="İçerik Yer Tutucusu 8" descr="iç mekan, tavan, yer içeren bir resim&#10;&#10;Açıklama otomatik olarak oluşturuldu">
            <a:extLst>
              <a:ext uri="{FF2B5EF4-FFF2-40B4-BE49-F238E27FC236}">
                <a16:creationId xmlns:a16="http://schemas.microsoft.com/office/drawing/2014/main" id="{1B08149A-CD7C-44F7-9AFF-E7ED1752F3DF}"/>
              </a:ext>
            </a:extLst>
          </p:cNvPr>
          <p:cNvPicPr>
            <a:picLocks noGrp="1" noChangeAspect="1"/>
          </p:cNvPicPr>
          <p:nvPr>
            <p:ph sz="half" idx="2"/>
          </p:nvPr>
        </p:nvPicPr>
        <p:blipFill>
          <a:blip r:embed="rId3"/>
          <a:stretch>
            <a:fillRect/>
          </a:stretch>
        </p:blipFill>
        <p:spPr>
          <a:xfrm>
            <a:off x="6347873" y="2540000"/>
            <a:ext cx="4184650" cy="2803142"/>
          </a:xfrm>
        </p:spPr>
      </p:pic>
      <p:pic>
        <p:nvPicPr>
          <p:cNvPr id="4" name="Resim 3">
            <a:extLst>
              <a:ext uri="{FF2B5EF4-FFF2-40B4-BE49-F238E27FC236}">
                <a16:creationId xmlns:a16="http://schemas.microsoft.com/office/drawing/2014/main" id="{12FA735F-5896-47D4-96D8-37EFAE7B4C75}"/>
              </a:ext>
            </a:extLst>
          </p:cNvPr>
          <p:cNvPicPr>
            <a:picLocks noChangeAspect="1"/>
          </p:cNvPicPr>
          <p:nvPr/>
        </p:nvPicPr>
        <p:blipFill>
          <a:blip r:embed="rId4"/>
          <a:stretch>
            <a:fillRect/>
          </a:stretch>
        </p:blipFill>
        <p:spPr>
          <a:xfrm>
            <a:off x="1622" y="0"/>
            <a:ext cx="1332228" cy="1309099"/>
          </a:xfrm>
          <a:prstGeom prst="rect">
            <a:avLst/>
          </a:prstGeom>
        </p:spPr>
      </p:pic>
    </p:spTree>
    <p:extLst>
      <p:ext uri="{BB962C8B-B14F-4D97-AF65-F5344CB8AC3E}">
        <p14:creationId xmlns:p14="http://schemas.microsoft.com/office/powerpoint/2010/main" val="40902276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61DCEE-6CE9-4A68-A8B5-1CB7E67CB958}"/>
              </a:ext>
            </a:extLst>
          </p:cNvPr>
          <p:cNvSpPr>
            <a:spLocks noGrp="1"/>
          </p:cNvSpPr>
          <p:nvPr>
            <p:ph type="title"/>
          </p:nvPr>
        </p:nvSpPr>
        <p:spPr>
          <a:xfrm>
            <a:off x="1251678" y="382385"/>
            <a:ext cx="10178322" cy="1068910"/>
          </a:xfrm>
        </p:spPr>
        <p:txBody>
          <a:bodyPr>
            <a:normAutofit/>
          </a:bodyPr>
          <a:lstStyle/>
          <a:p>
            <a:pPr algn="ctr"/>
            <a:r>
              <a:rPr lang="tr-TR" sz="3100" dirty="0">
                <a:latin typeface="+mn-lt"/>
              </a:rPr>
              <a:t>9. </a:t>
            </a:r>
            <a:r>
              <a:rPr lang="tr-TR" sz="3100" dirty="0" err="1">
                <a:latin typeface="+mn-lt"/>
              </a:rPr>
              <a:t>Unıversıty</a:t>
            </a:r>
            <a:r>
              <a:rPr lang="tr-TR" sz="3100" dirty="0">
                <a:latin typeface="+mn-lt"/>
              </a:rPr>
              <a:t> of </a:t>
            </a:r>
            <a:r>
              <a:rPr lang="tr-TR" sz="3100" dirty="0" err="1">
                <a:latin typeface="+mn-lt"/>
              </a:rPr>
              <a:t>Patras</a:t>
            </a:r>
            <a:r>
              <a:rPr lang="tr-TR" sz="3100" dirty="0">
                <a:latin typeface="+mn-lt"/>
              </a:rPr>
              <a:t> (Yunanistan)</a:t>
            </a:r>
            <a:br>
              <a:rPr lang="tr-TR" dirty="0"/>
            </a:br>
            <a:r>
              <a:rPr lang="tr-TR" sz="2000" dirty="0">
                <a:solidFill>
                  <a:srgbClr val="C00000"/>
                </a:solidFill>
                <a:latin typeface="+mn-lt"/>
              </a:rPr>
              <a:t>*Çocuk gelişimi</a:t>
            </a:r>
            <a:endParaRPr lang="tr-TR" sz="2000" dirty="0">
              <a:solidFill>
                <a:srgbClr val="C00000"/>
              </a:solidFill>
            </a:endParaRPr>
          </a:p>
        </p:txBody>
      </p:sp>
      <p:pic>
        <p:nvPicPr>
          <p:cNvPr id="7" name="İçerik Yer Tutucusu 6" descr="açık hava, çayır, ağaç, dağ içeren bir resim&#10;&#10;Açıklama otomatik olarak oluşturuldu">
            <a:extLst>
              <a:ext uri="{FF2B5EF4-FFF2-40B4-BE49-F238E27FC236}">
                <a16:creationId xmlns:a16="http://schemas.microsoft.com/office/drawing/2014/main" id="{85139C23-2109-402A-A17C-F6D129D18323}"/>
              </a:ext>
            </a:extLst>
          </p:cNvPr>
          <p:cNvPicPr>
            <a:picLocks noGrp="1" noChangeAspect="1"/>
          </p:cNvPicPr>
          <p:nvPr>
            <p:ph sz="half" idx="1"/>
          </p:nvPr>
        </p:nvPicPr>
        <p:blipFill>
          <a:blip r:embed="rId2"/>
          <a:stretch>
            <a:fillRect/>
          </a:stretch>
        </p:blipFill>
        <p:spPr>
          <a:xfrm>
            <a:off x="276837" y="1954810"/>
            <a:ext cx="5134062" cy="3557247"/>
          </a:xfrm>
        </p:spPr>
      </p:pic>
      <p:pic>
        <p:nvPicPr>
          <p:cNvPr id="9" name="İçerik Yer Tutucusu 8" descr="gök, açık hava, doğa, tepe içeren bir resim&#10;&#10;Açıklama otomatik olarak oluşturuldu">
            <a:extLst>
              <a:ext uri="{FF2B5EF4-FFF2-40B4-BE49-F238E27FC236}">
                <a16:creationId xmlns:a16="http://schemas.microsoft.com/office/drawing/2014/main" id="{14CA2337-A35D-4F3D-9150-4F121AC21E18}"/>
              </a:ext>
            </a:extLst>
          </p:cNvPr>
          <p:cNvPicPr>
            <a:picLocks noGrp="1" noChangeAspect="1"/>
          </p:cNvPicPr>
          <p:nvPr>
            <p:ph sz="half" idx="2"/>
          </p:nvPr>
        </p:nvPicPr>
        <p:blipFill>
          <a:blip r:embed="rId3"/>
          <a:stretch>
            <a:fillRect/>
          </a:stretch>
        </p:blipFill>
        <p:spPr>
          <a:xfrm>
            <a:off x="5597568" y="1669409"/>
            <a:ext cx="6317595" cy="4588778"/>
          </a:xfrm>
        </p:spPr>
      </p:pic>
      <p:pic>
        <p:nvPicPr>
          <p:cNvPr id="4" name="Resim 3">
            <a:extLst>
              <a:ext uri="{FF2B5EF4-FFF2-40B4-BE49-F238E27FC236}">
                <a16:creationId xmlns:a16="http://schemas.microsoft.com/office/drawing/2014/main" id="{5328BC59-D4CD-469C-ACAB-2FF56F1BEF82}"/>
              </a:ext>
            </a:extLst>
          </p:cNvPr>
          <p:cNvPicPr>
            <a:picLocks noChangeAspect="1"/>
          </p:cNvPicPr>
          <p:nvPr/>
        </p:nvPicPr>
        <p:blipFill>
          <a:blip r:embed="rId4"/>
          <a:stretch>
            <a:fillRect/>
          </a:stretch>
        </p:blipFill>
        <p:spPr>
          <a:xfrm>
            <a:off x="0" y="0"/>
            <a:ext cx="1451295" cy="1426099"/>
          </a:xfrm>
          <a:prstGeom prst="rect">
            <a:avLst/>
          </a:prstGeom>
        </p:spPr>
      </p:pic>
    </p:spTree>
    <p:extLst>
      <p:ext uri="{BB962C8B-B14F-4D97-AF65-F5344CB8AC3E}">
        <p14:creationId xmlns:p14="http://schemas.microsoft.com/office/powerpoint/2010/main" val="26023769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EB5206-AB91-4988-8BA9-E36393F23BDC}"/>
              </a:ext>
            </a:extLst>
          </p:cNvPr>
          <p:cNvSpPr>
            <a:spLocks noGrp="1"/>
          </p:cNvSpPr>
          <p:nvPr>
            <p:ph type="title"/>
          </p:nvPr>
        </p:nvSpPr>
        <p:spPr>
          <a:xfrm>
            <a:off x="1300822" y="844492"/>
            <a:ext cx="8596668" cy="1320800"/>
          </a:xfrm>
        </p:spPr>
        <p:txBody>
          <a:bodyPr anchor="b">
            <a:normAutofit/>
          </a:bodyPr>
          <a:lstStyle/>
          <a:p>
            <a:pPr algn="ctr"/>
            <a:r>
              <a:rPr lang="tr-TR" sz="2700" dirty="0">
                <a:latin typeface="+mn-lt"/>
              </a:rPr>
              <a:t>10. </a:t>
            </a:r>
            <a:r>
              <a:rPr lang="en-US" sz="2700" dirty="0">
                <a:latin typeface="+mn-lt"/>
              </a:rPr>
              <a:t>Polytechnic Institute of </a:t>
            </a:r>
            <a:r>
              <a:rPr lang="en-US" sz="2700" dirty="0" err="1">
                <a:latin typeface="+mn-lt"/>
              </a:rPr>
              <a:t>Portalegre</a:t>
            </a:r>
            <a:r>
              <a:rPr lang="tr-TR" sz="2700" dirty="0">
                <a:latin typeface="+mn-lt"/>
              </a:rPr>
              <a:t> (Portekiz)</a:t>
            </a:r>
            <a:br>
              <a:rPr lang="tr-TR" dirty="0"/>
            </a:br>
            <a:r>
              <a:rPr lang="tr-TR" sz="2800" dirty="0">
                <a:solidFill>
                  <a:srgbClr val="C00000"/>
                </a:solidFill>
                <a:latin typeface="+mn-lt"/>
              </a:rPr>
              <a:t>*</a:t>
            </a:r>
            <a:r>
              <a:rPr lang="tr-TR" sz="1800" dirty="0">
                <a:solidFill>
                  <a:srgbClr val="C00000"/>
                </a:solidFill>
                <a:latin typeface="+mn-lt"/>
              </a:rPr>
              <a:t>Hemşirelik</a:t>
            </a:r>
            <a:endParaRPr lang="tr-TR" sz="1800" dirty="0">
              <a:solidFill>
                <a:srgbClr val="C00000"/>
              </a:solidFill>
            </a:endParaRPr>
          </a:p>
        </p:txBody>
      </p:sp>
      <p:pic>
        <p:nvPicPr>
          <p:cNvPr id="11" name="İçerik Yer Tutucusu 10" descr="bina, açık hava, resmi bina, taş içeren bir resim&#10;&#10;Açıklama otomatik olarak oluşturuldu">
            <a:extLst>
              <a:ext uri="{FF2B5EF4-FFF2-40B4-BE49-F238E27FC236}">
                <a16:creationId xmlns:a16="http://schemas.microsoft.com/office/drawing/2014/main" id="{C87DA568-84D8-4649-9D28-2A02C0EE0167}"/>
              </a:ext>
            </a:extLst>
          </p:cNvPr>
          <p:cNvPicPr>
            <a:picLocks noGrp="1" noChangeAspect="1"/>
          </p:cNvPicPr>
          <p:nvPr>
            <p:ph sz="half" idx="1"/>
          </p:nvPr>
        </p:nvPicPr>
        <p:blipFill>
          <a:blip r:embed="rId2"/>
          <a:stretch>
            <a:fillRect/>
          </a:stretch>
        </p:blipFill>
        <p:spPr>
          <a:xfrm>
            <a:off x="1416094" y="2925259"/>
            <a:ext cx="4183062" cy="2352092"/>
          </a:xfrm>
        </p:spPr>
      </p:pic>
      <p:pic>
        <p:nvPicPr>
          <p:cNvPr id="9" name="İçerik Yer Tutucusu 8">
            <a:extLst>
              <a:ext uri="{FF2B5EF4-FFF2-40B4-BE49-F238E27FC236}">
                <a16:creationId xmlns:a16="http://schemas.microsoft.com/office/drawing/2014/main" id="{640935BD-F8D3-41C5-9E63-10F3F1C2FD34}"/>
              </a:ext>
            </a:extLst>
          </p:cNvPr>
          <p:cNvPicPr>
            <a:picLocks noGrp="1" noChangeAspect="1"/>
          </p:cNvPicPr>
          <p:nvPr>
            <p:ph sz="half" idx="2"/>
          </p:nvPr>
        </p:nvPicPr>
        <p:blipFill>
          <a:blip r:embed="rId3"/>
          <a:stretch>
            <a:fillRect/>
          </a:stretch>
        </p:blipFill>
        <p:spPr>
          <a:xfrm>
            <a:off x="5894868" y="2473942"/>
            <a:ext cx="4184650" cy="3254727"/>
          </a:xfrm>
        </p:spPr>
      </p:pic>
      <p:pic>
        <p:nvPicPr>
          <p:cNvPr id="4" name="Resim 3">
            <a:extLst>
              <a:ext uri="{FF2B5EF4-FFF2-40B4-BE49-F238E27FC236}">
                <a16:creationId xmlns:a16="http://schemas.microsoft.com/office/drawing/2014/main" id="{3742D68D-DFC3-4E3E-9E7E-04C766D6802B}"/>
              </a:ext>
            </a:extLst>
          </p:cNvPr>
          <p:cNvPicPr>
            <a:picLocks noChangeAspect="1"/>
          </p:cNvPicPr>
          <p:nvPr/>
        </p:nvPicPr>
        <p:blipFill>
          <a:blip r:embed="rId4"/>
          <a:stretch>
            <a:fillRect/>
          </a:stretch>
        </p:blipFill>
        <p:spPr>
          <a:xfrm>
            <a:off x="0" y="0"/>
            <a:ext cx="1416094" cy="1391509"/>
          </a:xfrm>
          <a:prstGeom prst="rect">
            <a:avLst/>
          </a:prstGeom>
        </p:spPr>
      </p:pic>
    </p:spTree>
    <p:extLst>
      <p:ext uri="{BB962C8B-B14F-4D97-AF65-F5344CB8AC3E}">
        <p14:creationId xmlns:p14="http://schemas.microsoft.com/office/powerpoint/2010/main" val="11304096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AF005B-AA8F-4E36-8D81-A0B43C9DC634}"/>
              </a:ext>
            </a:extLst>
          </p:cNvPr>
          <p:cNvSpPr>
            <a:spLocks noGrp="1"/>
          </p:cNvSpPr>
          <p:nvPr>
            <p:ph type="title"/>
          </p:nvPr>
        </p:nvSpPr>
        <p:spPr/>
        <p:txBody>
          <a:bodyPr>
            <a:normAutofit/>
          </a:bodyPr>
          <a:lstStyle/>
          <a:p>
            <a:pPr algn="ctr"/>
            <a:r>
              <a:rPr lang="tr-TR" sz="2800" dirty="0">
                <a:latin typeface="+mn-lt"/>
              </a:rPr>
              <a:t>11. </a:t>
            </a:r>
            <a:r>
              <a:rPr lang="tr-TR" sz="2800" dirty="0" err="1">
                <a:latin typeface="+mn-lt"/>
              </a:rPr>
              <a:t>Romanian-American</a:t>
            </a:r>
            <a:r>
              <a:rPr lang="tr-TR" sz="2800" dirty="0">
                <a:latin typeface="+mn-lt"/>
              </a:rPr>
              <a:t> </a:t>
            </a:r>
            <a:r>
              <a:rPr lang="tr-TR" sz="2800" dirty="0" err="1">
                <a:latin typeface="+mn-lt"/>
              </a:rPr>
              <a:t>University</a:t>
            </a:r>
            <a:br>
              <a:rPr lang="tr-TR" sz="2800" dirty="0">
                <a:latin typeface="+mn-lt"/>
              </a:rPr>
            </a:br>
            <a:r>
              <a:rPr lang="tr-TR" sz="2000" dirty="0">
                <a:solidFill>
                  <a:srgbClr val="C00000"/>
                </a:solidFill>
                <a:latin typeface="+mn-lt"/>
              </a:rPr>
              <a:t>*Siyaset Bilimi ve Kamu Yönetimi</a:t>
            </a:r>
          </a:p>
        </p:txBody>
      </p:sp>
      <p:pic>
        <p:nvPicPr>
          <p:cNvPr id="6" name="İçerik Yer Tutucusu 5" descr="gök, açık hava, bina, şehir içeren bir resim&#10;&#10;Açıklama otomatik olarak oluşturuldu">
            <a:extLst>
              <a:ext uri="{FF2B5EF4-FFF2-40B4-BE49-F238E27FC236}">
                <a16:creationId xmlns:a16="http://schemas.microsoft.com/office/drawing/2014/main" id="{FF99FF98-0B7A-4C3C-B9F6-CE47259B383A}"/>
              </a:ext>
            </a:extLst>
          </p:cNvPr>
          <p:cNvPicPr>
            <a:picLocks noGrp="1" noChangeAspect="1"/>
          </p:cNvPicPr>
          <p:nvPr>
            <p:ph sz="half" idx="1"/>
          </p:nvPr>
        </p:nvPicPr>
        <p:blipFill>
          <a:blip r:embed="rId2"/>
          <a:stretch>
            <a:fillRect/>
          </a:stretch>
        </p:blipFill>
        <p:spPr>
          <a:xfrm>
            <a:off x="1881032" y="1433575"/>
            <a:ext cx="7492081" cy="2212850"/>
          </a:xfrm>
        </p:spPr>
      </p:pic>
      <p:pic>
        <p:nvPicPr>
          <p:cNvPr id="8" name="İçerik Yer Tutucusu 7" descr="metin, bina, açık hava, apartman içeren bir resim&#10;&#10;Açıklama otomatik olarak oluşturuldu">
            <a:extLst>
              <a:ext uri="{FF2B5EF4-FFF2-40B4-BE49-F238E27FC236}">
                <a16:creationId xmlns:a16="http://schemas.microsoft.com/office/drawing/2014/main" id="{D312F659-7D41-4AE4-ADE7-1A4353C0F84A}"/>
              </a:ext>
            </a:extLst>
          </p:cNvPr>
          <p:cNvPicPr>
            <a:picLocks noGrp="1" noChangeAspect="1"/>
          </p:cNvPicPr>
          <p:nvPr>
            <p:ph sz="half" idx="2"/>
          </p:nvPr>
        </p:nvPicPr>
        <p:blipFill>
          <a:blip r:embed="rId3"/>
          <a:stretch>
            <a:fillRect/>
          </a:stretch>
        </p:blipFill>
        <p:spPr>
          <a:xfrm>
            <a:off x="3239321" y="3741489"/>
            <a:ext cx="4322495" cy="2876738"/>
          </a:xfrm>
        </p:spPr>
      </p:pic>
      <p:pic>
        <p:nvPicPr>
          <p:cNvPr id="4" name="Resim 3">
            <a:extLst>
              <a:ext uri="{FF2B5EF4-FFF2-40B4-BE49-F238E27FC236}">
                <a16:creationId xmlns:a16="http://schemas.microsoft.com/office/drawing/2014/main" id="{7083CFFC-47D3-4C86-AB19-5F2FAE1C8E5E}"/>
              </a:ext>
            </a:extLst>
          </p:cNvPr>
          <p:cNvPicPr>
            <a:picLocks noChangeAspect="1"/>
          </p:cNvPicPr>
          <p:nvPr/>
        </p:nvPicPr>
        <p:blipFill>
          <a:blip r:embed="rId4"/>
          <a:stretch>
            <a:fillRect/>
          </a:stretch>
        </p:blipFill>
        <p:spPr>
          <a:xfrm>
            <a:off x="0" y="0"/>
            <a:ext cx="1283516" cy="1261233"/>
          </a:xfrm>
          <a:prstGeom prst="rect">
            <a:avLst/>
          </a:prstGeom>
        </p:spPr>
      </p:pic>
    </p:spTree>
    <p:extLst>
      <p:ext uri="{BB962C8B-B14F-4D97-AF65-F5344CB8AC3E}">
        <p14:creationId xmlns:p14="http://schemas.microsoft.com/office/powerpoint/2010/main" val="37512965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5062BF-2D57-49BA-8661-BAF6ED3F8C07}"/>
              </a:ext>
            </a:extLst>
          </p:cNvPr>
          <p:cNvSpPr>
            <a:spLocks noGrp="1"/>
          </p:cNvSpPr>
          <p:nvPr>
            <p:ph type="title"/>
          </p:nvPr>
        </p:nvSpPr>
        <p:spPr>
          <a:xfrm>
            <a:off x="706393" y="424330"/>
            <a:ext cx="10178322" cy="1017790"/>
          </a:xfrm>
        </p:spPr>
        <p:txBody>
          <a:bodyPr>
            <a:normAutofit fontScale="90000"/>
          </a:bodyPr>
          <a:lstStyle/>
          <a:p>
            <a:pPr algn="ctr"/>
            <a:r>
              <a:rPr lang="tr-TR" sz="2200" dirty="0">
                <a:latin typeface="+mn-lt"/>
              </a:rPr>
              <a:t>12. </a:t>
            </a:r>
            <a:r>
              <a:rPr lang="en-US" sz="2200" dirty="0">
                <a:latin typeface="+mn-lt"/>
              </a:rPr>
              <a:t>St. Clement of </a:t>
            </a:r>
            <a:r>
              <a:rPr lang="en-US" sz="2200" dirty="0" err="1">
                <a:latin typeface="+mn-lt"/>
              </a:rPr>
              <a:t>Ohrid</a:t>
            </a:r>
            <a:r>
              <a:rPr lang="en-US" sz="2200" dirty="0">
                <a:latin typeface="+mn-lt"/>
              </a:rPr>
              <a:t> University of Bitola</a:t>
            </a:r>
            <a:r>
              <a:rPr lang="tr-TR" sz="2200" dirty="0">
                <a:latin typeface="+mn-lt"/>
              </a:rPr>
              <a:t> (Kuzey Makedonya) </a:t>
            </a:r>
            <a:br>
              <a:rPr lang="tr-TR" sz="2700" dirty="0">
                <a:latin typeface="+mn-lt"/>
              </a:rPr>
            </a:br>
            <a:r>
              <a:rPr lang="tr-TR" sz="2200" dirty="0">
                <a:solidFill>
                  <a:srgbClr val="C00000"/>
                </a:solidFill>
                <a:latin typeface="+mn-lt"/>
              </a:rPr>
              <a:t>* Hemşirelik</a:t>
            </a:r>
            <a:br>
              <a:rPr lang="tr-TR" dirty="0"/>
            </a:br>
            <a:br>
              <a:rPr lang="tr-TR" dirty="0"/>
            </a:br>
            <a:endParaRPr lang="tr-TR" dirty="0"/>
          </a:p>
        </p:txBody>
      </p:sp>
      <p:pic>
        <p:nvPicPr>
          <p:cNvPr id="5" name="İçerik Yer Tutucusu 4">
            <a:extLst>
              <a:ext uri="{FF2B5EF4-FFF2-40B4-BE49-F238E27FC236}">
                <a16:creationId xmlns:a16="http://schemas.microsoft.com/office/drawing/2014/main" id="{5FEA4FBF-6111-4E52-9308-25F4BF5FF38A}"/>
              </a:ext>
            </a:extLst>
          </p:cNvPr>
          <p:cNvPicPr>
            <a:picLocks noGrp="1" noChangeAspect="1"/>
          </p:cNvPicPr>
          <p:nvPr>
            <p:ph idx="1"/>
          </p:nvPr>
        </p:nvPicPr>
        <p:blipFill>
          <a:blip r:embed="rId2"/>
          <a:stretch>
            <a:fillRect/>
          </a:stretch>
        </p:blipFill>
        <p:spPr>
          <a:xfrm>
            <a:off x="2642532" y="1632082"/>
            <a:ext cx="6013742" cy="4351653"/>
          </a:xfrm>
        </p:spPr>
      </p:pic>
      <p:pic>
        <p:nvPicPr>
          <p:cNvPr id="4" name="Resim 3">
            <a:extLst>
              <a:ext uri="{FF2B5EF4-FFF2-40B4-BE49-F238E27FC236}">
                <a16:creationId xmlns:a16="http://schemas.microsoft.com/office/drawing/2014/main" id="{92F3C62E-16FA-40DF-83A6-92ED47F4820F}"/>
              </a:ext>
            </a:extLst>
          </p:cNvPr>
          <p:cNvPicPr>
            <a:picLocks noChangeAspect="1"/>
          </p:cNvPicPr>
          <p:nvPr/>
        </p:nvPicPr>
        <p:blipFill>
          <a:blip r:embed="rId3"/>
          <a:stretch>
            <a:fillRect/>
          </a:stretch>
        </p:blipFill>
        <p:spPr>
          <a:xfrm>
            <a:off x="0" y="0"/>
            <a:ext cx="1384183" cy="1360152"/>
          </a:xfrm>
          <a:prstGeom prst="rect">
            <a:avLst/>
          </a:prstGeom>
        </p:spPr>
      </p:pic>
    </p:spTree>
    <p:extLst>
      <p:ext uri="{BB962C8B-B14F-4D97-AF65-F5344CB8AC3E}">
        <p14:creationId xmlns:p14="http://schemas.microsoft.com/office/powerpoint/2010/main" val="22016423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4452C6-AADA-4BD9-9CB9-7364374C1D14}"/>
              </a:ext>
            </a:extLst>
          </p:cNvPr>
          <p:cNvSpPr>
            <a:spLocks noGrp="1"/>
          </p:cNvSpPr>
          <p:nvPr>
            <p:ph type="title"/>
          </p:nvPr>
        </p:nvSpPr>
        <p:spPr/>
        <p:txBody>
          <a:bodyPr>
            <a:normAutofit fontScale="90000"/>
          </a:bodyPr>
          <a:lstStyle/>
          <a:p>
            <a:pPr algn="ctr"/>
            <a:r>
              <a:rPr lang="tr-TR" sz="3100" dirty="0">
                <a:latin typeface="+mn-lt"/>
              </a:rPr>
              <a:t>13. TH Köln (Almanya) </a:t>
            </a:r>
            <a:br>
              <a:rPr lang="tr-TR" sz="3100" dirty="0">
                <a:latin typeface="+mn-lt"/>
              </a:rPr>
            </a:br>
            <a:r>
              <a:rPr lang="tr-TR" sz="2700" dirty="0">
                <a:solidFill>
                  <a:srgbClr val="C00000"/>
                </a:solidFill>
                <a:latin typeface="+mn-lt"/>
              </a:rPr>
              <a:t>* </a:t>
            </a:r>
            <a:r>
              <a:rPr lang="tr-TR" sz="2200" dirty="0">
                <a:solidFill>
                  <a:srgbClr val="C00000"/>
                </a:solidFill>
                <a:latin typeface="+mn-lt"/>
              </a:rPr>
              <a:t>Sosyal Hizmetler </a:t>
            </a:r>
            <a:br>
              <a:rPr lang="tr-TR" dirty="0"/>
            </a:br>
            <a:br>
              <a:rPr lang="tr-TR" dirty="0"/>
            </a:br>
            <a:endParaRPr lang="tr-TR" dirty="0"/>
          </a:p>
        </p:txBody>
      </p:sp>
      <p:pic>
        <p:nvPicPr>
          <p:cNvPr id="5" name="İçerik Yer Tutucusu 4">
            <a:extLst>
              <a:ext uri="{FF2B5EF4-FFF2-40B4-BE49-F238E27FC236}">
                <a16:creationId xmlns:a16="http://schemas.microsoft.com/office/drawing/2014/main" id="{80C4CACA-CA35-408B-864B-589BC024AA80}"/>
              </a:ext>
            </a:extLst>
          </p:cNvPr>
          <p:cNvPicPr>
            <a:picLocks noGrp="1" noChangeAspect="1"/>
          </p:cNvPicPr>
          <p:nvPr>
            <p:ph idx="1"/>
          </p:nvPr>
        </p:nvPicPr>
        <p:blipFill>
          <a:blip r:embed="rId2"/>
          <a:stretch>
            <a:fillRect/>
          </a:stretch>
        </p:blipFill>
        <p:spPr>
          <a:xfrm>
            <a:off x="929533" y="2758133"/>
            <a:ext cx="8596312" cy="2686347"/>
          </a:xfrm>
        </p:spPr>
      </p:pic>
      <p:pic>
        <p:nvPicPr>
          <p:cNvPr id="4" name="Resim 3">
            <a:extLst>
              <a:ext uri="{FF2B5EF4-FFF2-40B4-BE49-F238E27FC236}">
                <a16:creationId xmlns:a16="http://schemas.microsoft.com/office/drawing/2014/main" id="{CF8EC9E4-424A-48B4-A194-1E4CF390153D}"/>
              </a:ext>
            </a:extLst>
          </p:cNvPr>
          <p:cNvPicPr>
            <a:picLocks noChangeAspect="1"/>
          </p:cNvPicPr>
          <p:nvPr/>
        </p:nvPicPr>
        <p:blipFill>
          <a:blip r:embed="rId3"/>
          <a:stretch>
            <a:fillRect/>
          </a:stretch>
        </p:blipFill>
        <p:spPr>
          <a:xfrm>
            <a:off x="0" y="0"/>
            <a:ext cx="1392572" cy="1368395"/>
          </a:xfrm>
          <a:prstGeom prst="rect">
            <a:avLst/>
          </a:prstGeom>
        </p:spPr>
      </p:pic>
    </p:spTree>
    <p:extLst>
      <p:ext uri="{BB962C8B-B14F-4D97-AF65-F5344CB8AC3E}">
        <p14:creationId xmlns:p14="http://schemas.microsoft.com/office/powerpoint/2010/main" val="3296756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38E665-591D-45DE-B744-140D574E5B88}"/>
              </a:ext>
            </a:extLst>
          </p:cNvPr>
          <p:cNvSpPr>
            <a:spLocks noGrp="1"/>
          </p:cNvSpPr>
          <p:nvPr>
            <p:ph type="title"/>
          </p:nvPr>
        </p:nvSpPr>
        <p:spPr/>
        <p:txBody>
          <a:bodyPr>
            <a:normAutofit/>
          </a:bodyPr>
          <a:lstStyle/>
          <a:p>
            <a:pPr algn="ctr"/>
            <a:r>
              <a:rPr lang="tr-TR" sz="2800" dirty="0">
                <a:latin typeface="+mn-lt"/>
              </a:rPr>
              <a:t>14. Varna </a:t>
            </a:r>
            <a:r>
              <a:rPr lang="tr-TR" sz="2800" dirty="0" err="1">
                <a:latin typeface="+mn-lt"/>
              </a:rPr>
              <a:t>University</a:t>
            </a:r>
            <a:r>
              <a:rPr lang="tr-TR" sz="2800" dirty="0">
                <a:latin typeface="+mn-lt"/>
              </a:rPr>
              <a:t> of Management (Bulgaristan)</a:t>
            </a:r>
            <a:br>
              <a:rPr lang="tr-TR" sz="2800" dirty="0">
                <a:latin typeface="+mn-lt"/>
              </a:rPr>
            </a:br>
            <a:r>
              <a:rPr lang="tr-TR" sz="2000" dirty="0">
                <a:solidFill>
                  <a:srgbClr val="C00000"/>
                </a:solidFill>
                <a:latin typeface="+mn-lt"/>
              </a:rPr>
              <a:t>*İşletme</a:t>
            </a:r>
          </a:p>
        </p:txBody>
      </p:sp>
      <p:pic>
        <p:nvPicPr>
          <p:cNvPr id="5" name="İçerik Yer Tutucusu 4" descr="metin, açık hava, katlı, şehir içeren bir resim&#10;&#10;Açıklama otomatik olarak oluşturuldu">
            <a:extLst>
              <a:ext uri="{FF2B5EF4-FFF2-40B4-BE49-F238E27FC236}">
                <a16:creationId xmlns:a16="http://schemas.microsoft.com/office/drawing/2014/main" id="{2942B486-71FF-4788-BAC8-8C235B8B33FA}"/>
              </a:ext>
            </a:extLst>
          </p:cNvPr>
          <p:cNvPicPr>
            <a:picLocks noGrp="1" noChangeAspect="1"/>
          </p:cNvPicPr>
          <p:nvPr>
            <p:ph idx="1"/>
          </p:nvPr>
        </p:nvPicPr>
        <p:blipFill>
          <a:blip r:embed="rId2"/>
          <a:stretch>
            <a:fillRect/>
          </a:stretch>
        </p:blipFill>
        <p:spPr>
          <a:xfrm>
            <a:off x="1889055" y="1849350"/>
            <a:ext cx="6733925" cy="3799208"/>
          </a:xfrm>
        </p:spPr>
      </p:pic>
      <p:pic>
        <p:nvPicPr>
          <p:cNvPr id="4" name="Resim 3">
            <a:extLst>
              <a:ext uri="{FF2B5EF4-FFF2-40B4-BE49-F238E27FC236}">
                <a16:creationId xmlns:a16="http://schemas.microsoft.com/office/drawing/2014/main" id="{1CC3FBD5-D8AC-4461-9778-79A357BC25A4}"/>
              </a:ext>
            </a:extLst>
          </p:cNvPr>
          <p:cNvPicPr>
            <a:picLocks noChangeAspect="1"/>
          </p:cNvPicPr>
          <p:nvPr/>
        </p:nvPicPr>
        <p:blipFill>
          <a:blip r:embed="rId3"/>
          <a:stretch>
            <a:fillRect/>
          </a:stretch>
        </p:blipFill>
        <p:spPr>
          <a:xfrm>
            <a:off x="0" y="0"/>
            <a:ext cx="1392572" cy="1368395"/>
          </a:xfrm>
          <a:prstGeom prst="rect">
            <a:avLst/>
          </a:prstGeom>
        </p:spPr>
      </p:pic>
    </p:spTree>
    <p:extLst>
      <p:ext uri="{BB962C8B-B14F-4D97-AF65-F5344CB8AC3E}">
        <p14:creationId xmlns:p14="http://schemas.microsoft.com/office/powerpoint/2010/main" val="2809570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CAFB26-71FE-4C38-B3D8-F8170D758E60}"/>
              </a:ext>
            </a:extLst>
          </p:cNvPr>
          <p:cNvSpPr>
            <a:spLocks noGrp="1"/>
          </p:cNvSpPr>
          <p:nvPr>
            <p:ph type="title"/>
          </p:nvPr>
        </p:nvSpPr>
        <p:spPr>
          <a:xfrm>
            <a:off x="1167788" y="1665899"/>
            <a:ext cx="10178322" cy="3435939"/>
          </a:xfrm>
        </p:spPr>
        <p:txBody>
          <a:bodyPr>
            <a:normAutofit/>
          </a:bodyPr>
          <a:lstStyle/>
          <a:p>
            <a:r>
              <a:rPr lang="tr-TR" sz="4800" dirty="0"/>
              <a:t>Dinlediğiniz için teşekkür eder, seçimlerde başarılar dileriz! </a:t>
            </a:r>
          </a:p>
        </p:txBody>
      </p:sp>
      <p:sp>
        <p:nvSpPr>
          <p:cNvPr id="3" name="İçerik Yer Tutucusu 2">
            <a:extLst>
              <a:ext uri="{FF2B5EF4-FFF2-40B4-BE49-F238E27FC236}">
                <a16:creationId xmlns:a16="http://schemas.microsoft.com/office/drawing/2014/main" id="{45C0ADC8-6E76-4FC8-9080-42F33A087451}"/>
              </a:ext>
            </a:extLst>
          </p:cNvPr>
          <p:cNvSpPr>
            <a:spLocks noGrp="1"/>
          </p:cNvSpPr>
          <p:nvPr>
            <p:ph idx="1"/>
          </p:nvPr>
        </p:nvSpPr>
        <p:spPr>
          <a:xfrm>
            <a:off x="1251678" y="4443812"/>
            <a:ext cx="10178322" cy="1972675"/>
          </a:xfrm>
        </p:spPr>
        <p:txBody>
          <a:bodyPr/>
          <a:lstStyle/>
          <a:p>
            <a:r>
              <a:rPr lang="tr-TR" sz="2800" dirty="0"/>
              <a:t>Sorularınız için: </a:t>
            </a:r>
            <a:r>
              <a:rPr lang="tr-TR" sz="2800" dirty="0">
                <a:hlinkClick r:id="rId2"/>
              </a:rPr>
              <a:t>erasmus@kent.edu.tr</a:t>
            </a:r>
            <a:endParaRPr lang="tr-TR" sz="2800" dirty="0"/>
          </a:p>
          <a:p>
            <a:pPr marL="0" indent="0">
              <a:buNone/>
            </a:pPr>
            <a:endParaRPr lang="tr-TR" dirty="0"/>
          </a:p>
        </p:txBody>
      </p:sp>
      <p:pic>
        <p:nvPicPr>
          <p:cNvPr id="5" name="Resim 4">
            <a:extLst>
              <a:ext uri="{FF2B5EF4-FFF2-40B4-BE49-F238E27FC236}">
                <a16:creationId xmlns:a16="http://schemas.microsoft.com/office/drawing/2014/main" id="{56FDA024-61A5-4A79-9667-8806AD051537}"/>
              </a:ext>
            </a:extLst>
          </p:cNvPr>
          <p:cNvPicPr>
            <a:picLocks noChangeAspect="1"/>
          </p:cNvPicPr>
          <p:nvPr/>
        </p:nvPicPr>
        <p:blipFill>
          <a:blip r:embed="rId3"/>
          <a:stretch>
            <a:fillRect/>
          </a:stretch>
        </p:blipFill>
        <p:spPr>
          <a:xfrm>
            <a:off x="0" y="0"/>
            <a:ext cx="1551963" cy="1525019"/>
          </a:xfrm>
          <a:prstGeom prst="rect">
            <a:avLst/>
          </a:prstGeom>
        </p:spPr>
      </p:pic>
    </p:spTree>
    <p:extLst>
      <p:ext uri="{BB962C8B-B14F-4D97-AF65-F5344CB8AC3E}">
        <p14:creationId xmlns:p14="http://schemas.microsoft.com/office/powerpoint/2010/main" val="176951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70A4F9-3C37-4189-BFE4-12D962398657}"/>
              </a:ext>
            </a:extLst>
          </p:cNvPr>
          <p:cNvSpPr>
            <a:spLocks noGrp="1"/>
          </p:cNvSpPr>
          <p:nvPr>
            <p:ph type="title"/>
          </p:nvPr>
        </p:nvSpPr>
        <p:spPr>
          <a:xfrm>
            <a:off x="1257300" y="1539233"/>
            <a:ext cx="3903680" cy="1320800"/>
          </a:xfrm>
        </p:spPr>
        <p:txBody>
          <a:bodyPr anchor="ctr">
            <a:normAutofit/>
          </a:bodyPr>
          <a:lstStyle/>
          <a:p>
            <a:r>
              <a:rPr lang="tr-TR" sz="3200" dirty="0"/>
              <a:t>Erasmus Kimdir? </a:t>
            </a:r>
          </a:p>
        </p:txBody>
      </p:sp>
      <p:sp>
        <p:nvSpPr>
          <p:cNvPr id="3" name="İçerik Yer Tutucusu 2">
            <a:extLst>
              <a:ext uri="{FF2B5EF4-FFF2-40B4-BE49-F238E27FC236}">
                <a16:creationId xmlns:a16="http://schemas.microsoft.com/office/drawing/2014/main" id="{CB6D8068-8302-40E0-8C25-5BAAB259C973}"/>
              </a:ext>
            </a:extLst>
          </p:cNvPr>
          <p:cNvSpPr>
            <a:spLocks noGrp="1"/>
          </p:cNvSpPr>
          <p:nvPr>
            <p:ph sz="half" idx="2"/>
          </p:nvPr>
        </p:nvSpPr>
        <p:spPr>
          <a:xfrm>
            <a:off x="1257300" y="2199633"/>
            <a:ext cx="3280517" cy="3705867"/>
          </a:xfrm>
        </p:spPr>
        <p:txBody>
          <a:bodyPr anchor="ctr">
            <a:normAutofit/>
          </a:bodyPr>
          <a:lstStyle/>
          <a:p>
            <a:r>
              <a:rPr lang="tr-TR" dirty="0" err="1">
                <a:solidFill>
                  <a:schemeClr val="tx1"/>
                </a:solidFill>
              </a:rPr>
              <a:t>Desiderius</a:t>
            </a:r>
            <a:r>
              <a:rPr lang="tr-TR" dirty="0">
                <a:solidFill>
                  <a:schemeClr val="tx1"/>
                </a:solidFill>
              </a:rPr>
              <a:t> Erasmus (1465-1536) Rönesans döneminin önde gelen hümanist filozoflardan biriydi.</a:t>
            </a:r>
          </a:p>
          <a:p>
            <a:r>
              <a:rPr lang="tr-TR" dirty="0">
                <a:solidFill>
                  <a:schemeClr val="tx1"/>
                </a:solidFill>
              </a:rPr>
              <a:t>Eğitim alanında yaptığı katkılardan dolayı programa ismi verilmiştir.</a:t>
            </a:r>
          </a:p>
          <a:p>
            <a:pPr marL="0" indent="0">
              <a:buNone/>
            </a:pPr>
            <a:endParaRPr lang="tr-TR" dirty="0"/>
          </a:p>
        </p:txBody>
      </p:sp>
      <p:pic>
        <p:nvPicPr>
          <p:cNvPr id="9" name="İçerik Yer Tutucusu 8" descr="iç mekan, siyah içeren bir resim&#10;&#10;Açıklama otomatik olarak oluşturuldu">
            <a:extLst>
              <a:ext uri="{FF2B5EF4-FFF2-40B4-BE49-F238E27FC236}">
                <a16:creationId xmlns:a16="http://schemas.microsoft.com/office/drawing/2014/main" id="{5B044421-0368-4BD0-95BE-31ACDE21B25E}"/>
              </a:ext>
            </a:extLst>
          </p:cNvPr>
          <p:cNvPicPr>
            <a:picLocks noGrp="1" noChangeAspect="1"/>
          </p:cNvPicPr>
          <p:nvPr>
            <p:ph sz="quarter" idx="4"/>
          </p:nvPr>
        </p:nvPicPr>
        <p:blipFill>
          <a:blip r:embed="rId2"/>
          <a:stretch>
            <a:fillRect/>
          </a:stretch>
        </p:blipFill>
        <p:spPr>
          <a:xfrm>
            <a:off x="5877330" y="1934757"/>
            <a:ext cx="2988485" cy="2988485"/>
          </a:xfrm>
        </p:spPr>
      </p:pic>
      <p:pic>
        <p:nvPicPr>
          <p:cNvPr id="5" name="Resim 4">
            <a:extLst>
              <a:ext uri="{FF2B5EF4-FFF2-40B4-BE49-F238E27FC236}">
                <a16:creationId xmlns:a16="http://schemas.microsoft.com/office/drawing/2014/main" id="{D68EFED2-CE12-4546-93B5-4671C091D56E}"/>
              </a:ext>
            </a:extLst>
          </p:cNvPr>
          <p:cNvPicPr>
            <a:picLocks noChangeAspect="1"/>
          </p:cNvPicPr>
          <p:nvPr/>
        </p:nvPicPr>
        <p:blipFill>
          <a:blip r:embed="rId3"/>
          <a:stretch>
            <a:fillRect/>
          </a:stretch>
        </p:blipFill>
        <p:spPr>
          <a:xfrm>
            <a:off x="0" y="0"/>
            <a:ext cx="1566428" cy="1539233"/>
          </a:xfrm>
          <a:prstGeom prst="rect">
            <a:avLst/>
          </a:prstGeom>
        </p:spPr>
      </p:pic>
    </p:spTree>
    <p:extLst>
      <p:ext uri="{BB962C8B-B14F-4D97-AF65-F5344CB8AC3E}">
        <p14:creationId xmlns:p14="http://schemas.microsoft.com/office/powerpoint/2010/main" val="189349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5C033540-579F-4BCA-8CAC-AD5C6AB6AA1F}"/>
              </a:ext>
            </a:extLst>
          </p:cNvPr>
          <p:cNvSpPr>
            <a:spLocks noGrp="1"/>
          </p:cNvSpPr>
          <p:nvPr>
            <p:ph type="title"/>
          </p:nvPr>
        </p:nvSpPr>
        <p:spPr>
          <a:xfrm>
            <a:off x="677334" y="1146496"/>
            <a:ext cx="8596668" cy="1320800"/>
          </a:xfrm>
        </p:spPr>
        <p:txBody>
          <a:bodyPr anchor="ctr">
            <a:normAutofit/>
          </a:bodyPr>
          <a:lstStyle/>
          <a:p>
            <a:pPr algn="ctr"/>
            <a:r>
              <a:rPr lang="tr-TR" sz="3200" dirty="0"/>
              <a:t>Erasmus+ K131 Değişim Programı  Nedir?</a:t>
            </a:r>
          </a:p>
        </p:txBody>
      </p:sp>
      <p:sp>
        <p:nvSpPr>
          <p:cNvPr id="3" name="İçerik Yer Tutucusu 2">
            <a:extLst>
              <a:ext uri="{FF2B5EF4-FFF2-40B4-BE49-F238E27FC236}">
                <a16:creationId xmlns:a16="http://schemas.microsoft.com/office/drawing/2014/main" id="{6B167C3D-7044-4B5A-9026-12324D841970}"/>
              </a:ext>
            </a:extLst>
          </p:cNvPr>
          <p:cNvSpPr>
            <a:spLocks noGrp="1"/>
          </p:cNvSpPr>
          <p:nvPr>
            <p:ph idx="1"/>
          </p:nvPr>
        </p:nvSpPr>
        <p:spPr>
          <a:xfrm>
            <a:off x="677334" y="2554871"/>
            <a:ext cx="8596668" cy="3880773"/>
          </a:xfrm>
        </p:spPr>
        <p:txBody>
          <a:bodyPr anchor="ctr">
            <a:normAutofit/>
          </a:bodyPr>
          <a:lstStyle/>
          <a:p>
            <a:pPr algn="just"/>
            <a:r>
              <a:rPr lang="tr" sz="2800" dirty="0">
                <a:solidFill>
                  <a:schemeClr val="tx1"/>
                </a:solidFill>
              </a:rPr>
              <a:t>Avrupa Komisyonu merkezli, her ülkenin kendi ulusal ajansı tarafından yürütülen;  AB üye ve aday üye ülkeleri ile ‘Öğrenci Öğrenim Hareketliliği’ ve ‘Öğrenci Staj Hareketliliği’ gibi farklı değişim programları ile söz konusu ülkelerde eğitim ve staj faaliyetlerine katılıma olanak sağlayan bir değişim programdır.</a:t>
            </a:r>
            <a:endParaRPr lang="tr" sz="2800" i="1" dirty="0">
              <a:solidFill>
                <a:schemeClr val="tx1"/>
              </a:solidFill>
            </a:endParaRPr>
          </a:p>
          <a:p>
            <a:pPr marL="0" indent="0" algn="just">
              <a:buNone/>
            </a:pPr>
            <a:endParaRPr lang="tr" i="1" dirty="0">
              <a:solidFill>
                <a:schemeClr val="bg1">
                  <a:lumMod val="50000"/>
                </a:schemeClr>
              </a:solidFill>
            </a:endParaRPr>
          </a:p>
          <a:p>
            <a:endParaRPr lang="tr-TR" sz="1600" dirty="0"/>
          </a:p>
          <a:p>
            <a:pPr marL="0" indent="0">
              <a:buNone/>
            </a:pPr>
            <a:endParaRPr lang="tr-TR" sz="1600" dirty="0"/>
          </a:p>
        </p:txBody>
      </p:sp>
      <p:pic>
        <p:nvPicPr>
          <p:cNvPr id="4" name="Resim 3">
            <a:extLst>
              <a:ext uri="{FF2B5EF4-FFF2-40B4-BE49-F238E27FC236}">
                <a16:creationId xmlns:a16="http://schemas.microsoft.com/office/drawing/2014/main" id="{EAF27E17-6352-42D0-9591-04F22AD33751}"/>
              </a:ext>
            </a:extLst>
          </p:cNvPr>
          <p:cNvPicPr>
            <a:picLocks noChangeAspect="1"/>
          </p:cNvPicPr>
          <p:nvPr/>
        </p:nvPicPr>
        <p:blipFill>
          <a:blip r:embed="rId2"/>
          <a:stretch>
            <a:fillRect/>
          </a:stretch>
        </p:blipFill>
        <p:spPr>
          <a:xfrm>
            <a:off x="0" y="70572"/>
            <a:ext cx="1518495" cy="1492132"/>
          </a:xfrm>
          <a:prstGeom prst="rect">
            <a:avLst/>
          </a:prstGeom>
        </p:spPr>
      </p:pic>
    </p:spTree>
    <p:extLst>
      <p:ext uri="{BB962C8B-B14F-4D97-AF65-F5344CB8AC3E}">
        <p14:creationId xmlns:p14="http://schemas.microsoft.com/office/powerpoint/2010/main" val="410797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6DC42CFB-0A84-4AF6-97BB-2499C0AEDCDB}"/>
              </a:ext>
            </a:extLst>
          </p:cNvPr>
          <p:cNvSpPr>
            <a:spLocks noGrp="1"/>
          </p:cNvSpPr>
          <p:nvPr>
            <p:ph type="title"/>
          </p:nvPr>
        </p:nvSpPr>
        <p:spPr>
          <a:xfrm>
            <a:off x="652167" y="1656427"/>
            <a:ext cx="8596668" cy="1320800"/>
          </a:xfrm>
        </p:spPr>
        <p:txBody>
          <a:bodyPr anchor="ctr">
            <a:normAutofit/>
          </a:bodyPr>
          <a:lstStyle/>
          <a:p>
            <a:pPr algn="ctr"/>
            <a:r>
              <a:rPr lang="tr-TR" sz="4000" dirty="0"/>
              <a:t>ERASMUS+ K131 Değişim Programı NE DEĞİLDİR?</a:t>
            </a:r>
          </a:p>
        </p:txBody>
      </p:sp>
      <p:sp>
        <p:nvSpPr>
          <p:cNvPr id="8" name="İçerik Yer Tutucusu 7">
            <a:extLst>
              <a:ext uri="{FF2B5EF4-FFF2-40B4-BE49-F238E27FC236}">
                <a16:creationId xmlns:a16="http://schemas.microsoft.com/office/drawing/2014/main" id="{CB644D7D-5DD7-4C51-BE2D-19EF70870A6D}"/>
              </a:ext>
            </a:extLst>
          </p:cNvPr>
          <p:cNvSpPr>
            <a:spLocks noGrp="1"/>
          </p:cNvSpPr>
          <p:nvPr>
            <p:ph idx="1"/>
          </p:nvPr>
        </p:nvSpPr>
        <p:spPr>
          <a:xfrm>
            <a:off x="736057" y="2977227"/>
            <a:ext cx="8596668" cy="3880773"/>
          </a:xfrm>
        </p:spPr>
        <p:txBody>
          <a:bodyPr anchor="ctr"/>
          <a:lstStyle/>
          <a:p>
            <a:r>
              <a:rPr lang="tr-TR" sz="2800" dirty="0">
                <a:solidFill>
                  <a:schemeClr val="tx1"/>
                </a:solidFill>
              </a:rPr>
              <a:t>Bir </a:t>
            </a:r>
            <a:r>
              <a:rPr lang="tr-TR" sz="2800" u="sng" dirty="0">
                <a:solidFill>
                  <a:schemeClr val="tx1"/>
                </a:solidFill>
              </a:rPr>
              <a:t>dil öğrenme programı </a:t>
            </a:r>
            <a:r>
              <a:rPr lang="tr-TR" sz="2800" dirty="0">
                <a:solidFill>
                  <a:schemeClr val="tx1"/>
                </a:solidFill>
              </a:rPr>
              <a:t>değildir.</a:t>
            </a:r>
          </a:p>
          <a:p>
            <a:r>
              <a:rPr lang="tr-TR" sz="2800" dirty="0">
                <a:solidFill>
                  <a:schemeClr val="tx1"/>
                </a:solidFill>
              </a:rPr>
              <a:t>Bir </a:t>
            </a:r>
            <a:r>
              <a:rPr lang="tr-TR" sz="2800" u="sng" dirty="0">
                <a:solidFill>
                  <a:schemeClr val="tx1"/>
                </a:solidFill>
              </a:rPr>
              <a:t>burs programı </a:t>
            </a:r>
            <a:r>
              <a:rPr lang="tr-TR" sz="2800" dirty="0">
                <a:solidFill>
                  <a:schemeClr val="tx1"/>
                </a:solidFill>
              </a:rPr>
              <a:t>değildir.</a:t>
            </a:r>
          </a:p>
          <a:p>
            <a:r>
              <a:rPr lang="tr-TR" sz="2800" dirty="0">
                <a:solidFill>
                  <a:schemeClr val="tx1"/>
                </a:solidFill>
              </a:rPr>
              <a:t>Bir </a:t>
            </a:r>
            <a:r>
              <a:rPr lang="tr-TR" sz="2800" u="sng" dirty="0">
                <a:solidFill>
                  <a:schemeClr val="tx1"/>
                </a:solidFill>
              </a:rPr>
              <a:t>diploma programı </a:t>
            </a:r>
            <a:r>
              <a:rPr lang="tr-TR" sz="2800" dirty="0">
                <a:solidFill>
                  <a:schemeClr val="tx1"/>
                </a:solidFill>
              </a:rPr>
              <a:t>değildir.</a:t>
            </a:r>
          </a:p>
          <a:p>
            <a:r>
              <a:rPr lang="tr-TR" sz="2800" dirty="0">
                <a:solidFill>
                  <a:schemeClr val="tx1"/>
                </a:solidFill>
              </a:rPr>
              <a:t>Bir </a:t>
            </a:r>
            <a:r>
              <a:rPr lang="tr-TR" sz="2800" u="sng" dirty="0">
                <a:solidFill>
                  <a:schemeClr val="tx1"/>
                </a:solidFill>
              </a:rPr>
              <a:t>sertifika programı </a:t>
            </a:r>
            <a:r>
              <a:rPr lang="tr-TR" sz="2800" dirty="0">
                <a:solidFill>
                  <a:schemeClr val="tx1"/>
                </a:solidFill>
              </a:rPr>
              <a:t>değildir.</a:t>
            </a:r>
          </a:p>
          <a:p>
            <a:r>
              <a:rPr lang="tr-TR" sz="2800" dirty="0">
                <a:solidFill>
                  <a:schemeClr val="tx1"/>
                </a:solidFill>
              </a:rPr>
              <a:t>Bir </a:t>
            </a:r>
            <a:r>
              <a:rPr lang="tr-TR" sz="2800" u="sng" dirty="0">
                <a:solidFill>
                  <a:schemeClr val="tx1"/>
                </a:solidFill>
              </a:rPr>
              <a:t>gezi programı </a:t>
            </a:r>
            <a:r>
              <a:rPr lang="tr-TR" sz="2800" dirty="0">
                <a:solidFill>
                  <a:schemeClr val="tx1"/>
                </a:solidFill>
              </a:rPr>
              <a:t>değildir.</a:t>
            </a:r>
          </a:p>
          <a:p>
            <a:pPr marL="0" indent="0">
              <a:buNone/>
            </a:pPr>
            <a:endParaRPr lang="tr-TR" dirty="0"/>
          </a:p>
        </p:txBody>
      </p:sp>
      <p:pic>
        <p:nvPicPr>
          <p:cNvPr id="3" name="Resim 2">
            <a:extLst>
              <a:ext uri="{FF2B5EF4-FFF2-40B4-BE49-F238E27FC236}">
                <a16:creationId xmlns:a16="http://schemas.microsoft.com/office/drawing/2014/main" id="{D0523554-DF73-412E-B12C-83AEEAACD42B}"/>
              </a:ext>
            </a:extLst>
          </p:cNvPr>
          <p:cNvPicPr>
            <a:picLocks noChangeAspect="1"/>
          </p:cNvPicPr>
          <p:nvPr/>
        </p:nvPicPr>
        <p:blipFill>
          <a:blip r:embed="rId2"/>
          <a:stretch>
            <a:fillRect/>
          </a:stretch>
        </p:blipFill>
        <p:spPr>
          <a:xfrm>
            <a:off x="1" y="31459"/>
            <a:ext cx="1427148" cy="1402371"/>
          </a:xfrm>
          <a:prstGeom prst="rect">
            <a:avLst/>
          </a:prstGeom>
        </p:spPr>
      </p:pic>
    </p:spTree>
    <p:extLst>
      <p:ext uri="{BB962C8B-B14F-4D97-AF65-F5344CB8AC3E}">
        <p14:creationId xmlns:p14="http://schemas.microsoft.com/office/powerpoint/2010/main" val="1539816128"/>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9201</TotalTime>
  <Words>3719</Words>
  <Application>Microsoft Office PowerPoint</Application>
  <PresentationFormat>Geniş ekran</PresentationFormat>
  <Paragraphs>379</Paragraphs>
  <Slides>67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67</vt:i4>
      </vt:variant>
    </vt:vector>
  </HeadingPairs>
  <TitlesOfParts>
    <vt:vector size="74" baseType="lpstr">
      <vt:lpstr>Arial</vt:lpstr>
      <vt:lpstr>Arial</vt:lpstr>
      <vt:lpstr>Calibri</vt:lpstr>
      <vt:lpstr>Camber-Lg</vt:lpstr>
      <vt:lpstr>Trebuchet MS</vt:lpstr>
      <vt:lpstr>Wingdings 3</vt:lpstr>
      <vt:lpstr>Yüzeyler</vt:lpstr>
      <vt:lpstr>ERASMUS+ PROGRAMI BİLGİLENDİRME TOPLANTISI</vt:lpstr>
      <vt:lpstr>İstanbul Kent Üniversitesi Erasmus+ ve Yurtdışı Programlar Koordinatörlüğü </vt:lpstr>
      <vt:lpstr>1. Erasmus+ ve Yurtdışı Programlar Ofisi Görevleri </vt:lpstr>
      <vt:lpstr>2. Erasmus+ ve Yurtdışı Programlar Ofisi Görevleri </vt:lpstr>
      <vt:lpstr>3. Erasmus+ ve Yurtdışı Programlar Ofisi Görevleri </vt:lpstr>
      <vt:lpstr>Program Yürütücüleri</vt:lpstr>
      <vt:lpstr>Erasmus Kimdir? </vt:lpstr>
      <vt:lpstr>Erasmus+ K131 Değişim Programı  Nedir?</vt:lpstr>
      <vt:lpstr>ERASMUS+ K131 Değişim Programı NE DEĞİLDİR?</vt:lpstr>
      <vt:lpstr>Erasmus+ Öğrenim Hareketliliği Nedir?</vt:lpstr>
      <vt:lpstr>Erasmus+ Program ülkeleri</vt:lpstr>
      <vt:lpstr>Erasmus+ Öğrenim Hareketliliğine Katılım Şartları</vt:lpstr>
      <vt:lpstr>Ne zaman Erasmus+ Öğrenci Öğrenim Hareketliliğine Katılınır?</vt:lpstr>
      <vt:lpstr>Erasmus Dil Sınavı</vt:lpstr>
      <vt:lpstr>Erasmus+ Staj Hareketliliği Nedir?</vt:lpstr>
      <vt:lpstr>Öğrenim ve Staj Faaliyetinin Farkı</vt:lpstr>
      <vt:lpstr>PowerPoint Sunusu</vt:lpstr>
      <vt:lpstr>Staj Hareketliliği Nerede Gerçekleştirilebilir?</vt:lpstr>
      <vt:lpstr>Erasmus+ Staj Hareketliliğine Katılım Şartları</vt:lpstr>
      <vt:lpstr>Seçim Kriterleri</vt:lpstr>
      <vt:lpstr>Dil Kriteri</vt:lpstr>
      <vt:lpstr>PowerPoint Sunusu</vt:lpstr>
      <vt:lpstr>Karşı Kurumların Kriterleri</vt:lpstr>
      <vt:lpstr>Öğrenim Hareketliliğini Uzatma Kriteri</vt:lpstr>
      <vt:lpstr>Erasmus+ Hareketliliğine Nasıl Başvurulur?</vt:lpstr>
      <vt:lpstr>Erasmusport</vt:lpstr>
      <vt:lpstr>Hibeler  2020        2021</vt:lpstr>
      <vt:lpstr>!!!Önemli Not!!!</vt:lpstr>
      <vt:lpstr>Hibe Ödemesi Nasıl Yapılır? </vt:lpstr>
      <vt:lpstr>Örnek Hibe Ödemesi</vt:lpstr>
      <vt:lpstr>Hibe Hakkında Önemli Not!!!</vt:lpstr>
      <vt:lpstr>Öğrencilerin Sorumlukları</vt:lpstr>
      <vt:lpstr>Konaklama ve Vize</vt:lpstr>
      <vt:lpstr>Hareketlilik Anlaşması  </vt:lpstr>
      <vt:lpstr>EWP Nedir?</vt:lpstr>
      <vt:lpstr>PowerPoint Sunusu</vt:lpstr>
      <vt:lpstr>PowerPoint Sunusu</vt:lpstr>
      <vt:lpstr>PowerPoint Sunusu</vt:lpstr>
      <vt:lpstr>Ders Transfer Tablosu</vt:lpstr>
      <vt:lpstr>Erasmus+ Öğrenim ve Staj Hareketliliği Gereklilikleri!!!!</vt:lpstr>
      <vt:lpstr>OLS (Online Language Support)</vt:lpstr>
      <vt:lpstr>Adım Adım Hareketlilik</vt:lpstr>
      <vt:lpstr>PowerPoint Sunusu</vt:lpstr>
      <vt:lpstr>PowerPoint Sunusu</vt:lpstr>
      <vt:lpstr>Erasmus+ Programına Katılım Ne Kazandırır?</vt:lpstr>
      <vt:lpstr>Erasmus ve Kültür Şoku </vt:lpstr>
      <vt:lpstr>Psikolojik Destek İmkanı</vt:lpstr>
      <vt:lpstr>COVİD-19 Pandemisi ve Hareketlilik</vt:lpstr>
      <vt:lpstr>Çevrimiçi Hareketlilik, Fiziki Hareketlilik ve Karma Hareketlilik</vt:lpstr>
      <vt:lpstr>İstanbul Kent Üniversitesi Erasmus+ Partner Üniversiteleri</vt:lpstr>
      <vt:lpstr>İstanbul Kent Üniversitesi Erasmus+ Partner Üniversiteleri</vt:lpstr>
      <vt:lpstr>İstanbul Kent Üniversitesi Erasmus+ Partner Üniversiteleri Hakkında Not!</vt:lpstr>
      <vt:lpstr>1. Apollonia Din Laşi University (Romanya)  *Diş Hekimliği</vt:lpstr>
      <vt:lpstr>2. Aspira University College (Hırvatistan) *Gastronomi ve mutfak sanatları</vt:lpstr>
      <vt:lpstr>3. Bielefeld University of Applied Sciences (Almanya) * Sosyal Hizmetler </vt:lpstr>
      <vt:lpstr>4. Erasmus Hogeschool Brussels (Belçika) *Çocuk gelişimi    </vt:lpstr>
      <vt:lpstr>5. FOM University of Applied Sciences for Economics and Management (Almanya)  İşletme * Sosyal Hizmetler * Psikoloji </vt:lpstr>
      <vt:lpstr>6. International Balkan University (Kuzey Makedonya)  * Diş Hekimliği * Psikoloji  </vt:lpstr>
      <vt:lpstr>7. John Paul II Catholic University of Lublin (Polonya)  * Siyaset Bilimi ve Kamu Yönetimi  </vt:lpstr>
      <vt:lpstr>8. Unıversıty of Obuda (Macaristan)  * İşletme  </vt:lpstr>
      <vt:lpstr>9. Unıversıty of Patras (Yunanistan) *Çocuk gelişimi</vt:lpstr>
      <vt:lpstr>10. Polytechnic Institute of Portalegre (Portekiz) *Hemşirelik</vt:lpstr>
      <vt:lpstr>11. Romanian-American University *Siyaset Bilimi ve Kamu Yönetimi</vt:lpstr>
      <vt:lpstr>12. St. Clement of Ohrid University of Bitola (Kuzey Makedonya)  * Hemşirelik  </vt:lpstr>
      <vt:lpstr>13. TH Köln (Almanya)  * Sosyal Hizmetler   </vt:lpstr>
      <vt:lpstr>14. Varna University of Management (Bulgaristan) *İşletme</vt:lpstr>
      <vt:lpstr>Dinlediğiniz için teşekkür eder, seçimlerde başarılar dileriz!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bİLGİLENDİRME</dc:title>
  <dc:creator>Ayşe Gül AYFER</dc:creator>
  <cp:lastModifiedBy>İpek SAYRAK</cp:lastModifiedBy>
  <cp:revision>154</cp:revision>
  <dcterms:created xsi:type="dcterms:W3CDTF">2021-08-23T12:44:12Z</dcterms:created>
  <dcterms:modified xsi:type="dcterms:W3CDTF">2022-01-19T10:43:15Z</dcterms:modified>
</cp:coreProperties>
</file>