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881" r:id="rId1"/>
  </p:sldMasterIdLst>
  <p:sldIdLst>
    <p:sldId id="256" r:id="rId2"/>
    <p:sldId id="263" r:id="rId3"/>
    <p:sldId id="327" r:id="rId4"/>
    <p:sldId id="328" r:id="rId5"/>
    <p:sldId id="329" r:id="rId6"/>
    <p:sldId id="264" r:id="rId7"/>
    <p:sldId id="262" r:id="rId8"/>
    <p:sldId id="257" r:id="rId9"/>
    <p:sldId id="276" r:id="rId10"/>
    <p:sldId id="258" r:id="rId11"/>
    <p:sldId id="265" r:id="rId12"/>
    <p:sldId id="266" r:id="rId13"/>
    <p:sldId id="309" r:id="rId14"/>
    <p:sldId id="259" r:id="rId15"/>
    <p:sldId id="323" r:id="rId16"/>
    <p:sldId id="324" r:id="rId17"/>
    <p:sldId id="301" r:id="rId18"/>
    <p:sldId id="320" r:id="rId19"/>
    <p:sldId id="267" r:id="rId20"/>
    <p:sldId id="289" r:id="rId21"/>
    <p:sldId id="308" r:id="rId22"/>
    <p:sldId id="304" r:id="rId23"/>
    <p:sldId id="310" r:id="rId24"/>
    <p:sldId id="303" r:id="rId25"/>
    <p:sldId id="319" r:id="rId26"/>
    <p:sldId id="293" r:id="rId27"/>
    <p:sldId id="330" r:id="rId28"/>
    <p:sldId id="300" r:id="rId29"/>
    <p:sldId id="302" r:id="rId30"/>
    <p:sldId id="316" r:id="rId31"/>
    <p:sldId id="307" r:id="rId32"/>
    <p:sldId id="315" r:id="rId33"/>
    <p:sldId id="313" r:id="rId34"/>
    <p:sldId id="318" r:id="rId35"/>
    <p:sldId id="321" r:id="rId36"/>
    <p:sldId id="322" r:id="rId37"/>
    <p:sldId id="268" r:id="rId38"/>
    <p:sldId id="314" r:id="rId39"/>
    <p:sldId id="299" r:id="rId40"/>
    <p:sldId id="305" r:id="rId41"/>
    <p:sldId id="317" r:id="rId42"/>
    <p:sldId id="277" r:id="rId43"/>
    <p:sldId id="311" r:id="rId44"/>
    <p:sldId id="312" r:id="rId45"/>
    <p:sldId id="306" r:id="rId46"/>
    <p:sldId id="333" r:id="rId47"/>
    <p:sldId id="260" r:id="rId48"/>
    <p:sldId id="298" r:id="rId49"/>
    <p:sldId id="271" r:id="rId50"/>
    <p:sldId id="295" r:id="rId51"/>
    <p:sldId id="273" r:id="rId52"/>
    <p:sldId id="294" r:id="rId53"/>
    <p:sldId id="269" r:id="rId54"/>
    <p:sldId id="278" r:id="rId55"/>
    <p:sldId id="279" r:id="rId56"/>
    <p:sldId id="274" r:id="rId57"/>
    <p:sldId id="270" r:id="rId58"/>
    <p:sldId id="261" r:id="rId59"/>
    <p:sldId id="297" r:id="rId60"/>
    <p:sldId id="275" r:id="rId61"/>
    <p:sldId id="272" r:id="rId62"/>
    <p:sldId id="296" r:id="rId63"/>
    <p:sldId id="280"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8D8A8-8409-4B7F-BA38-622C9AF790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D193B62-41C7-4F67-B1E3-BA8327467E6B}">
      <dgm:prSet phldrT="[Metin]"/>
      <dgm:spPr/>
      <dgm:t>
        <a:bodyPr/>
        <a:lstStyle/>
        <a:p>
          <a:r>
            <a:rPr lang="en-US" noProof="0" dirty="0"/>
            <a:t>Erasmus+ Mobility for Traineeships</a:t>
          </a:r>
        </a:p>
      </dgm:t>
    </dgm:pt>
    <dgm:pt modelId="{2315EDE0-E6F1-49EE-B1F8-B7BFD4307E91}" type="parTrans" cxnId="{5D005682-DD5C-4465-9E12-58904ADE5C8A}">
      <dgm:prSet/>
      <dgm:spPr/>
      <dgm:t>
        <a:bodyPr/>
        <a:lstStyle/>
        <a:p>
          <a:endParaRPr lang="tr-TR"/>
        </a:p>
      </dgm:t>
    </dgm:pt>
    <dgm:pt modelId="{20776853-2C5E-42BA-9CDB-4996F6FFDD2B}" type="sibTrans" cxnId="{5D005682-DD5C-4465-9E12-58904ADE5C8A}">
      <dgm:prSet/>
      <dgm:spPr/>
      <dgm:t>
        <a:bodyPr/>
        <a:lstStyle/>
        <a:p>
          <a:endParaRPr lang="tr-TR"/>
        </a:p>
      </dgm:t>
    </dgm:pt>
    <dgm:pt modelId="{E40F7FBD-669F-4531-BB77-80C6F6AF66D1}">
      <dgm:prSet phldrT="[Metin]"/>
      <dgm:spPr/>
      <dgm:t>
        <a:bodyPr/>
        <a:lstStyle/>
        <a:p>
          <a:r>
            <a:rPr lang="en-US" noProof="0" dirty="0"/>
            <a:t>Mandatory Internship</a:t>
          </a:r>
        </a:p>
      </dgm:t>
    </dgm:pt>
    <dgm:pt modelId="{3E138640-5712-4065-AD89-6CBDC0CA27C9}" type="parTrans" cxnId="{12871064-CE1D-4289-8737-25B62F3A2DB1}">
      <dgm:prSet/>
      <dgm:spPr/>
      <dgm:t>
        <a:bodyPr/>
        <a:lstStyle/>
        <a:p>
          <a:endParaRPr lang="tr-TR"/>
        </a:p>
      </dgm:t>
    </dgm:pt>
    <dgm:pt modelId="{4EE7E42C-31D3-4029-B774-A7F94C84063D}" type="sibTrans" cxnId="{12871064-CE1D-4289-8737-25B62F3A2DB1}">
      <dgm:prSet/>
      <dgm:spPr/>
      <dgm:t>
        <a:bodyPr/>
        <a:lstStyle/>
        <a:p>
          <a:endParaRPr lang="tr-TR"/>
        </a:p>
      </dgm:t>
    </dgm:pt>
    <dgm:pt modelId="{3EE8D1C3-D6E4-4262-B4A4-65CB49BF199F}">
      <dgm:prSet phldrT="[Metin]"/>
      <dgm:spPr/>
      <dgm:t>
        <a:bodyPr/>
        <a:lstStyle/>
        <a:p>
          <a:r>
            <a:rPr lang="en-US" noProof="0" dirty="0"/>
            <a:t>Volunteer </a:t>
          </a:r>
          <a:r>
            <a:rPr lang="tr-TR" noProof="0" dirty="0" err="1"/>
            <a:t>Internship</a:t>
          </a:r>
          <a:endParaRPr lang="en-US" noProof="0" dirty="0"/>
        </a:p>
      </dgm:t>
    </dgm:pt>
    <dgm:pt modelId="{2792E4CD-DC58-4221-9A33-4397A7E38561}" type="parTrans" cxnId="{4C50EFC0-959C-4EBD-A127-27FAB80FA8D4}">
      <dgm:prSet/>
      <dgm:spPr/>
      <dgm:t>
        <a:bodyPr/>
        <a:lstStyle/>
        <a:p>
          <a:endParaRPr lang="tr-TR"/>
        </a:p>
      </dgm:t>
    </dgm:pt>
    <dgm:pt modelId="{509F6938-E496-4C2D-A6AE-C79A47A495B9}" type="sibTrans" cxnId="{4C50EFC0-959C-4EBD-A127-27FAB80FA8D4}">
      <dgm:prSet/>
      <dgm:spPr/>
      <dgm:t>
        <a:bodyPr/>
        <a:lstStyle/>
        <a:p>
          <a:endParaRPr lang="tr-TR"/>
        </a:p>
      </dgm:t>
    </dgm:pt>
    <dgm:pt modelId="{4E2B27EB-6AFC-4F5F-ACA5-3193F69A6DF5}" type="pres">
      <dgm:prSet presAssocID="{2718D8A8-8409-4B7F-BA38-622C9AF79076}" presName="hierChild1" presStyleCnt="0">
        <dgm:presLayoutVars>
          <dgm:chPref val="1"/>
          <dgm:dir/>
          <dgm:animOne val="branch"/>
          <dgm:animLvl val="lvl"/>
          <dgm:resizeHandles/>
        </dgm:presLayoutVars>
      </dgm:prSet>
      <dgm:spPr/>
    </dgm:pt>
    <dgm:pt modelId="{F4F17CC5-920C-4525-B12E-1EDFCD840846}" type="pres">
      <dgm:prSet presAssocID="{DD193B62-41C7-4F67-B1E3-BA8327467E6B}" presName="hierRoot1" presStyleCnt="0"/>
      <dgm:spPr/>
    </dgm:pt>
    <dgm:pt modelId="{18DA6B29-98AF-4ABA-8DBF-2296ABA8B43C}" type="pres">
      <dgm:prSet presAssocID="{DD193B62-41C7-4F67-B1E3-BA8327467E6B}" presName="composite" presStyleCnt="0"/>
      <dgm:spPr/>
    </dgm:pt>
    <dgm:pt modelId="{9C67AC96-DC45-4E9A-B5BA-3846C6CAD278}" type="pres">
      <dgm:prSet presAssocID="{DD193B62-41C7-4F67-B1E3-BA8327467E6B}" presName="background" presStyleLbl="node0" presStyleIdx="0" presStyleCnt="1"/>
      <dgm:spPr/>
    </dgm:pt>
    <dgm:pt modelId="{EA8E121A-1745-4CC3-A193-4CD60530A2DE}" type="pres">
      <dgm:prSet presAssocID="{DD193B62-41C7-4F67-B1E3-BA8327467E6B}" presName="text" presStyleLbl="fgAcc0" presStyleIdx="0" presStyleCnt="1">
        <dgm:presLayoutVars>
          <dgm:chPref val="3"/>
        </dgm:presLayoutVars>
      </dgm:prSet>
      <dgm:spPr/>
    </dgm:pt>
    <dgm:pt modelId="{CAD0E937-32E4-4C7D-9629-375B5016EEF2}" type="pres">
      <dgm:prSet presAssocID="{DD193B62-41C7-4F67-B1E3-BA8327467E6B}" presName="hierChild2" presStyleCnt="0"/>
      <dgm:spPr/>
    </dgm:pt>
    <dgm:pt modelId="{5AE5E77E-77F3-45BA-9B5E-8D745BC085EA}" type="pres">
      <dgm:prSet presAssocID="{3E138640-5712-4065-AD89-6CBDC0CA27C9}" presName="Name10" presStyleLbl="parChTrans1D2" presStyleIdx="0" presStyleCnt="2"/>
      <dgm:spPr/>
    </dgm:pt>
    <dgm:pt modelId="{4D5EFA73-EFE8-4FD0-A702-82690B75B4C2}" type="pres">
      <dgm:prSet presAssocID="{E40F7FBD-669F-4531-BB77-80C6F6AF66D1}" presName="hierRoot2" presStyleCnt="0"/>
      <dgm:spPr/>
    </dgm:pt>
    <dgm:pt modelId="{E71FD3AC-DAA1-4998-9362-3035DCE0524D}" type="pres">
      <dgm:prSet presAssocID="{E40F7FBD-669F-4531-BB77-80C6F6AF66D1}" presName="composite2" presStyleCnt="0"/>
      <dgm:spPr/>
    </dgm:pt>
    <dgm:pt modelId="{5B8C4285-976C-4C11-A354-F1A38AC31CB4}" type="pres">
      <dgm:prSet presAssocID="{E40F7FBD-669F-4531-BB77-80C6F6AF66D1}" presName="background2" presStyleLbl="node2" presStyleIdx="0" presStyleCnt="2"/>
      <dgm:spPr/>
    </dgm:pt>
    <dgm:pt modelId="{D0460BBF-A312-44D7-B415-A6372B09C5CC}" type="pres">
      <dgm:prSet presAssocID="{E40F7FBD-669F-4531-BB77-80C6F6AF66D1}" presName="text2" presStyleLbl="fgAcc2" presStyleIdx="0" presStyleCnt="2">
        <dgm:presLayoutVars>
          <dgm:chPref val="3"/>
        </dgm:presLayoutVars>
      </dgm:prSet>
      <dgm:spPr/>
    </dgm:pt>
    <dgm:pt modelId="{BE4EC3BE-56EE-494D-B2E4-61F627294D0E}" type="pres">
      <dgm:prSet presAssocID="{E40F7FBD-669F-4531-BB77-80C6F6AF66D1}" presName="hierChild3" presStyleCnt="0"/>
      <dgm:spPr/>
    </dgm:pt>
    <dgm:pt modelId="{2AE52CB1-F6A1-4C33-8D46-5BC05B3CAC9D}" type="pres">
      <dgm:prSet presAssocID="{2792E4CD-DC58-4221-9A33-4397A7E38561}" presName="Name10" presStyleLbl="parChTrans1D2" presStyleIdx="1" presStyleCnt="2"/>
      <dgm:spPr/>
    </dgm:pt>
    <dgm:pt modelId="{82429B40-6AC6-478E-9AD1-DD0152F929F2}" type="pres">
      <dgm:prSet presAssocID="{3EE8D1C3-D6E4-4262-B4A4-65CB49BF199F}" presName="hierRoot2" presStyleCnt="0"/>
      <dgm:spPr/>
    </dgm:pt>
    <dgm:pt modelId="{81A843FD-7756-4D0D-946C-563C5EB7743B}" type="pres">
      <dgm:prSet presAssocID="{3EE8D1C3-D6E4-4262-B4A4-65CB49BF199F}" presName="composite2" presStyleCnt="0"/>
      <dgm:spPr/>
    </dgm:pt>
    <dgm:pt modelId="{1E65877C-0C31-4FDE-A386-DDD22BF14AA3}" type="pres">
      <dgm:prSet presAssocID="{3EE8D1C3-D6E4-4262-B4A4-65CB49BF199F}" presName="background2" presStyleLbl="node2" presStyleIdx="1" presStyleCnt="2"/>
      <dgm:spPr/>
    </dgm:pt>
    <dgm:pt modelId="{CEFE6F30-58C5-4409-BA2F-70A4497FE26B}" type="pres">
      <dgm:prSet presAssocID="{3EE8D1C3-D6E4-4262-B4A4-65CB49BF199F}" presName="text2" presStyleLbl="fgAcc2" presStyleIdx="1" presStyleCnt="2">
        <dgm:presLayoutVars>
          <dgm:chPref val="3"/>
        </dgm:presLayoutVars>
      </dgm:prSet>
      <dgm:spPr/>
    </dgm:pt>
    <dgm:pt modelId="{07DAA75E-EBF1-456B-9A89-5BE98D796B70}" type="pres">
      <dgm:prSet presAssocID="{3EE8D1C3-D6E4-4262-B4A4-65CB49BF199F}" presName="hierChild3" presStyleCnt="0"/>
      <dgm:spPr/>
    </dgm:pt>
  </dgm:ptLst>
  <dgm:cxnLst>
    <dgm:cxn modelId="{0D635139-4A58-49AB-9DEC-2D02D8C357B7}" type="presOf" srcId="{3EE8D1C3-D6E4-4262-B4A4-65CB49BF199F}" destId="{CEFE6F30-58C5-4409-BA2F-70A4497FE26B}" srcOrd="0" destOrd="0" presId="urn:microsoft.com/office/officeart/2005/8/layout/hierarchy1"/>
    <dgm:cxn modelId="{6ED7EF63-B078-4AF8-A260-427350486F02}" type="presOf" srcId="{2718D8A8-8409-4B7F-BA38-622C9AF79076}" destId="{4E2B27EB-6AFC-4F5F-ACA5-3193F69A6DF5}" srcOrd="0" destOrd="0" presId="urn:microsoft.com/office/officeart/2005/8/layout/hierarchy1"/>
    <dgm:cxn modelId="{12871064-CE1D-4289-8737-25B62F3A2DB1}" srcId="{DD193B62-41C7-4F67-B1E3-BA8327467E6B}" destId="{E40F7FBD-669F-4531-BB77-80C6F6AF66D1}" srcOrd="0" destOrd="0" parTransId="{3E138640-5712-4065-AD89-6CBDC0CA27C9}" sibTransId="{4EE7E42C-31D3-4029-B774-A7F94C84063D}"/>
    <dgm:cxn modelId="{68782081-A82A-4FC1-B7A4-0C20FC7407D1}" type="presOf" srcId="{3E138640-5712-4065-AD89-6CBDC0CA27C9}" destId="{5AE5E77E-77F3-45BA-9B5E-8D745BC085EA}" srcOrd="0" destOrd="0" presId="urn:microsoft.com/office/officeart/2005/8/layout/hierarchy1"/>
    <dgm:cxn modelId="{5D005682-DD5C-4465-9E12-58904ADE5C8A}" srcId="{2718D8A8-8409-4B7F-BA38-622C9AF79076}" destId="{DD193B62-41C7-4F67-B1E3-BA8327467E6B}" srcOrd="0" destOrd="0" parTransId="{2315EDE0-E6F1-49EE-B1F8-B7BFD4307E91}" sibTransId="{20776853-2C5E-42BA-9CDB-4996F6FFDD2B}"/>
    <dgm:cxn modelId="{CD4AC88D-D7E2-46BE-AC91-8512AF13E83E}" type="presOf" srcId="{2792E4CD-DC58-4221-9A33-4397A7E38561}" destId="{2AE52CB1-F6A1-4C33-8D46-5BC05B3CAC9D}" srcOrd="0" destOrd="0" presId="urn:microsoft.com/office/officeart/2005/8/layout/hierarchy1"/>
    <dgm:cxn modelId="{4C50EFC0-959C-4EBD-A127-27FAB80FA8D4}" srcId="{DD193B62-41C7-4F67-B1E3-BA8327467E6B}" destId="{3EE8D1C3-D6E4-4262-B4A4-65CB49BF199F}" srcOrd="1" destOrd="0" parTransId="{2792E4CD-DC58-4221-9A33-4397A7E38561}" sibTransId="{509F6938-E496-4C2D-A6AE-C79A47A495B9}"/>
    <dgm:cxn modelId="{426BACED-5037-4940-9703-273C894D5D42}" type="presOf" srcId="{DD193B62-41C7-4F67-B1E3-BA8327467E6B}" destId="{EA8E121A-1745-4CC3-A193-4CD60530A2DE}" srcOrd="0" destOrd="0" presId="urn:microsoft.com/office/officeart/2005/8/layout/hierarchy1"/>
    <dgm:cxn modelId="{7AB08EF0-5A04-4A65-8D59-E8D645932D23}" type="presOf" srcId="{E40F7FBD-669F-4531-BB77-80C6F6AF66D1}" destId="{D0460BBF-A312-44D7-B415-A6372B09C5CC}" srcOrd="0" destOrd="0" presId="urn:microsoft.com/office/officeart/2005/8/layout/hierarchy1"/>
    <dgm:cxn modelId="{A14C72D8-ADDC-4B87-9E2C-D56CCE6B2A4C}" type="presParOf" srcId="{4E2B27EB-6AFC-4F5F-ACA5-3193F69A6DF5}" destId="{F4F17CC5-920C-4525-B12E-1EDFCD840846}" srcOrd="0" destOrd="0" presId="urn:microsoft.com/office/officeart/2005/8/layout/hierarchy1"/>
    <dgm:cxn modelId="{C18748DB-02C0-49E1-A556-76DC90DA614A}" type="presParOf" srcId="{F4F17CC5-920C-4525-B12E-1EDFCD840846}" destId="{18DA6B29-98AF-4ABA-8DBF-2296ABA8B43C}" srcOrd="0" destOrd="0" presId="urn:microsoft.com/office/officeart/2005/8/layout/hierarchy1"/>
    <dgm:cxn modelId="{63D06814-8FC7-45F9-9CD0-5A01EBF4E638}" type="presParOf" srcId="{18DA6B29-98AF-4ABA-8DBF-2296ABA8B43C}" destId="{9C67AC96-DC45-4E9A-B5BA-3846C6CAD278}" srcOrd="0" destOrd="0" presId="urn:microsoft.com/office/officeart/2005/8/layout/hierarchy1"/>
    <dgm:cxn modelId="{F3C29B82-8361-4FF9-BBDA-49A064FF98B3}" type="presParOf" srcId="{18DA6B29-98AF-4ABA-8DBF-2296ABA8B43C}" destId="{EA8E121A-1745-4CC3-A193-4CD60530A2DE}" srcOrd="1" destOrd="0" presId="urn:microsoft.com/office/officeart/2005/8/layout/hierarchy1"/>
    <dgm:cxn modelId="{3646FD51-4AD0-4648-875A-9722E9427F02}" type="presParOf" srcId="{F4F17CC5-920C-4525-B12E-1EDFCD840846}" destId="{CAD0E937-32E4-4C7D-9629-375B5016EEF2}" srcOrd="1" destOrd="0" presId="urn:microsoft.com/office/officeart/2005/8/layout/hierarchy1"/>
    <dgm:cxn modelId="{7EBE8E94-A999-4469-9000-BE24CE36EA36}" type="presParOf" srcId="{CAD0E937-32E4-4C7D-9629-375B5016EEF2}" destId="{5AE5E77E-77F3-45BA-9B5E-8D745BC085EA}" srcOrd="0" destOrd="0" presId="urn:microsoft.com/office/officeart/2005/8/layout/hierarchy1"/>
    <dgm:cxn modelId="{CFFEAAF8-CE4E-42A0-A635-8A0158FAE90F}" type="presParOf" srcId="{CAD0E937-32E4-4C7D-9629-375B5016EEF2}" destId="{4D5EFA73-EFE8-4FD0-A702-82690B75B4C2}" srcOrd="1" destOrd="0" presId="urn:microsoft.com/office/officeart/2005/8/layout/hierarchy1"/>
    <dgm:cxn modelId="{1CB6A813-D47F-49FE-BAD7-042BBA6D46CB}" type="presParOf" srcId="{4D5EFA73-EFE8-4FD0-A702-82690B75B4C2}" destId="{E71FD3AC-DAA1-4998-9362-3035DCE0524D}" srcOrd="0" destOrd="0" presId="urn:microsoft.com/office/officeart/2005/8/layout/hierarchy1"/>
    <dgm:cxn modelId="{2EF8B004-A9AC-4580-A0C0-A338B85A8D2F}" type="presParOf" srcId="{E71FD3AC-DAA1-4998-9362-3035DCE0524D}" destId="{5B8C4285-976C-4C11-A354-F1A38AC31CB4}" srcOrd="0" destOrd="0" presId="urn:microsoft.com/office/officeart/2005/8/layout/hierarchy1"/>
    <dgm:cxn modelId="{DCF46962-7AC5-4986-A175-BAA15DFAB7B3}" type="presParOf" srcId="{E71FD3AC-DAA1-4998-9362-3035DCE0524D}" destId="{D0460BBF-A312-44D7-B415-A6372B09C5CC}" srcOrd="1" destOrd="0" presId="urn:microsoft.com/office/officeart/2005/8/layout/hierarchy1"/>
    <dgm:cxn modelId="{0B77A391-195F-410F-9D18-F7484CDC81B3}" type="presParOf" srcId="{4D5EFA73-EFE8-4FD0-A702-82690B75B4C2}" destId="{BE4EC3BE-56EE-494D-B2E4-61F627294D0E}" srcOrd="1" destOrd="0" presId="urn:microsoft.com/office/officeart/2005/8/layout/hierarchy1"/>
    <dgm:cxn modelId="{2A6F36FA-AD2A-407D-AAC0-02105379529B}" type="presParOf" srcId="{CAD0E937-32E4-4C7D-9629-375B5016EEF2}" destId="{2AE52CB1-F6A1-4C33-8D46-5BC05B3CAC9D}" srcOrd="2" destOrd="0" presId="urn:microsoft.com/office/officeart/2005/8/layout/hierarchy1"/>
    <dgm:cxn modelId="{14083436-731F-4921-A258-FA39FCCC26EC}" type="presParOf" srcId="{CAD0E937-32E4-4C7D-9629-375B5016EEF2}" destId="{82429B40-6AC6-478E-9AD1-DD0152F929F2}" srcOrd="3" destOrd="0" presId="urn:microsoft.com/office/officeart/2005/8/layout/hierarchy1"/>
    <dgm:cxn modelId="{33A0B8C9-C4E4-4241-8338-E928375A9D5A}" type="presParOf" srcId="{82429B40-6AC6-478E-9AD1-DD0152F929F2}" destId="{81A843FD-7756-4D0D-946C-563C5EB7743B}" srcOrd="0" destOrd="0" presId="urn:microsoft.com/office/officeart/2005/8/layout/hierarchy1"/>
    <dgm:cxn modelId="{00025E4A-6234-4178-A2FD-BF7DB88EE77D}" type="presParOf" srcId="{81A843FD-7756-4D0D-946C-563C5EB7743B}" destId="{1E65877C-0C31-4FDE-A386-DDD22BF14AA3}" srcOrd="0" destOrd="0" presId="urn:microsoft.com/office/officeart/2005/8/layout/hierarchy1"/>
    <dgm:cxn modelId="{587BA232-294C-452C-99B8-7846580644EB}" type="presParOf" srcId="{81A843FD-7756-4D0D-946C-563C5EB7743B}" destId="{CEFE6F30-58C5-4409-BA2F-70A4497FE26B}" srcOrd="1" destOrd="0" presId="urn:microsoft.com/office/officeart/2005/8/layout/hierarchy1"/>
    <dgm:cxn modelId="{A09AA9CC-90EC-4C44-85FE-77C5D2147A1C}" type="presParOf" srcId="{82429B40-6AC6-478E-9AD1-DD0152F929F2}" destId="{07DAA75E-EBF1-456B-9A89-5BE98D796B7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52CB1-F6A1-4C33-8D46-5BC05B3CAC9D}">
      <dsp:nvSpPr>
        <dsp:cNvPr id="0" name=""/>
        <dsp:cNvSpPr/>
      </dsp:nvSpPr>
      <dsp:spPr>
        <a:xfrm>
          <a:off x="4131098" y="1912288"/>
          <a:ext cx="1837629" cy="874544"/>
        </a:xfrm>
        <a:custGeom>
          <a:avLst/>
          <a:gdLst/>
          <a:ahLst/>
          <a:cxnLst/>
          <a:rect l="0" t="0" r="0" b="0"/>
          <a:pathLst>
            <a:path>
              <a:moveTo>
                <a:pt x="0" y="0"/>
              </a:moveTo>
              <a:lnTo>
                <a:pt x="0" y="595976"/>
              </a:lnTo>
              <a:lnTo>
                <a:pt x="1837629" y="595976"/>
              </a:lnTo>
              <a:lnTo>
                <a:pt x="1837629" y="87454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5E77E-77F3-45BA-9B5E-8D745BC085EA}">
      <dsp:nvSpPr>
        <dsp:cNvPr id="0" name=""/>
        <dsp:cNvSpPr/>
      </dsp:nvSpPr>
      <dsp:spPr>
        <a:xfrm>
          <a:off x="2293469" y="1912288"/>
          <a:ext cx="1837629" cy="874544"/>
        </a:xfrm>
        <a:custGeom>
          <a:avLst/>
          <a:gdLst/>
          <a:ahLst/>
          <a:cxnLst/>
          <a:rect l="0" t="0" r="0" b="0"/>
          <a:pathLst>
            <a:path>
              <a:moveTo>
                <a:pt x="1837629" y="0"/>
              </a:moveTo>
              <a:lnTo>
                <a:pt x="1837629" y="595976"/>
              </a:lnTo>
              <a:lnTo>
                <a:pt x="0" y="595976"/>
              </a:lnTo>
              <a:lnTo>
                <a:pt x="0" y="87454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7AC96-DC45-4E9A-B5BA-3846C6CAD278}">
      <dsp:nvSpPr>
        <dsp:cNvPr id="0" name=""/>
        <dsp:cNvSpPr/>
      </dsp:nvSpPr>
      <dsp:spPr>
        <a:xfrm>
          <a:off x="2627583" y="2824"/>
          <a:ext cx="3007030" cy="19094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E121A-1745-4CC3-A193-4CD60530A2DE}">
      <dsp:nvSpPr>
        <dsp:cNvPr id="0" name=""/>
        <dsp:cNvSpPr/>
      </dsp:nvSpPr>
      <dsp:spPr>
        <a:xfrm>
          <a:off x="2961698" y="320233"/>
          <a:ext cx="3007030" cy="19094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noProof="0" dirty="0"/>
            <a:t>Erasmus+ Mobility for Traineeships</a:t>
          </a:r>
        </a:p>
      </dsp:txBody>
      <dsp:txXfrm>
        <a:off x="3017624" y="376159"/>
        <a:ext cx="2895178" cy="1797612"/>
      </dsp:txXfrm>
    </dsp:sp>
    <dsp:sp modelId="{5B8C4285-976C-4C11-A354-F1A38AC31CB4}">
      <dsp:nvSpPr>
        <dsp:cNvPr id="0" name=""/>
        <dsp:cNvSpPr/>
      </dsp:nvSpPr>
      <dsp:spPr>
        <a:xfrm>
          <a:off x="789954" y="2786833"/>
          <a:ext cx="3007030" cy="19094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60BBF-A312-44D7-B415-A6372B09C5CC}">
      <dsp:nvSpPr>
        <dsp:cNvPr id="0" name=""/>
        <dsp:cNvSpPr/>
      </dsp:nvSpPr>
      <dsp:spPr>
        <a:xfrm>
          <a:off x="1124068" y="3104242"/>
          <a:ext cx="3007030" cy="19094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noProof="0" dirty="0"/>
            <a:t>Mandatory Internship</a:t>
          </a:r>
        </a:p>
      </dsp:txBody>
      <dsp:txXfrm>
        <a:off x="1179994" y="3160168"/>
        <a:ext cx="2895178" cy="1797612"/>
      </dsp:txXfrm>
    </dsp:sp>
    <dsp:sp modelId="{1E65877C-0C31-4FDE-A386-DDD22BF14AA3}">
      <dsp:nvSpPr>
        <dsp:cNvPr id="0" name=""/>
        <dsp:cNvSpPr/>
      </dsp:nvSpPr>
      <dsp:spPr>
        <a:xfrm>
          <a:off x="4465213" y="2786833"/>
          <a:ext cx="3007030" cy="19094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E6F30-58C5-4409-BA2F-70A4497FE26B}">
      <dsp:nvSpPr>
        <dsp:cNvPr id="0" name=""/>
        <dsp:cNvSpPr/>
      </dsp:nvSpPr>
      <dsp:spPr>
        <a:xfrm>
          <a:off x="4799327" y="3104242"/>
          <a:ext cx="3007030" cy="19094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noProof="0" dirty="0"/>
            <a:t>Volunteer </a:t>
          </a:r>
          <a:r>
            <a:rPr lang="tr-TR" sz="3700" kern="1200" noProof="0" dirty="0" err="1"/>
            <a:t>Internship</a:t>
          </a:r>
          <a:endParaRPr lang="en-US" sz="3700" kern="1200" noProof="0" dirty="0"/>
        </a:p>
      </dsp:txBody>
      <dsp:txXfrm>
        <a:off x="4855253" y="3160168"/>
        <a:ext cx="2895178" cy="17976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66446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25998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767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7427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988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55756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3100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8867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8160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97499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664474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538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784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1677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936561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1/19/2022</a:t>
            </a:fld>
            <a:endParaRPr lang="en-US" dirty="0"/>
          </a:p>
        </p:txBody>
      </p:sp>
    </p:spTree>
    <p:extLst>
      <p:ext uri="{BB962C8B-B14F-4D97-AF65-F5344CB8AC3E}">
        <p14:creationId xmlns:p14="http://schemas.microsoft.com/office/powerpoint/2010/main" val="167441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29578496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app.erasmus.kent.edu.tr/"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vacorps.com/knowledge-base/culture-shock/" TargetMode="Externa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kent.edu.tr/psikolojik-danisma-ve-rehberlik-birimi-faaliyete-gecti-011234"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7.jpg"/></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erasmus@kent.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D4E767-C91E-4480-8CCA-039A18278D6B}"/>
              </a:ext>
            </a:extLst>
          </p:cNvPr>
          <p:cNvSpPr>
            <a:spLocks noGrp="1"/>
          </p:cNvSpPr>
          <p:nvPr>
            <p:ph type="title"/>
          </p:nvPr>
        </p:nvSpPr>
        <p:spPr>
          <a:xfrm>
            <a:off x="435837" y="1857375"/>
            <a:ext cx="10254952" cy="4304143"/>
          </a:xfrm>
        </p:spPr>
        <p:txBody>
          <a:bodyPr>
            <a:noAutofit/>
          </a:bodyPr>
          <a:lstStyle/>
          <a:p>
            <a:pPr algn="ctr"/>
            <a:r>
              <a:rPr lang="tr-TR" sz="5400" dirty="0"/>
              <a:t>WELCOME TO ERASMUS+ </a:t>
            </a:r>
            <a:br>
              <a:rPr lang="tr-TR" sz="5400" dirty="0"/>
            </a:br>
            <a:r>
              <a:rPr lang="tr-TR" sz="5400" dirty="0"/>
              <a:t>STUDENT AND TRAINEESHIP PROGRAMS INTRODUCTORY MEETING!</a:t>
            </a:r>
          </a:p>
        </p:txBody>
      </p:sp>
      <p:pic>
        <p:nvPicPr>
          <p:cNvPr id="7" name="Resim 6">
            <a:extLst>
              <a:ext uri="{FF2B5EF4-FFF2-40B4-BE49-F238E27FC236}">
                <a16:creationId xmlns:a16="http://schemas.microsoft.com/office/drawing/2014/main" id="{94150FFB-EBB9-4FF4-8E26-444D6E725958}"/>
              </a:ext>
            </a:extLst>
          </p:cNvPr>
          <p:cNvPicPr>
            <a:picLocks noChangeAspect="1"/>
          </p:cNvPicPr>
          <p:nvPr/>
        </p:nvPicPr>
        <p:blipFill>
          <a:blip r:embed="rId2"/>
          <a:stretch>
            <a:fillRect/>
          </a:stretch>
        </p:blipFill>
        <p:spPr>
          <a:xfrm>
            <a:off x="0" y="0"/>
            <a:ext cx="1623701" cy="1595512"/>
          </a:xfrm>
          <a:prstGeom prst="rect">
            <a:avLst/>
          </a:prstGeom>
        </p:spPr>
      </p:pic>
    </p:spTree>
    <p:extLst>
      <p:ext uri="{BB962C8B-B14F-4D97-AF65-F5344CB8AC3E}">
        <p14:creationId xmlns:p14="http://schemas.microsoft.com/office/powerpoint/2010/main" val="15358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E29878-A52B-40B2-AFBC-90106584840E}"/>
              </a:ext>
            </a:extLst>
          </p:cNvPr>
          <p:cNvSpPr>
            <a:spLocks noGrp="1"/>
          </p:cNvSpPr>
          <p:nvPr>
            <p:ph type="title"/>
          </p:nvPr>
        </p:nvSpPr>
        <p:spPr>
          <a:xfrm>
            <a:off x="677334" y="1238775"/>
            <a:ext cx="8596668" cy="1320800"/>
          </a:xfrm>
        </p:spPr>
        <p:txBody>
          <a:bodyPr anchor="ctr"/>
          <a:lstStyle/>
          <a:p>
            <a:pPr algn="ctr"/>
            <a:r>
              <a:rPr lang="tr-TR" dirty="0" err="1"/>
              <a:t>What</a:t>
            </a:r>
            <a:r>
              <a:rPr lang="tr-TR" dirty="0"/>
              <a:t> is </a:t>
            </a:r>
            <a:r>
              <a:rPr lang="tr-TR" dirty="0" err="1"/>
              <a:t>the</a:t>
            </a:r>
            <a:r>
              <a:rPr lang="tr-TR" dirty="0"/>
              <a:t> Erasmus+ </a:t>
            </a:r>
            <a:r>
              <a:rPr lang="tr-TR" dirty="0" err="1"/>
              <a:t>Mobility</a:t>
            </a:r>
            <a:r>
              <a:rPr lang="tr-TR" dirty="0"/>
              <a:t> </a:t>
            </a:r>
            <a:r>
              <a:rPr lang="tr-TR" dirty="0" err="1"/>
              <a:t>for</a:t>
            </a:r>
            <a:r>
              <a:rPr lang="tr-TR" dirty="0"/>
              <a:t> </a:t>
            </a:r>
            <a:r>
              <a:rPr lang="tr-TR" dirty="0" err="1"/>
              <a:t>Studies</a:t>
            </a:r>
            <a:r>
              <a:rPr lang="tr-TR" dirty="0"/>
              <a:t>?</a:t>
            </a:r>
          </a:p>
        </p:txBody>
      </p:sp>
      <p:sp>
        <p:nvSpPr>
          <p:cNvPr id="3" name="İçerik Yer Tutucusu 2">
            <a:extLst>
              <a:ext uri="{FF2B5EF4-FFF2-40B4-BE49-F238E27FC236}">
                <a16:creationId xmlns:a16="http://schemas.microsoft.com/office/drawing/2014/main" id="{763BDAFA-D1A7-407C-A2E5-3C19197C0BCC}"/>
              </a:ext>
            </a:extLst>
          </p:cNvPr>
          <p:cNvSpPr>
            <a:spLocks noGrp="1"/>
          </p:cNvSpPr>
          <p:nvPr>
            <p:ph idx="1"/>
          </p:nvPr>
        </p:nvSpPr>
        <p:spPr>
          <a:xfrm>
            <a:off x="179461" y="2462592"/>
            <a:ext cx="9665293" cy="3880773"/>
          </a:xfrm>
        </p:spPr>
        <p:txBody>
          <a:bodyPr anchor="ctr"/>
          <a:lstStyle/>
          <a:p>
            <a:pPr marL="342900" lvl="0" indent="-342900" algn="just">
              <a:lnSpc>
                <a:spcPct val="150000"/>
              </a:lnSpc>
              <a:spcAft>
                <a:spcPts val="800"/>
              </a:spcAft>
              <a:buFont typeface="Wingdings 3" panose="05040102010807070707" pitchFamily="18" charset="2"/>
              <a:buChar char=""/>
              <a:tabLst>
                <a:tab pos="457200" algn="l"/>
              </a:tabLst>
            </a:pPr>
            <a:r>
              <a:rPr lang="en-US" sz="1800" b="1" dirty="0">
                <a:effectLst/>
                <a:latin typeface="Calibri" panose="020F0502020204030204" pitchFamily="34" charset="0"/>
                <a:ea typeface="Calibri" panose="020F0502020204030204" pitchFamily="34" charset="0"/>
                <a:cs typeface="Arial" panose="020B0604020202020204" pitchFamily="34" charset="0"/>
              </a:rPr>
              <a:t>The Erasmus+ Exchange Program</a:t>
            </a:r>
            <a:r>
              <a:rPr lang="en-US" sz="1800" dirty="0">
                <a:effectLst/>
                <a:latin typeface="Calibri" panose="020F0502020204030204" pitchFamily="34" charset="0"/>
                <a:ea typeface="Calibri" panose="020F0502020204030204" pitchFamily="34" charset="0"/>
                <a:cs typeface="Arial" panose="020B0604020202020204" pitchFamily="34" charset="0"/>
              </a:rPr>
              <a:t> enables Bachelor's, Master's and Ph.D. students to spend one or two semesters in a single academic year at a partner university in EU member and candidate countries.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tr-TR" dirty="0"/>
              <a:t>  </a:t>
            </a:r>
          </a:p>
        </p:txBody>
      </p:sp>
      <p:pic>
        <p:nvPicPr>
          <p:cNvPr id="5" name="Resim 4">
            <a:extLst>
              <a:ext uri="{FF2B5EF4-FFF2-40B4-BE49-F238E27FC236}">
                <a16:creationId xmlns:a16="http://schemas.microsoft.com/office/drawing/2014/main" id="{2A1D1081-4093-4CFB-AD3D-D7577AB14D28}"/>
              </a:ext>
            </a:extLst>
          </p:cNvPr>
          <p:cNvPicPr>
            <a:picLocks noChangeAspect="1"/>
          </p:cNvPicPr>
          <p:nvPr/>
        </p:nvPicPr>
        <p:blipFill>
          <a:blip r:embed="rId2"/>
          <a:stretch>
            <a:fillRect/>
          </a:stretch>
        </p:blipFill>
        <p:spPr>
          <a:xfrm>
            <a:off x="0" y="0"/>
            <a:ext cx="1469877" cy="1444358"/>
          </a:xfrm>
          <a:prstGeom prst="rect">
            <a:avLst/>
          </a:prstGeom>
        </p:spPr>
      </p:pic>
    </p:spTree>
    <p:extLst>
      <p:ext uri="{BB962C8B-B14F-4D97-AF65-F5344CB8AC3E}">
        <p14:creationId xmlns:p14="http://schemas.microsoft.com/office/powerpoint/2010/main" val="241014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11FAD2-566E-4346-B45D-5C63CFDF6C74}"/>
              </a:ext>
            </a:extLst>
          </p:cNvPr>
          <p:cNvSpPr>
            <a:spLocks noGrp="1"/>
          </p:cNvSpPr>
          <p:nvPr>
            <p:ph type="title"/>
          </p:nvPr>
        </p:nvSpPr>
        <p:spPr/>
        <p:txBody>
          <a:bodyPr anchor="ctr"/>
          <a:lstStyle/>
          <a:p>
            <a:pPr algn="ctr"/>
            <a:r>
              <a:rPr lang="tr-TR" dirty="0"/>
              <a:t>Erasmus+ Program </a:t>
            </a:r>
            <a:r>
              <a:rPr lang="tr-TR" dirty="0" err="1"/>
              <a:t>Countries</a:t>
            </a:r>
            <a:endParaRPr lang="tr-TR" dirty="0"/>
          </a:p>
        </p:txBody>
      </p:sp>
      <p:graphicFrame>
        <p:nvGraphicFramePr>
          <p:cNvPr id="5" name="Tablo 5">
            <a:extLst>
              <a:ext uri="{FF2B5EF4-FFF2-40B4-BE49-F238E27FC236}">
                <a16:creationId xmlns:a16="http://schemas.microsoft.com/office/drawing/2014/main" id="{5EC4E14D-0A31-408F-97B9-E8C5DB55F4B8}"/>
              </a:ext>
            </a:extLst>
          </p:cNvPr>
          <p:cNvGraphicFramePr>
            <a:graphicFrameLocks noGrp="1"/>
          </p:cNvGraphicFramePr>
          <p:nvPr>
            <p:ph idx="1"/>
            <p:extLst>
              <p:ext uri="{D42A27DB-BD31-4B8C-83A1-F6EECF244321}">
                <p14:modId xmlns:p14="http://schemas.microsoft.com/office/powerpoint/2010/main" val="89704066"/>
              </p:ext>
            </p:extLst>
          </p:nvPr>
        </p:nvGraphicFramePr>
        <p:xfrm>
          <a:off x="393107" y="1995175"/>
          <a:ext cx="9451648" cy="3867240"/>
        </p:xfrm>
        <a:graphic>
          <a:graphicData uri="http://schemas.openxmlformats.org/drawingml/2006/table">
            <a:tbl>
              <a:tblPr firstRow="1" bandRow="1">
                <a:tableStyleId>{5C22544A-7EE6-4342-B048-85BDC9FD1C3A}</a:tableStyleId>
              </a:tblPr>
              <a:tblGrid>
                <a:gridCol w="1323297">
                  <a:extLst>
                    <a:ext uri="{9D8B030D-6E8A-4147-A177-3AD203B41FA5}">
                      <a16:colId xmlns:a16="http://schemas.microsoft.com/office/drawing/2014/main" val="4262888887"/>
                    </a:ext>
                  </a:extLst>
                </a:gridCol>
                <a:gridCol w="8128351">
                  <a:extLst>
                    <a:ext uri="{9D8B030D-6E8A-4147-A177-3AD203B41FA5}">
                      <a16:colId xmlns:a16="http://schemas.microsoft.com/office/drawing/2014/main" val="1177488174"/>
                    </a:ext>
                  </a:extLst>
                </a:gridCol>
              </a:tblGrid>
              <a:tr h="855496">
                <a:tc>
                  <a:txBody>
                    <a:bodyPr/>
                    <a:lstStyle/>
                    <a:p>
                      <a:pPr algn="ctr"/>
                      <a:r>
                        <a:rPr lang="tr-TR" dirty="0"/>
                        <a:t>Ülke Grupları</a:t>
                      </a:r>
                    </a:p>
                  </a:txBody>
                  <a:tcPr marL="77222" marR="77222" anchor="ctr"/>
                </a:tc>
                <a:tc>
                  <a:txBody>
                    <a:bodyPr/>
                    <a:lstStyle/>
                    <a:p>
                      <a:pPr algn="ctr"/>
                      <a:r>
                        <a:rPr lang="tr-TR" dirty="0"/>
                        <a:t>Misafir Olunacak Ülke</a:t>
                      </a:r>
                    </a:p>
                  </a:txBody>
                  <a:tcPr marL="77222" marR="77222" anchor="ctr"/>
                </a:tc>
                <a:extLst>
                  <a:ext uri="{0D108BD9-81ED-4DB2-BD59-A6C34878D82A}">
                    <a16:rowId xmlns:a16="http://schemas.microsoft.com/office/drawing/2014/main" val="1263283865"/>
                  </a:ext>
                </a:extLst>
              </a:tr>
              <a:tr h="1579377">
                <a:tc>
                  <a:txBody>
                    <a:bodyPr/>
                    <a:lstStyle/>
                    <a:p>
                      <a:pPr algn="ctr"/>
                      <a:r>
                        <a:rPr lang="en-US" b="1" noProof="0" dirty="0">
                          <a:solidFill>
                            <a:schemeClr val="tx1"/>
                          </a:solidFill>
                        </a:rPr>
                        <a:t>First and Second Group Countries</a:t>
                      </a:r>
                    </a:p>
                  </a:txBody>
                  <a:tcPr marL="77222" marR="77222" anchor="ctr"/>
                </a:tc>
                <a:tc>
                  <a:txBody>
                    <a:bodyPr/>
                    <a:lstStyle/>
                    <a:p>
                      <a:r>
                        <a:rPr lang="en-US" noProof="0" dirty="0">
                          <a:solidFill>
                            <a:schemeClr val="tx1"/>
                          </a:solidFill>
                        </a:rPr>
                        <a:t>Germany,  Austria, Belgium, Denmark, Finland, France, Cyprus, the Netherlands, Ireland,</a:t>
                      </a:r>
                    </a:p>
                    <a:p>
                      <a:endParaRPr lang="en-US" noProof="0" dirty="0">
                        <a:solidFill>
                          <a:schemeClr val="tx1"/>
                        </a:solidFill>
                      </a:endParaRPr>
                    </a:p>
                    <a:p>
                      <a:r>
                        <a:rPr lang="en-US" noProof="0" dirty="0">
                          <a:solidFill>
                            <a:schemeClr val="tx1"/>
                          </a:solidFill>
                        </a:rPr>
                        <a:t>Spain, Sweden, Italy, Iceland, Lichtenstein, Luxembourg, Malta, Norway, Portugal, Greece</a:t>
                      </a:r>
                    </a:p>
                  </a:txBody>
                  <a:tcPr marL="77222" marR="77222" anchor="ctr"/>
                </a:tc>
                <a:extLst>
                  <a:ext uri="{0D108BD9-81ED-4DB2-BD59-A6C34878D82A}">
                    <a16:rowId xmlns:a16="http://schemas.microsoft.com/office/drawing/2014/main" val="4054865738"/>
                  </a:ext>
                </a:extLst>
              </a:tr>
              <a:tr h="1432367">
                <a:tc>
                  <a:txBody>
                    <a:bodyPr/>
                    <a:lstStyle/>
                    <a:p>
                      <a:pPr algn="ctr"/>
                      <a:r>
                        <a:rPr lang="en-US" b="1" noProof="0" dirty="0">
                          <a:solidFill>
                            <a:schemeClr val="tx1"/>
                          </a:solidFill>
                        </a:rPr>
                        <a:t>Third Group Countries</a:t>
                      </a:r>
                    </a:p>
                  </a:txBody>
                  <a:tcPr marL="77222" marR="77222" anchor="ctr"/>
                </a:tc>
                <a:tc>
                  <a:txBody>
                    <a:bodyPr/>
                    <a:lstStyle/>
                    <a:p>
                      <a:r>
                        <a:rPr lang="en-US" noProof="0" dirty="0">
                          <a:solidFill>
                            <a:schemeClr val="tx1"/>
                          </a:solidFill>
                        </a:rPr>
                        <a:t>Bulgaria, Czech Republic , Estonia, Croatia, Northern Macedonia, </a:t>
                      </a:r>
                      <a:r>
                        <a:rPr lang="tr-TR" noProof="0" dirty="0" err="1">
                          <a:solidFill>
                            <a:schemeClr val="tx1"/>
                          </a:solidFill>
                        </a:rPr>
                        <a:t>Latvia</a:t>
                      </a:r>
                      <a:r>
                        <a:rPr lang="en-US" noProof="0" dirty="0">
                          <a:solidFill>
                            <a:schemeClr val="tx1"/>
                          </a:solidFill>
                        </a:rPr>
                        <a:t>, Lithuania, Hungary,</a:t>
                      </a:r>
                    </a:p>
                    <a:p>
                      <a:endParaRPr lang="en-US" noProof="0" dirty="0">
                        <a:solidFill>
                          <a:schemeClr val="tx1"/>
                        </a:solidFill>
                      </a:endParaRPr>
                    </a:p>
                    <a:p>
                      <a:r>
                        <a:rPr lang="en-US" noProof="0" dirty="0">
                          <a:solidFill>
                            <a:schemeClr val="tx1"/>
                          </a:solidFill>
                        </a:rPr>
                        <a:t>Poland, Romania, Serbia, Slovakia, Slovenia, Turkey</a:t>
                      </a:r>
                    </a:p>
                  </a:txBody>
                  <a:tcPr marL="77222" marR="77222" anchor="ctr"/>
                </a:tc>
                <a:extLst>
                  <a:ext uri="{0D108BD9-81ED-4DB2-BD59-A6C34878D82A}">
                    <a16:rowId xmlns:a16="http://schemas.microsoft.com/office/drawing/2014/main" val="3579018197"/>
                  </a:ext>
                </a:extLst>
              </a:tr>
            </a:tbl>
          </a:graphicData>
        </a:graphic>
      </p:graphicFrame>
      <p:pic>
        <p:nvPicPr>
          <p:cNvPr id="4" name="Resim 3">
            <a:extLst>
              <a:ext uri="{FF2B5EF4-FFF2-40B4-BE49-F238E27FC236}">
                <a16:creationId xmlns:a16="http://schemas.microsoft.com/office/drawing/2014/main" id="{C4B2B9A2-7E8A-4754-8A55-C7848CC438A3}"/>
              </a:ext>
            </a:extLst>
          </p:cNvPr>
          <p:cNvPicPr>
            <a:picLocks noChangeAspect="1"/>
          </p:cNvPicPr>
          <p:nvPr/>
        </p:nvPicPr>
        <p:blipFill>
          <a:blip r:embed="rId2"/>
          <a:stretch>
            <a:fillRect/>
          </a:stretch>
        </p:blipFill>
        <p:spPr>
          <a:xfrm>
            <a:off x="1" y="1"/>
            <a:ext cx="1410055" cy="1385575"/>
          </a:xfrm>
          <a:prstGeom prst="rect">
            <a:avLst/>
          </a:prstGeom>
        </p:spPr>
      </p:pic>
    </p:spTree>
    <p:extLst>
      <p:ext uri="{BB962C8B-B14F-4D97-AF65-F5344CB8AC3E}">
        <p14:creationId xmlns:p14="http://schemas.microsoft.com/office/powerpoint/2010/main" val="314052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E05C12-3681-4BE2-9AD4-D92C7710FB04}"/>
              </a:ext>
            </a:extLst>
          </p:cNvPr>
          <p:cNvSpPr>
            <a:spLocks noGrp="1"/>
          </p:cNvSpPr>
          <p:nvPr>
            <p:ph type="title"/>
          </p:nvPr>
        </p:nvSpPr>
        <p:spPr>
          <a:xfrm>
            <a:off x="1487150" y="473529"/>
            <a:ext cx="8220794" cy="1320800"/>
          </a:xfrm>
        </p:spPr>
        <p:txBody>
          <a:bodyPr anchor="ctr">
            <a:normAutofit/>
          </a:bodyPr>
          <a:lstStyle/>
          <a:p>
            <a:pPr algn="ctr"/>
            <a:r>
              <a:rPr lang="en-US" sz="4000" dirty="0"/>
              <a:t>Requirements for Participation in the Erasmus+ Mobility for Studies</a:t>
            </a:r>
          </a:p>
        </p:txBody>
      </p:sp>
      <p:sp>
        <p:nvSpPr>
          <p:cNvPr id="3" name="İçerik Yer Tutucusu 2">
            <a:extLst>
              <a:ext uri="{FF2B5EF4-FFF2-40B4-BE49-F238E27FC236}">
                <a16:creationId xmlns:a16="http://schemas.microsoft.com/office/drawing/2014/main" id="{ABAA6374-C1D3-459F-8673-794BC6980DFC}"/>
              </a:ext>
            </a:extLst>
          </p:cNvPr>
          <p:cNvSpPr>
            <a:spLocks noGrp="1"/>
          </p:cNvSpPr>
          <p:nvPr>
            <p:ph idx="1"/>
          </p:nvPr>
        </p:nvSpPr>
        <p:spPr>
          <a:xfrm>
            <a:off x="743575" y="1934860"/>
            <a:ext cx="10178322" cy="4923140"/>
          </a:xfrm>
        </p:spPr>
        <p:txBody>
          <a:bodyPr anchor="t">
            <a:noAutofit/>
          </a:bodyPr>
          <a:lstStyle/>
          <a:p>
            <a:pPr marL="342900" lvl="0" indent="-342900">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Availability</a:t>
            </a:r>
            <a:r>
              <a:rPr lang="tr-TR" sz="1800" dirty="0">
                <a:effectLst/>
                <a:latin typeface="Calibri" panose="020F0502020204030204" pitchFamily="34" charset="0"/>
                <a:ea typeface="Calibri" panose="020F0502020204030204" pitchFamily="34" charset="0"/>
                <a:cs typeface="Arial" panose="020B0604020202020204" pitchFamily="34" charset="0"/>
              </a:rPr>
              <a:t> of a </a:t>
            </a:r>
            <a:r>
              <a:rPr lang="tr-TR" sz="1800" dirty="0" err="1">
                <a:effectLst/>
                <a:latin typeface="Calibri" panose="020F0502020204030204" pitchFamily="34" charset="0"/>
                <a:ea typeface="Calibri" panose="020F0502020204030204" pitchFamily="34" charset="0"/>
                <a:cs typeface="Arial" panose="020B0604020202020204" pitchFamily="34" charset="0"/>
              </a:rPr>
              <a:t>bilateral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agreement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Department</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candidate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be a </a:t>
            </a:r>
            <a:r>
              <a:rPr lang="tr-TR" sz="1800" dirty="0" err="1">
                <a:effectLst/>
                <a:latin typeface="Calibri" panose="020F0502020204030204" pitchFamily="34" charset="0"/>
                <a:ea typeface="Calibri" panose="020F0502020204030204" pitchFamily="34" charset="0"/>
                <a:cs typeface="Arial" panose="020B0604020202020204" pitchFamily="34" charset="0"/>
              </a:rPr>
              <a:t>full</a:t>
            </a:r>
            <a:r>
              <a:rPr lang="tr-TR" sz="1800" dirty="0">
                <a:effectLst/>
                <a:latin typeface="Calibri" panose="020F0502020204030204" pitchFamily="34" charset="0"/>
                <a:ea typeface="Calibri" panose="020F0502020204030204" pitchFamily="34" charset="0"/>
                <a:cs typeface="Arial" panose="020B0604020202020204" pitchFamily="34" charset="0"/>
              </a:rPr>
              <a:t>-time </a:t>
            </a:r>
            <a:r>
              <a:rPr lang="tr-TR" sz="1800" dirty="0" err="1">
                <a:effectLst/>
                <a:latin typeface="Calibri" panose="020F0502020204030204" pitchFamily="34" charset="0"/>
                <a:ea typeface="Calibri" panose="020F0502020204030204" pitchFamily="34" charset="0"/>
                <a:cs typeface="Arial" panose="020B0604020202020204" pitchFamily="34" charset="0"/>
              </a:rPr>
              <a:t>student</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GPA </a:t>
            </a:r>
            <a:r>
              <a:rPr lang="tr-TR" sz="1800" dirty="0" err="1">
                <a:effectLst/>
                <a:latin typeface="Calibri" panose="020F0502020204030204" pitchFamily="34" charset="0"/>
                <a:ea typeface="Calibri" panose="020F0502020204030204" pitchFamily="34" charset="0"/>
                <a:cs typeface="Arial" panose="020B0604020202020204" pitchFamily="34" charset="0"/>
              </a:rPr>
              <a:t>requirements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undergraduate</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postgraduate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GPA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undergraduate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must</a:t>
            </a:r>
            <a:r>
              <a:rPr lang="tr-TR" sz="1800" dirty="0">
                <a:effectLst/>
                <a:latin typeface="Calibri" panose="020F0502020204030204" pitchFamily="34" charset="0"/>
                <a:ea typeface="Calibri" panose="020F0502020204030204" pitchFamily="34" charset="0"/>
                <a:cs typeface="Arial" panose="020B0604020202020204" pitchFamily="34" charset="0"/>
              </a:rPr>
              <a:t> be at </a:t>
            </a:r>
            <a:r>
              <a:rPr lang="tr-TR" sz="1800" dirty="0" err="1">
                <a:effectLst/>
                <a:latin typeface="Calibri" panose="020F0502020204030204" pitchFamily="34" charset="0"/>
                <a:ea typeface="Calibri" panose="020F0502020204030204" pitchFamily="34" charset="0"/>
                <a:cs typeface="Arial" panose="020B0604020202020204" pitchFamily="34" charset="0"/>
              </a:rPr>
              <a:t>least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2.2</a:t>
            </a:r>
            <a:r>
              <a:rPr lang="tr-TR" sz="1800" dirty="0">
                <a:effectLst/>
                <a:latin typeface="Calibri" panose="020F0502020204030204" pitchFamily="34" charset="0"/>
                <a:ea typeface="Calibri" panose="020F0502020204030204" pitchFamily="34" charset="0"/>
                <a:cs typeface="Arial" panose="020B0604020202020204" pitchFamily="34" charset="0"/>
              </a:rPr>
              <a:t>/4.0</a:t>
            </a: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cumulative GPA for students who transferred from an Associate's degree must be at least </a:t>
            </a: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2.2</a:t>
            </a:r>
            <a:r>
              <a:rPr lang="en-US" sz="1800" dirty="0">
                <a:effectLst/>
                <a:latin typeface="Calibri" panose="020F0502020204030204" pitchFamily="34" charset="0"/>
                <a:ea typeface="Calibri" panose="020F0502020204030204" pitchFamily="34" charset="0"/>
                <a:cs typeface="Arial" panose="020B0604020202020204" pitchFamily="34" charset="0"/>
              </a:rPr>
              <a:t>/4.0</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high school completion mark for the first-year Bachelor's degree students must be at least 75/100</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cumulative</a:t>
            </a:r>
            <a:r>
              <a:rPr lang="tr-TR" sz="1800" dirty="0">
                <a:effectLst/>
                <a:latin typeface="Calibri" panose="020F0502020204030204" pitchFamily="34" charset="0"/>
                <a:ea typeface="Calibri" panose="020F0502020204030204" pitchFamily="34" charset="0"/>
                <a:cs typeface="Arial" panose="020B0604020202020204" pitchFamily="34" charset="0"/>
              </a:rPr>
              <a:t> GPA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postgraduate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must</a:t>
            </a:r>
            <a:r>
              <a:rPr lang="tr-TR" sz="1800" dirty="0">
                <a:effectLst/>
                <a:latin typeface="Calibri" panose="020F0502020204030204" pitchFamily="34" charset="0"/>
                <a:ea typeface="Calibri" panose="020F0502020204030204" pitchFamily="34" charset="0"/>
                <a:cs typeface="Arial" panose="020B0604020202020204" pitchFamily="34" charset="0"/>
              </a:rPr>
              <a:t> be at </a:t>
            </a:r>
            <a:r>
              <a:rPr lang="tr-TR" sz="1800" dirty="0" err="1">
                <a:effectLst/>
                <a:latin typeface="Calibri" panose="020F0502020204030204" pitchFamily="34" charset="0"/>
                <a:ea typeface="Calibri" panose="020F0502020204030204" pitchFamily="34" charset="0"/>
                <a:cs typeface="Arial" panose="020B0604020202020204" pitchFamily="34" charset="0"/>
              </a:rPr>
              <a:t>least</a:t>
            </a:r>
            <a:r>
              <a:rPr lang="tr-TR" sz="1800" dirty="0">
                <a:effectLst/>
                <a:latin typeface="Calibri" panose="020F0502020204030204" pitchFamily="34" charset="0"/>
                <a:ea typeface="Calibri" panose="020F0502020204030204" pitchFamily="34" charset="0"/>
                <a:cs typeface="Arial" panose="020B0604020202020204" pitchFamily="34" charset="0"/>
              </a:rPr>
              <a:t> 2.5/4.0 </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2-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have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scored</a:t>
            </a:r>
            <a:r>
              <a:rPr lang="tr-TR" sz="1800" dirty="0">
                <a:effectLst/>
                <a:latin typeface="Calibri" panose="020F0502020204030204" pitchFamily="34" charset="0"/>
                <a:ea typeface="Calibri" panose="020F0502020204030204" pitchFamily="34" charset="0"/>
                <a:cs typeface="Arial" panose="020B0604020202020204" pitchFamily="34" charset="0"/>
              </a:rPr>
              <a:t> at </a:t>
            </a:r>
            <a:r>
              <a:rPr lang="tr-TR" sz="1800" dirty="0" err="1">
                <a:effectLst/>
                <a:latin typeface="Calibri" panose="020F0502020204030204" pitchFamily="34" charset="0"/>
                <a:ea typeface="Calibri" panose="020F0502020204030204" pitchFamily="34" charset="0"/>
                <a:cs typeface="Arial" panose="020B0604020202020204" pitchFamily="34" charset="0"/>
              </a:rPr>
              <a:t>least</a:t>
            </a:r>
            <a:r>
              <a:rPr lang="tr-TR" sz="1800" dirty="0">
                <a:effectLst/>
                <a:latin typeface="Calibri" panose="020F0502020204030204" pitchFamily="34" charset="0"/>
                <a:ea typeface="Calibri" panose="020F0502020204030204" pitchFamily="34" charset="0"/>
                <a:cs typeface="Arial" panose="020B0604020202020204" pitchFamily="34" charset="0"/>
              </a:rPr>
              <a:t> 70/100 on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written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section</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language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speaking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section</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language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constitutes</a:t>
            </a:r>
            <a:r>
              <a:rPr lang="tr-TR" sz="1800" dirty="0">
                <a:effectLst/>
                <a:latin typeface="Calibri" panose="020F0502020204030204" pitchFamily="34" charset="0"/>
                <a:ea typeface="Calibri" panose="020F0502020204030204" pitchFamily="34" charset="0"/>
                <a:cs typeface="Arial" panose="020B0604020202020204" pitchFamily="34" charset="0"/>
              </a:rPr>
              <a:t> 20%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total </a:t>
            </a:r>
            <a:r>
              <a:rPr lang="tr-TR" sz="1800" dirty="0" err="1">
                <a:effectLst/>
                <a:latin typeface="Calibri" panose="020F0502020204030204" pitchFamily="34" charset="0"/>
                <a:ea typeface="Calibri" panose="020F0502020204030204" pitchFamily="34" charset="0"/>
                <a:cs typeface="Arial" panose="020B0604020202020204" pitchFamily="34" charset="0"/>
              </a:rPr>
              <a:t>score</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0" indent="0">
              <a:lnSpc>
                <a:spcPct val="107000"/>
              </a:lnSpc>
              <a:spcAft>
                <a:spcPts val="800"/>
              </a:spcAft>
              <a:buNone/>
            </a:pPr>
            <a:r>
              <a:rPr lang="tr-TR" sz="1200" dirty="0">
                <a:effectLst/>
                <a:latin typeface="Calibri" panose="020F0502020204030204" pitchFamily="34" charset="0"/>
                <a:ea typeface="Calibri" panose="020F0502020204030204" pitchFamily="34" charset="0"/>
                <a:cs typeface="Arial" panose="020B0604020202020204" pitchFamily="34" charset="0"/>
              </a:rPr>
              <a:t>*</a:t>
            </a:r>
            <a:r>
              <a:rPr lang="tr-TR" sz="1200" dirty="0" err="1">
                <a:effectLst/>
                <a:latin typeface="Calibri" panose="020F0502020204030204" pitchFamily="34" charset="0"/>
                <a:ea typeface="Calibri" panose="020F0502020204030204" pitchFamily="34" charset="0"/>
                <a:cs typeface="Arial" panose="020B0604020202020204" pitchFamily="34" charset="0"/>
              </a:rPr>
              <a:t>The</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specific</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countries</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where</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postgraduate</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students</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may</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apply</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are</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listed</a:t>
            </a:r>
            <a:r>
              <a:rPr lang="tr-TR" sz="1200" dirty="0">
                <a:effectLst/>
                <a:latin typeface="Calibri" panose="020F0502020204030204" pitchFamily="34" charset="0"/>
                <a:ea typeface="Calibri" panose="020F0502020204030204" pitchFamily="34" charset="0"/>
                <a:cs typeface="Arial" panose="020B0604020202020204" pitchFamily="34" charset="0"/>
              </a:rPr>
              <a:t> in </a:t>
            </a:r>
            <a:r>
              <a:rPr lang="tr-TR" sz="1200" dirty="0" err="1">
                <a:effectLst/>
                <a:latin typeface="Calibri" panose="020F0502020204030204" pitchFamily="34" charset="0"/>
                <a:ea typeface="Calibri" panose="020F0502020204030204" pitchFamily="34" charset="0"/>
                <a:cs typeface="Arial" panose="020B0604020202020204" pitchFamily="34" charset="0"/>
              </a:rPr>
              <a:t>the</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announcement</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notice</a:t>
            </a:r>
            <a:r>
              <a:rPr lang="tr-TR" sz="1200" dirty="0">
                <a:effectLst/>
                <a:latin typeface="Calibri" panose="020F0502020204030204" pitchFamily="34" charset="0"/>
                <a:ea typeface="Calibri" panose="020F0502020204030204" pitchFamily="34" charset="0"/>
                <a:cs typeface="Arial" panose="020B0604020202020204" pitchFamily="34" charset="0"/>
              </a:rPr>
              <a:t>.</a:t>
            </a:r>
          </a:p>
          <a:p>
            <a:pPr marL="0" indent="0">
              <a:buNone/>
            </a:pPr>
            <a:r>
              <a:rPr lang="tr-TR" sz="1200" dirty="0">
                <a:solidFill>
                  <a:schemeClr val="tx1"/>
                </a:solidFill>
              </a:rPr>
              <a:t>.</a:t>
            </a:r>
          </a:p>
          <a:p>
            <a:pPr marL="0" indent="0">
              <a:buNone/>
            </a:pPr>
            <a:r>
              <a:rPr lang="tr-TR" dirty="0"/>
              <a:t> </a:t>
            </a:r>
          </a:p>
        </p:txBody>
      </p:sp>
      <p:pic>
        <p:nvPicPr>
          <p:cNvPr id="5" name="Resim 4">
            <a:extLst>
              <a:ext uri="{FF2B5EF4-FFF2-40B4-BE49-F238E27FC236}">
                <a16:creationId xmlns:a16="http://schemas.microsoft.com/office/drawing/2014/main" id="{2F7DB1A4-B905-45DA-B5FA-709CC921B9EF}"/>
              </a:ext>
            </a:extLst>
          </p:cNvPr>
          <p:cNvPicPr>
            <a:picLocks noChangeAspect="1"/>
          </p:cNvPicPr>
          <p:nvPr/>
        </p:nvPicPr>
        <p:blipFill>
          <a:blip r:embed="rId2"/>
          <a:stretch>
            <a:fillRect/>
          </a:stretch>
        </p:blipFill>
        <p:spPr>
          <a:xfrm>
            <a:off x="0" y="0"/>
            <a:ext cx="1487150" cy="1461331"/>
          </a:xfrm>
          <a:prstGeom prst="rect">
            <a:avLst/>
          </a:prstGeom>
        </p:spPr>
      </p:pic>
    </p:spTree>
    <p:extLst>
      <p:ext uri="{BB962C8B-B14F-4D97-AF65-F5344CB8AC3E}">
        <p14:creationId xmlns:p14="http://schemas.microsoft.com/office/powerpoint/2010/main" val="300468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852B4F-A2E6-4206-A190-0A97E3CBF669}"/>
              </a:ext>
            </a:extLst>
          </p:cNvPr>
          <p:cNvSpPr>
            <a:spLocks noGrp="1"/>
          </p:cNvSpPr>
          <p:nvPr>
            <p:ph type="title"/>
          </p:nvPr>
        </p:nvSpPr>
        <p:spPr>
          <a:xfrm>
            <a:off x="1417738" y="582262"/>
            <a:ext cx="7562975" cy="1320800"/>
          </a:xfrm>
        </p:spPr>
        <p:txBody>
          <a:bodyPr/>
          <a:lstStyle/>
          <a:p>
            <a:r>
              <a:rPr lang="tr-TR" dirty="0"/>
              <a:t>Erasmus Language </a:t>
            </a:r>
            <a:r>
              <a:rPr lang="tr-TR" dirty="0" err="1"/>
              <a:t>Proficiency</a:t>
            </a:r>
            <a:r>
              <a:rPr lang="tr-TR" dirty="0"/>
              <a:t> </a:t>
            </a:r>
            <a:r>
              <a:rPr lang="tr-TR" dirty="0" err="1"/>
              <a:t>Exam</a:t>
            </a:r>
            <a:endParaRPr lang="tr-TR" dirty="0"/>
          </a:p>
        </p:txBody>
      </p:sp>
      <p:sp>
        <p:nvSpPr>
          <p:cNvPr id="3" name="İçerik Yer Tutucusu 2">
            <a:extLst>
              <a:ext uri="{FF2B5EF4-FFF2-40B4-BE49-F238E27FC236}">
                <a16:creationId xmlns:a16="http://schemas.microsoft.com/office/drawing/2014/main" id="{0A6D177B-FB7E-4DE2-8E7C-4D3BCBDBE0A2}"/>
              </a:ext>
            </a:extLst>
          </p:cNvPr>
          <p:cNvSpPr>
            <a:spLocks noGrp="1"/>
          </p:cNvSpPr>
          <p:nvPr>
            <p:ph idx="1"/>
          </p:nvPr>
        </p:nvSpPr>
        <p:spPr>
          <a:xfrm>
            <a:off x="612020" y="1975387"/>
            <a:ext cx="8596668" cy="4115149"/>
          </a:xfrm>
        </p:spPr>
        <p:txBody>
          <a:bodyPr>
            <a:normAutofit/>
          </a:bodyPr>
          <a:lstStyle/>
          <a:p>
            <a:pPr marL="342900" lvl="0" indent="-342900" algn="just">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An Erasmus Language </a:t>
            </a:r>
            <a:r>
              <a:rPr lang="tr-TR" sz="18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score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which</a:t>
            </a:r>
            <a:r>
              <a:rPr lang="tr-TR" sz="1800" dirty="0">
                <a:effectLst/>
                <a:latin typeface="Calibri" panose="020F0502020204030204" pitchFamily="34" charset="0"/>
                <a:ea typeface="Calibri" panose="020F0502020204030204" pitchFamily="34" charset="0"/>
                <a:cs typeface="Arial" panose="020B0604020202020204" pitchFamily="34" charset="0"/>
              </a:rPr>
              <a:t> has </a:t>
            </a:r>
            <a:r>
              <a:rPr lang="tr-TR" sz="1800" dirty="0" err="1">
                <a:effectLst/>
                <a:latin typeface="Calibri" panose="020F0502020204030204" pitchFamily="34" charset="0"/>
                <a:ea typeface="Calibri" panose="020F0502020204030204" pitchFamily="34" charset="0"/>
                <a:cs typeface="Arial" panose="020B0604020202020204" pitchFamily="34" charset="0"/>
              </a:rPr>
              <a:t>been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received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any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type</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inter-institutional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normally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valid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3 </a:t>
            </a:r>
            <a:r>
              <a:rPr lang="tr-TR" sz="1800" dirty="0" err="1">
                <a:effectLst/>
                <a:latin typeface="Calibri" panose="020F0502020204030204" pitchFamily="34" charset="0"/>
                <a:ea typeface="Calibri" panose="020F0502020204030204" pitchFamily="34" charset="0"/>
                <a:cs typeface="Arial" panose="020B0604020202020204" pitchFamily="34" charset="0"/>
              </a:rPr>
              <a:t>years</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all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kinds</a:t>
            </a:r>
            <a:r>
              <a:rPr lang="tr-TR" sz="1800" dirty="0">
                <a:effectLst/>
                <a:latin typeface="Calibri" panose="020F0502020204030204" pitchFamily="34" charset="0"/>
                <a:ea typeface="Calibri" panose="020F0502020204030204" pitchFamily="34" charset="0"/>
                <a:cs typeface="Arial" panose="020B0604020202020204" pitchFamily="34" charset="0"/>
              </a:rPr>
              <a:t> of Erasmus+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HOWEVER</a:t>
            </a:r>
            <a:r>
              <a:rPr lang="tr-TR"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English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results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from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previous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years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have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been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invalidated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due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absence</a:t>
            </a:r>
            <a:r>
              <a:rPr lang="tr-TR" sz="1800" dirty="0">
                <a:effectLst/>
                <a:latin typeface="Calibri" panose="020F0502020204030204" pitchFamily="34" charset="0"/>
                <a:ea typeface="Calibri" panose="020F0502020204030204" pitchFamily="34" charset="0"/>
                <a:cs typeface="Arial" panose="020B0604020202020204" pitchFamily="34" charset="0"/>
              </a:rPr>
              <a:t> of an oral </a:t>
            </a:r>
            <a:r>
              <a:rPr lang="tr-TR" sz="1800" dirty="0" err="1">
                <a:effectLst/>
                <a:latin typeface="Calibri" panose="020F0502020204030204" pitchFamily="34" charset="0"/>
                <a:ea typeface="Calibri" panose="020F0502020204030204" pitchFamily="34" charset="0"/>
                <a:cs typeface="Arial" panose="020B0604020202020204" pitchFamily="34" charset="0"/>
              </a:rPr>
              <a:t>section</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tests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conducted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date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Therefore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who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wish</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take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part</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Erasmus+ Program, </a:t>
            </a:r>
            <a:r>
              <a:rPr lang="tr-TR" sz="18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MUST sit </a:t>
            </a:r>
            <a:r>
              <a:rPr lang="tr-TR" sz="1800"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the</a:t>
            </a:r>
            <a:r>
              <a:rPr lang="tr-TR" sz="18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English </a:t>
            </a:r>
            <a:r>
              <a:rPr lang="tr-TR" sz="1800"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which</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will</a:t>
            </a:r>
            <a:r>
              <a:rPr lang="tr-TR" sz="1800" dirty="0">
                <a:effectLst/>
                <a:latin typeface="Calibri" panose="020F0502020204030204" pitchFamily="34" charset="0"/>
                <a:ea typeface="Calibri" panose="020F0502020204030204" pitchFamily="34" charset="0"/>
                <a:cs typeface="Arial" panose="020B0604020202020204" pitchFamily="34" charset="0"/>
              </a:rPr>
              <a:t> be </a:t>
            </a:r>
            <a:r>
              <a:rPr lang="tr-TR" sz="1800" dirty="0" err="1">
                <a:effectLst/>
                <a:latin typeface="Calibri" panose="020F0502020204030204" pitchFamily="34" charset="0"/>
                <a:ea typeface="Calibri" panose="020F0502020204030204" pitchFamily="34" charset="0"/>
                <a:cs typeface="Arial" panose="020B0604020202020204" pitchFamily="34" charset="0"/>
              </a:rPr>
              <a:t>held</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upcoming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weeks</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In addition, a certificate proving a minimum score of 86/120 on TOEFL IBT will be accepted.</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At </a:t>
            </a:r>
            <a:r>
              <a:rPr lang="tr-TR" sz="1800" dirty="0" err="1">
                <a:effectLst/>
                <a:latin typeface="Calibri" panose="020F0502020204030204" pitchFamily="34" charset="0"/>
                <a:ea typeface="Calibri" panose="020F0502020204030204" pitchFamily="34" charset="0"/>
                <a:cs typeface="Arial" panose="020B0604020202020204" pitchFamily="34" charset="0"/>
              </a:rPr>
              <a:t>our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Erasmus Language </a:t>
            </a:r>
            <a:r>
              <a:rPr lang="tr-TR" sz="18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conducted</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both</a:t>
            </a:r>
            <a:r>
              <a:rPr lang="tr-TR" sz="1800" dirty="0">
                <a:effectLst/>
                <a:latin typeface="Calibri" panose="020F0502020204030204" pitchFamily="34" charset="0"/>
                <a:ea typeface="Calibri" panose="020F0502020204030204" pitchFamily="34" charset="0"/>
                <a:cs typeface="Arial" panose="020B0604020202020204" pitchFamily="34" charset="0"/>
              </a:rPr>
              <a:t> English and </a:t>
            </a:r>
            <a:r>
              <a:rPr lang="tr-TR" sz="1800" dirty="0" err="1">
                <a:effectLst/>
                <a:latin typeface="Calibri" panose="020F0502020204030204" pitchFamily="34" charset="0"/>
                <a:ea typeface="Calibri" panose="020F0502020204030204" pitchFamily="34" charset="0"/>
                <a:cs typeface="Arial" panose="020B0604020202020204" pitchFamily="34" charset="0"/>
              </a:rPr>
              <a:t>German</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endParaRPr lang="tr-TR" dirty="0"/>
          </a:p>
        </p:txBody>
      </p:sp>
      <p:pic>
        <p:nvPicPr>
          <p:cNvPr id="5" name="Resim 4">
            <a:extLst>
              <a:ext uri="{FF2B5EF4-FFF2-40B4-BE49-F238E27FC236}">
                <a16:creationId xmlns:a16="http://schemas.microsoft.com/office/drawing/2014/main" id="{EBF54FE4-DBF1-4F46-B247-D7B1D9927C64}"/>
              </a:ext>
            </a:extLst>
          </p:cNvPr>
          <p:cNvPicPr>
            <a:picLocks noChangeAspect="1"/>
          </p:cNvPicPr>
          <p:nvPr/>
        </p:nvPicPr>
        <p:blipFill>
          <a:blip r:embed="rId2"/>
          <a:stretch>
            <a:fillRect/>
          </a:stretch>
        </p:blipFill>
        <p:spPr>
          <a:xfrm>
            <a:off x="0" y="0"/>
            <a:ext cx="1417739" cy="1393125"/>
          </a:xfrm>
          <a:prstGeom prst="rect">
            <a:avLst/>
          </a:prstGeom>
        </p:spPr>
      </p:pic>
    </p:spTree>
    <p:extLst>
      <p:ext uri="{BB962C8B-B14F-4D97-AF65-F5344CB8AC3E}">
        <p14:creationId xmlns:p14="http://schemas.microsoft.com/office/powerpoint/2010/main" val="95637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1468B3-631A-4B9B-8870-E32721D4A4F1}"/>
              </a:ext>
            </a:extLst>
          </p:cNvPr>
          <p:cNvSpPr>
            <a:spLocks noGrp="1"/>
          </p:cNvSpPr>
          <p:nvPr>
            <p:ph type="title"/>
          </p:nvPr>
        </p:nvSpPr>
        <p:spPr>
          <a:xfrm>
            <a:off x="384560" y="648283"/>
            <a:ext cx="9938759" cy="1320800"/>
          </a:xfrm>
        </p:spPr>
        <p:txBody>
          <a:bodyPr>
            <a:normAutofit/>
          </a:bodyPr>
          <a:lstStyle/>
          <a:p>
            <a:pPr algn="ctr"/>
            <a:r>
              <a:rPr lang="tr-TR" sz="4000" dirty="0" err="1"/>
              <a:t>What</a:t>
            </a:r>
            <a:r>
              <a:rPr lang="tr-TR" sz="4000" dirty="0"/>
              <a:t> is </a:t>
            </a:r>
            <a:r>
              <a:rPr lang="tr-TR" sz="4000" dirty="0" err="1"/>
              <a:t>the</a:t>
            </a:r>
            <a:r>
              <a:rPr lang="tr-TR" sz="4000" dirty="0"/>
              <a:t> </a:t>
            </a:r>
            <a:r>
              <a:rPr lang="tr-TR" sz="4000" dirty="0" err="1"/>
              <a:t>Eramus</a:t>
            </a:r>
            <a:r>
              <a:rPr lang="tr-TR" sz="4000" dirty="0"/>
              <a:t>+ </a:t>
            </a:r>
            <a:r>
              <a:rPr lang="tr-TR" sz="4000" dirty="0" err="1"/>
              <a:t>Mobility</a:t>
            </a:r>
            <a:r>
              <a:rPr lang="tr-TR" sz="4000" dirty="0"/>
              <a:t> </a:t>
            </a:r>
            <a:r>
              <a:rPr lang="tr-TR" sz="4000" dirty="0" err="1"/>
              <a:t>for</a:t>
            </a:r>
            <a:r>
              <a:rPr lang="tr-TR" sz="4000" dirty="0"/>
              <a:t> </a:t>
            </a:r>
            <a:r>
              <a:rPr lang="tr-TR" sz="4000" dirty="0" err="1"/>
              <a:t>Traineeships</a:t>
            </a:r>
            <a:r>
              <a:rPr lang="tr-TR" sz="4000" dirty="0"/>
              <a:t>?</a:t>
            </a:r>
          </a:p>
        </p:txBody>
      </p:sp>
      <p:sp>
        <p:nvSpPr>
          <p:cNvPr id="3" name="İçerik Yer Tutucusu 2">
            <a:extLst>
              <a:ext uri="{FF2B5EF4-FFF2-40B4-BE49-F238E27FC236}">
                <a16:creationId xmlns:a16="http://schemas.microsoft.com/office/drawing/2014/main" id="{8E1AB99C-8088-49DD-AB68-5FD17B850907}"/>
              </a:ext>
            </a:extLst>
          </p:cNvPr>
          <p:cNvSpPr>
            <a:spLocks noGrp="1"/>
          </p:cNvSpPr>
          <p:nvPr>
            <p:ph idx="1"/>
          </p:nvPr>
        </p:nvSpPr>
        <p:spPr>
          <a:xfrm>
            <a:off x="128187" y="2160589"/>
            <a:ext cx="10306227" cy="3880773"/>
          </a:xfrm>
        </p:spPr>
        <p:txBody>
          <a:bodyPr/>
          <a:lstStyle/>
          <a:p>
            <a:endParaRPr lang="tr-TR" b="1" dirty="0">
              <a:solidFill>
                <a:srgbClr val="202124"/>
              </a:solidFill>
              <a:latin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tr-TR" sz="1800" b="1" dirty="0" err="1">
                <a:effectLst/>
                <a:latin typeface="Calibri" panose="020F0502020204030204" pitchFamily="34" charset="0"/>
                <a:ea typeface="Calibri" panose="020F0502020204030204" pitchFamily="34" charset="0"/>
                <a:cs typeface="Arial" panose="020B0604020202020204" pitchFamily="34" charset="0"/>
              </a:rPr>
              <a:t>The</a:t>
            </a:r>
            <a:r>
              <a:rPr lang="tr-TR" sz="1800" b="1" dirty="0">
                <a:effectLst/>
                <a:latin typeface="Calibri" panose="020F0502020204030204" pitchFamily="34" charset="0"/>
                <a:ea typeface="Calibri" panose="020F0502020204030204" pitchFamily="34" charset="0"/>
                <a:cs typeface="Arial" panose="020B0604020202020204" pitchFamily="34" charset="0"/>
              </a:rPr>
              <a:t> Erasmus+ </a:t>
            </a:r>
            <a:r>
              <a:rPr lang="tr-TR" sz="1800" b="1"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for</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Traineeship</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allows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enrolled</a:t>
            </a:r>
            <a:r>
              <a:rPr lang="tr-TR" sz="1800" dirty="0">
                <a:effectLst/>
                <a:latin typeface="Calibri" panose="020F0502020204030204" pitchFamily="34" charset="0"/>
                <a:ea typeface="Calibri" panose="020F0502020204030204" pitchFamily="34" charset="0"/>
                <a:cs typeface="Arial" panose="020B0604020202020204" pitchFamily="34" charset="0"/>
              </a:rPr>
              <a:t> in a </a:t>
            </a:r>
            <a:r>
              <a:rPr lang="tr-TR" sz="1800" dirty="0" err="1">
                <a:effectLst/>
                <a:latin typeface="Calibri" panose="020F0502020204030204" pitchFamily="34" charset="0"/>
                <a:ea typeface="Calibri" panose="020F0502020204030204" pitchFamily="34" charset="0"/>
                <a:cs typeface="Arial" panose="020B0604020202020204" pitchFamily="34" charset="0"/>
              </a:rPr>
              <a:t>higher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education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institution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undertake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internships</a:t>
            </a:r>
            <a:r>
              <a:rPr lang="tr-TR" sz="1800" dirty="0">
                <a:effectLst/>
                <a:latin typeface="Calibri" panose="020F0502020204030204" pitchFamily="34" charset="0"/>
                <a:ea typeface="Calibri" panose="020F0502020204030204" pitchFamily="34" charset="0"/>
                <a:cs typeface="Arial" panose="020B0604020202020204" pitchFamily="34" charset="0"/>
              </a:rPr>
              <a:t> in a </a:t>
            </a:r>
            <a:r>
              <a:rPr lang="tr-TR" sz="1800" dirty="0" err="1">
                <a:effectLst/>
                <a:latin typeface="Calibri" panose="020F0502020204030204" pitchFamily="34" charset="0"/>
                <a:ea typeface="Calibri" panose="020F0502020204030204" pitchFamily="34" charset="0"/>
                <a:cs typeface="Arial" panose="020B0604020202020204" pitchFamily="34" charset="0"/>
              </a:rPr>
              <a:t>company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located</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one</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program </a:t>
            </a:r>
            <a:r>
              <a:rPr lang="tr-TR" sz="1800" dirty="0" err="1">
                <a:effectLst/>
                <a:latin typeface="Calibri" panose="020F0502020204030204" pitchFamily="34" charset="0"/>
                <a:ea typeface="Calibri" panose="020F0502020204030204" pitchFamily="34" charset="0"/>
                <a:cs typeface="Arial" panose="020B0604020202020204" pitchFamily="34" charset="0"/>
              </a:rPr>
              <a:t>countries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or</a:t>
            </a:r>
            <a:r>
              <a:rPr lang="tr-TR" sz="1800" dirty="0">
                <a:effectLst/>
                <a:latin typeface="Calibri" panose="020F0502020204030204" pitchFamily="34" charset="0"/>
                <a:ea typeface="Calibri" panose="020F0502020204030204" pitchFamily="34" charset="0"/>
                <a:cs typeface="Arial" panose="020B0604020202020204" pitchFamily="34" charset="0"/>
              </a:rPr>
              <a:t> at a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with</a:t>
            </a:r>
            <a:r>
              <a:rPr lang="tr-TR" sz="1800" dirty="0">
                <a:effectLst/>
                <a:latin typeface="Calibri" panose="020F0502020204030204" pitchFamily="34" charset="0"/>
                <a:ea typeface="Calibri" panose="020F0502020204030204" pitchFamily="34" charset="0"/>
                <a:cs typeface="Arial" panose="020B0604020202020204" pitchFamily="34" charset="0"/>
              </a:rPr>
              <a:t> an ECHE (Erasmus Charter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Higher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Education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Institution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duration</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internship</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varies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between</a:t>
            </a:r>
            <a:r>
              <a:rPr lang="tr-TR" sz="1800" dirty="0">
                <a:effectLst/>
                <a:latin typeface="Calibri" panose="020F0502020204030204" pitchFamily="34" charset="0"/>
                <a:ea typeface="Calibri" panose="020F0502020204030204" pitchFamily="34" charset="0"/>
                <a:cs typeface="Arial" panose="020B0604020202020204" pitchFamily="34" charset="0"/>
              </a:rPr>
              <a:t> a minimum of 2 </a:t>
            </a:r>
            <a:r>
              <a:rPr lang="tr-TR" sz="1800" dirty="0" err="1">
                <a:effectLst/>
                <a:latin typeface="Calibri" panose="020F0502020204030204" pitchFamily="34" charset="0"/>
                <a:ea typeface="Calibri" panose="020F0502020204030204" pitchFamily="34" charset="0"/>
                <a:cs typeface="Arial" panose="020B0604020202020204" pitchFamily="34" charset="0"/>
              </a:rPr>
              <a:t>months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 </a:t>
            </a:r>
            <a:r>
              <a:rPr lang="tr-TR" sz="1800" dirty="0" err="1">
                <a:effectLst/>
                <a:latin typeface="Calibri" panose="020F0502020204030204" pitchFamily="34" charset="0"/>
                <a:ea typeface="Calibri" panose="020F0502020204030204" pitchFamily="34" charset="0"/>
                <a:cs typeface="Arial" panose="020B0604020202020204" pitchFamily="34" charset="0"/>
              </a:rPr>
              <a:t>maximum</a:t>
            </a:r>
            <a:r>
              <a:rPr lang="tr-TR" sz="1800" dirty="0">
                <a:effectLst/>
                <a:latin typeface="Calibri" panose="020F0502020204030204" pitchFamily="34" charset="0"/>
                <a:ea typeface="Calibri" panose="020F0502020204030204" pitchFamily="34" charset="0"/>
                <a:cs typeface="Arial" panose="020B0604020202020204" pitchFamily="34" charset="0"/>
              </a:rPr>
              <a:t> of 12 </a:t>
            </a:r>
            <a:r>
              <a:rPr lang="tr-TR" sz="1800" dirty="0" err="1">
                <a:effectLst/>
                <a:latin typeface="Calibri" panose="020F0502020204030204" pitchFamily="34" charset="0"/>
                <a:ea typeface="Calibri" panose="020F0502020204030204" pitchFamily="34" charset="0"/>
                <a:cs typeface="Arial" panose="020B0604020202020204" pitchFamily="34" charset="0"/>
              </a:rPr>
              <a:t>months</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0" indent="0">
              <a:buNone/>
            </a:pPr>
            <a:endParaRPr lang="tr-TR" b="1" i="0" dirty="0">
              <a:solidFill>
                <a:schemeClr val="bg1">
                  <a:lumMod val="50000"/>
                </a:schemeClr>
              </a:solidFill>
              <a:effectLst/>
            </a:endParaRPr>
          </a:p>
        </p:txBody>
      </p:sp>
      <p:pic>
        <p:nvPicPr>
          <p:cNvPr id="5" name="Resim 4">
            <a:extLst>
              <a:ext uri="{FF2B5EF4-FFF2-40B4-BE49-F238E27FC236}">
                <a16:creationId xmlns:a16="http://schemas.microsoft.com/office/drawing/2014/main" id="{A5D58EC6-4B24-4398-9A68-688837A1119A}"/>
              </a:ext>
            </a:extLst>
          </p:cNvPr>
          <p:cNvPicPr>
            <a:picLocks noChangeAspect="1"/>
          </p:cNvPicPr>
          <p:nvPr/>
        </p:nvPicPr>
        <p:blipFill>
          <a:blip r:embed="rId2"/>
          <a:stretch>
            <a:fillRect/>
          </a:stretch>
        </p:blipFill>
        <p:spPr>
          <a:xfrm>
            <a:off x="1" y="1"/>
            <a:ext cx="1182762" cy="1162228"/>
          </a:xfrm>
          <a:prstGeom prst="rect">
            <a:avLst/>
          </a:prstGeom>
        </p:spPr>
      </p:pic>
    </p:spTree>
    <p:extLst>
      <p:ext uri="{BB962C8B-B14F-4D97-AF65-F5344CB8AC3E}">
        <p14:creationId xmlns:p14="http://schemas.microsoft.com/office/powerpoint/2010/main" val="65602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A204B-0458-461D-8E3D-61AE1A83B1CF}"/>
              </a:ext>
            </a:extLst>
          </p:cNvPr>
          <p:cNvSpPr>
            <a:spLocks noGrp="1"/>
          </p:cNvSpPr>
          <p:nvPr>
            <p:ph type="title"/>
          </p:nvPr>
        </p:nvSpPr>
        <p:spPr>
          <a:xfrm>
            <a:off x="1757839" y="400169"/>
            <a:ext cx="7205920" cy="1320800"/>
          </a:xfrm>
        </p:spPr>
        <p:txBody>
          <a:bodyPr>
            <a:normAutofit fontScale="90000"/>
          </a:bodyPr>
          <a:lstStyle/>
          <a:p>
            <a:pPr algn="ctr"/>
            <a:r>
              <a:rPr lang="tr-TR" dirty="0" err="1"/>
              <a:t>Difference</a:t>
            </a:r>
            <a:r>
              <a:rPr lang="tr-TR" dirty="0"/>
              <a:t> </a:t>
            </a:r>
            <a:r>
              <a:rPr lang="tr-TR" dirty="0" err="1"/>
              <a:t>between</a:t>
            </a:r>
            <a:r>
              <a:rPr lang="tr-TR" dirty="0"/>
              <a:t> </a:t>
            </a:r>
            <a:r>
              <a:rPr lang="tr-TR" dirty="0" err="1"/>
              <a:t>Mobility</a:t>
            </a:r>
            <a:r>
              <a:rPr lang="tr-TR" dirty="0"/>
              <a:t> </a:t>
            </a:r>
            <a:r>
              <a:rPr lang="tr-TR" dirty="0" err="1"/>
              <a:t>for</a:t>
            </a:r>
            <a:r>
              <a:rPr lang="tr-TR" dirty="0"/>
              <a:t> </a:t>
            </a:r>
            <a:r>
              <a:rPr lang="tr-TR" dirty="0" err="1"/>
              <a:t>Studies</a:t>
            </a:r>
            <a:r>
              <a:rPr lang="tr-TR" dirty="0"/>
              <a:t> and </a:t>
            </a:r>
            <a:r>
              <a:rPr lang="tr-TR" dirty="0" err="1"/>
              <a:t>Mobility</a:t>
            </a:r>
            <a:r>
              <a:rPr lang="tr-TR" dirty="0"/>
              <a:t> </a:t>
            </a:r>
            <a:r>
              <a:rPr lang="tr-TR" dirty="0" err="1"/>
              <a:t>for</a:t>
            </a:r>
            <a:r>
              <a:rPr lang="tr-TR" dirty="0"/>
              <a:t> </a:t>
            </a:r>
            <a:r>
              <a:rPr lang="tr-TR" dirty="0" err="1"/>
              <a:t>Traineeships</a:t>
            </a:r>
            <a:endParaRPr lang="tr-TR" dirty="0"/>
          </a:p>
        </p:txBody>
      </p:sp>
      <p:sp>
        <p:nvSpPr>
          <p:cNvPr id="3" name="İçerik Yer Tutucusu 2">
            <a:extLst>
              <a:ext uri="{FF2B5EF4-FFF2-40B4-BE49-F238E27FC236}">
                <a16:creationId xmlns:a16="http://schemas.microsoft.com/office/drawing/2014/main" id="{9BBD7A97-7151-46AC-A5C0-D44EC5FBB0A1}"/>
              </a:ext>
            </a:extLst>
          </p:cNvPr>
          <p:cNvSpPr>
            <a:spLocks noGrp="1"/>
          </p:cNvSpPr>
          <p:nvPr>
            <p:ph idx="1"/>
          </p:nvPr>
        </p:nvSpPr>
        <p:spPr>
          <a:xfrm>
            <a:off x="153825" y="1930400"/>
            <a:ext cx="10357502" cy="4624223"/>
          </a:xfrm>
        </p:spPr>
        <p:txBody>
          <a:bodyPr>
            <a:normAutofit fontScale="92500" lnSpcReduction="10000"/>
          </a:bodyPr>
          <a:lstStyle/>
          <a:p>
            <a:pPr marL="342900" lvl="0" indent="-342900" algn="just">
              <a:lnSpc>
                <a:spcPct val="16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When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travel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partner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under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may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pursue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internships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application</a:t>
            </a:r>
            <a:r>
              <a:rPr lang="tr-TR" sz="1800" dirty="0">
                <a:effectLst/>
                <a:latin typeface="Calibri" panose="020F0502020204030204" pitchFamily="34" charset="0"/>
                <a:ea typeface="Calibri" panose="020F0502020204030204" pitchFamily="34" charset="0"/>
                <a:cs typeface="Arial" panose="020B0604020202020204" pitchFamily="34" charset="0"/>
              </a:rPr>
              <a:t>/</a:t>
            </a:r>
            <a:r>
              <a:rPr lang="tr-TR" sz="1800" dirty="0" err="1">
                <a:effectLst/>
                <a:latin typeface="Calibri" panose="020F0502020204030204" pitchFamily="34" charset="0"/>
                <a:ea typeface="Calibri" panose="020F0502020204030204" pitchFamily="34" charset="0"/>
                <a:cs typeface="Arial" panose="020B0604020202020204" pitchFamily="34" charset="0"/>
              </a:rPr>
              <a:t>practical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courses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if</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required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curricula</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Istanbul</a:t>
            </a:r>
            <a:r>
              <a:rPr lang="tr-TR" sz="1800" dirty="0">
                <a:effectLst/>
                <a:latin typeface="Calibri" panose="020F0502020204030204" pitchFamily="34" charset="0"/>
                <a:ea typeface="Calibri" panose="020F0502020204030204" pitchFamily="34" charset="0"/>
                <a:cs typeface="Arial" panose="020B0604020202020204" pitchFamily="34" charset="0"/>
              </a:rPr>
              <a:t> Kent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6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However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this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will</a:t>
            </a:r>
            <a:r>
              <a:rPr lang="tr-TR" sz="1800" dirty="0">
                <a:effectLst/>
                <a:latin typeface="Calibri" panose="020F0502020204030204" pitchFamily="34" charset="0"/>
                <a:ea typeface="Calibri" panose="020F0502020204030204" pitchFamily="34" charset="0"/>
                <a:cs typeface="Arial" panose="020B0604020202020204" pitchFamily="34" charset="0"/>
              </a:rPr>
              <a:t> be </a:t>
            </a:r>
            <a:r>
              <a:rPr lang="tr-TR" sz="1800" dirty="0" err="1">
                <a:effectLst/>
                <a:latin typeface="Calibri" panose="020F0502020204030204" pitchFamily="34" charset="0"/>
                <a:ea typeface="Calibri" panose="020F0502020204030204" pitchFamily="34" charset="0"/>
                <a:cs typeface="Arial" panose="020B0604020202020204" pitchFamily="34" charset="0"/>
              </a:rPr>
              <a:t>treated</a:t>
            </a:r>
            <a:r>
              <a:rPr lang="tr-TR" sz="1800" dirty="0">
                <a:effectLst/>
                <a:latin typeface="Calibri" panose="020F0502020204030204" pitchFamily="34" charset="0"/>
                <a:ea typeface="Calibri" panose="020F0502020204030204" pitchFamily="34" charset="0"/>
                <a:cs typeface="Arial" panose="020B0604020202020204" pitchFamily="34" charset="0"/>
              </a:rPr>
              <a:t> as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It</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important</a:t>
            </a:r>
            <a:r>
              <a:rPr lang="tr-TR" sz="1800" dirty="0">
                <a:effectLst/>
                <a:latin typeface="Calibri" panose="020F0502020204030204" pitchFamily="34" charset="0"/>
                <a:ea typeface="Calibri" panose="020F0502020204030204" pitchFamily="34" charset="0"/>
                <a:cs typeface="Arial" panose="020B0604020202020204" pitchFamily="34" charset="0"/>
              </a:rPr>
              <a:t> not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confuse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this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with</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Traineeship</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7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It is up to the Faculty’s Executive Board to decide whether application/practical courses and internships completed by students at the partner universities will be recognized!</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6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For this reason, students, who have compulsory internships, must obtain the approval from the Erasmus+ Departmental Coordinators prior to applying Mobility for Studies!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US" sz="18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Otherwise, their studies may end up taking longer due to the repetition of a year in their degrees!</a:t>
            </a:r>
            <a:endParaRPr lang="tr-TR"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24AB2936-0883-4477-9074-65EED11F3E46}"/>
              </a:ext>
            </a:extLst>
          </p:cNvPr>
          <p:cNvPicPr>
            <a:picLocks noChangeAspect="1"/>
          </p:cNvPicPr>
          <p:nvPr/>
        </p:nvPicPr>
        <p:blipFill>
          <a:blip r:embed="rId2"/>
          <a:stretch>
            <a:fillRect/>
          </a:stretch>
        </p:blipFill>
        <p:spPr>
          <a:xfrm>
            <a:off x="0" y="0"/>
            <a:ext cx="1538243" cy="1511537"/>
          </a:xfrm>
          <a:prstGeom prst="rect">
            <a:avLst/>
          </a:prstGeom>
        </p:spPr>
      </p:pic>
    </p:spTree>
    <p:extLst>
      <p:ext uri="{BB962C8B-B14F-4D97-AF65-F5344CB8AC3E}">
        <p14:creationId xmlns:p14="http://schemas.microsoft.com/office/powerpoint/2010/main" val="174554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757E62F8-0832-4E56-906C-B04C9C8941EF}"/>
              </a:ext>
            </a:extLst>
          </p:cNvPr>
          <p:cNvGraphicFramePr>
            <a:graphicFrameLocks noGrp="1"/>
          </p:cNvGraphicFramePr>
          <p:nvPr>
            <p:ph idx="1"/>
            <p:extLst>
              <p:ext uri="{D42A27DB-BD31-4B8C-83A1-F6EECF244321}">
                <p14:modId xmlns:p14="http://schemas.microsoft.com/office/powerpoint/2010/main" val="2785149887"/>
              </p:ext>
            </p:extLst>
          </p:nvPr>
        </p:nvGraphicFramePr>
        <p:xfrm>
          <a:off x="976966" y="1016949"/>
          <a:ext cx="8596312" cy="5016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7">
            <a:extLst>
              <a:ext uri="{FF2B5EF4-FFF2-40B4-BE49-F238E27FC236}">
                <a16:creationId xmlns:a16="http://schemas.microsoft.com/office/drawing/2014/main" id="{7167B09C-E1A3-429D-BCEA-CACAA59B1CF6}"/>
              </a:ext>
            </a:extLst>
          </p:cNvPr>
          <p:cNvPicPr>
            <a:picLocks noChangeAspect="1"/>
          </p:cNvPicPr>
          <p:nvPr/>
        </p:nvPicPr>
        <p:blipFill>
          <a:blip r:embed="rId7"/>
          <a:stretch>
            <a:fillRect/>
          </a:stretch>
        </p:blipFill>
        <p:spPr>
          <a:xfrm>
            <a:off x="0" y="0"/>
            <a:ext cx="1418602" cy="1393973"/>
          </a:xfrm>
          <a:prstGeom prst="rect">
            <a:avLst/>
          </a:prstGeom>
        </p:spPr>
      </p:pic>
    </p:spTree>
    <p:extLst>
      <p:ext uri="{BB962C8B-B14F-4D97-AF65-F5344CB8AC3E}">
        <p14:creationId xmlns:p14="http://schemas.microsoft.com/office/powerpoint/2010/main" val="207767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CA43EF-5966-4AB9-99C2-25F4878E5D16}"/>
              </a:ext>
            </a:extLst>
          </p:cNvPr>
          <p:cNvSpPr>
            <a:spLocks noGrp="1"/>
          </p:cNvSpPr>
          <p:nvPr>
            <p:ph type="title"/>
          </p:nvPr>
        </p:nvSpPr>
        <p:spPr>
          <a:xfrm>
            <a:off x="1149651" y="233903"/>
            <a:ext cx="8596668" cy="1253644"/>
          </a:xfrm>
        </p:spPr>
        <p:txBody>
          <a:bodyPr/>
          <a:lstStyle/>
          <a:p>
            <a:pPr algn="ctr"/>
            <a:r>
              <a:rPr lang="tr-TR" dirty="0" err="1"/>
              <a:t>Where</a:t>
            </a:r>
            <a:r>
              <a:rPr lang="tr-TR" dirty="0"/>
              <a:t> can </a:t>
            </a:r>
            <a:r>
              <a:rPr lang="tr-TR" dirty="0" err="1"/>
              <a:t>the</a:t>
            </a:r>
            <a:r>
              <a:rPr lang="tr-TR" dirty="0"/>
              <a:t> </a:t>
            </a:r>
            <a:r>
              <a:rPr lang="tr-TR" dirty="0" err="1"/>
              <a:t>Mobility</a:t>
            </a:r>
            <a:r>
              <a:rPr lang="tr-TR" dirty="0"/>
              <a:t> </a:t>
            </a:r>
            <a:r>
              <a:rPr lang="tr-TR" dirty="0" err="1"/>
              <a:t>for</a:t>
            </a:r>
            <a:r>
              <a:rPr lang="tr-TR" dirty="0"/>
              <a:t> </a:t>
            </a:r>
            <a:r>
              <a:rPr lang="tr-TR" dirty="0" err="1"/>
              <a:t>Traineeships</a:t>
            </a:r>
            <a:r>
              <a:rPr lang="tr-TR" dirty="0"/>
              <a:t> be </a:t>
            </a:r>
            <a:r>
              <a:rPr lang="tr-TR" dirty="0" err="1"/>
              <a:t>carried</a:t>
            </a:r>
            <a:r>
              <a:rPr lang="tr-TR" dirty="0"/>
              <a:t> </a:t>
            </a:r>
            <a:r>
              <a:rPr lang="tr-TR" dirty="0" err="1"/>
              <a:t>out</a:t>
            </a:r>
            <a:r>
              <a:rPr lang="tr-TR" dirty="0"/>
              <a:t>?</a:t>
            </a:r>
          </a:p>
        </p:txBody>
      </p:sp>
      <p:sp>
        <p:nvSpPr>
          <p:cNvPr id="3" name="İçerik Yer Tutucusu 2">
            <a:extLst>
              <a:ext uri="{FF2B5EF4-FFF2-40B4-BE49-F238E27FC236}">
                <a16:creationId xmlns:a16="http://schemas.microsoft.com/office/drawing/2014/main" id="{5A75BA9A-C359-4A00-90ED-56903D1360CE}"/>
              </a:ext>
            </a:extLst>
          </p:cNvPr>
          <p:cNvSpPr>
            <a:spLocks noGrp="1"/>
          </p:cNvSpPr>
          <p:nvPr>
            <p:ph idx="1"/>
          </p:nvPr>
        </p:nvSpPr>
        <p:spPr>
          <a:xfrm>
            <a:off x="228195" y="1487548"/>
            <a:ext cx="11530818" cy="5136550"/>
          </a:xfrm>
        </p:spPr>
        <p:txBody>
          <a:bodyPr>
            <a:normAutofit fontScale="85000" lnSpcReduction="20000"/>
          </a:bodyPr>
          <a:lstStyle/>
          <a:p>
            <a:pPr marL="342900" lvl="0" indent="-342900">
              <a:lnSpc>
                <a:spcPct val="107000"/>
              </a:lnSpc>
              <a:spcAft>
                <a:spcPts val="800"/>
              </a:spcAft>
              <a:buFont typeface="Wingdings 3" panose="05040102010807070707" pitchFamily="18" charset="2"/>
              <a:buChar char=""/>
              <a:tabLst>
                <a:tab pos="457200" algn="l"/>
              </a:tabLst>
            </a:pPr>
            <a:r>
              <a:rPr lang="tr-TR" sz="1800" u="sng"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must</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find</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their</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internship</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location</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by</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their</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own</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research</a:t>
            </a:r>
            <a:r>
              <a:rPr lang="tr-TR" sz="1800" u="sng" dirty="0">
                <a:effectLst/>
                <a:latin typeface="Calibri" panose="020F0502020204030204" pitchFamily="34" charset="0"/>
                <a:ea typeface="Calibri" panose="020F0502020204030204" pitchFamily="34" charset="0"/>
                <a:cs typeface="Arial" panose="020B0604020202020204" pitchFamily="34" charset="0"/>
              </a:rPr>
              <a:t> and </a:t>
            </a:r>
            <a:r>
              <a:rPr lang="tr-TR" sz="1800" u="sng" dirty="0" err="1">
                <a:effectLst/>
                <a:latin typeface="Calibri" panose="020F0502020204030204" pitchFamily="34" charset="0"/>
                <a:ea typeface="Calibri" panose="020F0502020204030204" pitchFamily="34" charset="0"/>
                <a:cs typeface="Arial" panose="020B0604020202020204" pitchFamily="34" charset="0"/>
              </a:rPr>
              <a:t>efforts</a:t>
            </a:r>
            <a:r>
              <a:rPr lang="tr-TR" sz="1800" u="sng" dirty="0">
                <a:effectLst/>
                <a:latin typeface="Calibri" panose="020F0502020204030204" pitchFamily="34" charset="0"/>
                <a:ea typeface="Calibri" panose="020F0502020204030204" pitchFamily="34" charset="0"/>
                <a:cs typeface="Arial" panose="020B0604020202020204" pitchFamily="34" charset="0"/>
              </a:rPr>
              <a:t>!</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tr-TR" sz="1800" u="sng" dirty="0" err="1">
                <a:effectLst/>
                <a:latin typeface="Calibri" panose="020F0502020204030204" pitchFamily="34" charset="0"/>
                <a:ea typeface="Calibri" panose="020F0502020204030204" pitchFamily="34" charset="0"/>
                <a:cs typeface="Arial" panose="020B0604020202020204" pitchFamily="34" charset="0"/>
              </a:rPr>
              <a:t>Examples</a:t>
            </a:r>
            <a:r>
              <a:rPr lang="tr-TR" sz="1800" u="sng" dirty="0">
                <a:effectLst/>
                <a:latin typeface="Calibri" panose="020F0502020204030204" pitchFamily="34" charset="0"/>
                <a:ea typeface="Calibri" panose="020F0502020204030204" pitchFamily="34" charset="0"/>
                <a:cs typeface="Arial" panose="020B0604020202020204" pitchFamily="34" charset="0"/>
              </a:rPr>
              <a:t> of </a:t>
            </a:r>
            <a:r>
              <a:rPr lang="tr-TR" sz="1800" u="sng" dirty="0" err="1">
                <a:effectLst/>
                <a:latin typeface="Calibri" panose="020F0502020204030204" pitchFamily="34" charset="0"/>
                <a:ea typeface="Calibri" panose="020F0502020204030204" pitchFamily="34" charset="0"/>
                <a:cs typeface="Arial" panose="020B0604020202020204" pitchFamily="34" charset="0"/>
              </a:rPr>
              <a:t>Internship</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Locations</a:t>
            </a:r>
            <a:r>
              <a:rPr lang="tr-TR" sz="1800" u="sng"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Small, medium and large enterprises in the public or private sector</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Local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regional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national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public</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bodies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Embassies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consulates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sending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country</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All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kinds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organizations</a:t>
            </a:r>
            <a:r>
              <a:rPr lang="tr-TR" sz="1800" dirty="0">
                <a:effectLst/>
                <a:latin typeface="Calibri" panose="020F0502020204030204" pitchFamily="34" charset="0"/>
                <a:ea typeface="Calibri" panose="020F0502020204030204" pitchFamily="34" charset="0"/>
                <a:cs typeface="Arial" panose="020B0604020202020204" pitchFamily="34" charset="0"/>
              </a:rPr>
              <a:t>/</a:t>
            </a:r>
            <a:r>
              <a:rPr lang="tr-TR" sz="1800" dirty="0" err="1">
                <a:effectLst/>
                <a:latin typeface="Calibri" panose="020F0502020204030204" pitchFamily="34" charset="0"/>
                <a:ea typeface="Calibri" panose="020F0502020204030204" pitchFamily="34" charset="0"/>
                <a:cs typeface="Arial" panose="020B0604020202020204" pitchFamily="34" charset="0"/>
              </a:rPr>
              <a:t>associations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within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business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world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such</a:t>
            </a:r>
            <a:r>
              <a:rPr lang="tr-TR" sz="1800" dirty="0">
                <a:effectLst/>
                <a:latin typeface="Calibri" panose="020F0502020204030204" pitchFamily="34" charset="0"/>
                <a:ea typeface="Calibri" panose="020F0502020204030204" pitchFamily="34" charset="0"/>
                <a:cs typeface="Arial" panose="020B0604020202020204" pitchFamily="34" charset="0"/>
              </a:rPr>
              <a:t> as </a:t>
            </a:r>
            <a:r>
              <a:rPr lang="tr-TR" sz="1800" dirty="0" err="1">
                <a:effectLst/>
                <a:latin typeface="Calibri" panose="020F0502020204030204" pitchFamily="34" charset="0"/>
                <a:ea typeface="Calibri" panose="020F0502020204030204" pitchFamily="34" charset="0"/>
                <a:cs typeface="Arial" panose="020B0604020202020204" pitchFamily="34" charset="0"/>
              </a:rPr>
              <a:t>chambers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commerce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artisan-craftsman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associations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stock</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exchanges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trade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unions</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Research</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institutes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Foundations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School/</a:t>
            </a:r>
            <a:r>
              <a:rPr lang="tr-TR" sz="1800" dirty="0" err="1">
                <a:effectLst/>
                <a:latin typeface="Calibri" panose="020F0502020204030204" pitchFamily="34" charset="0"/>
                <a:ea typeface="Calibri" panose="020F0502020204030204" pitchFamily="34" charset="0"/>
                <a:cs typeface="Arial" panose="020B0604020202020204" pitchFamily="34" charset="0"/>
              </a:rPr>
              <a:t>institute</a:t>
            </a:r>
            <a:r>
              <a:rPr lang="tr-TR" sz="1800" dirty="0">
                <a:effectLst/>
                <a:latin typeface="Calibri" panose="020F0502020204030204" pitchFamily="34" charset="0"/>
                <a:ea typeface="Calibri" panose="020F0502020204030204" pitchFamily="34" charset="0"/>
                <a:cs typeface="Arial" panose="020B0604020202020204" pitchFamily="34" charset="0"/>
              </a:rPr>
              <a:t>/</a:t>
            </a:r>
            <a:r>
              <a:rPr lang="tr-TR" sz="1800" dirty="0" err="1">
                <a:effectLst/>
                <a:latin typeface="Calibri" panose="020F0502020204030204" pitchFamily="34" charset="0"/>
                <a:ea typeface="Calibri" panose="020F0502020204030204" pitchFamily="34" charset="0"/>
                <a:cs typeface="Arial" panose="020B0604020202020204" pitchFamily="34" charset="0"/>
              </a:rPr>
              <a:t>education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center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this</a:t>
            </a:r>
            <a:r>
              <a:rPr lang="tr-TR" sz="1800" dirty="0">
                <a:effectLst/>
                <a:latin typeface="Calibri" panose="020F0502020204030204" pitchFamily="34" charset="0"/>
                <a:ea typeface="Calibri" panose="020F0502020204030204" pitchFamily="34" charset="0"/>
                <a:cs typeface="Arial" panose="020B0604020202020204" pitchFamily="34" charset="0"/>
              </a:rPr>
              <a:t> can be </a:t>
            </a:r>
            <a:r>
              <a:rPr lang="tr-TR" sz="1800" dirty="0" err="1">
                <a:effectLst/>
                <a:latin typeface="Calibri" panose="020F0502020204030204" pitchFamily="34" charset="0"/>
                <a:ea typeface="Calibri" panose="020F0502020204030204" pitchFamily="34" charset="0"/>
                <a:cs typeface="Arial" panose="020B0604020202020204" pitchFamily="34" charset="0"/>
              </a:rPr>
              <a:t>any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educational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institution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from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pre-school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high</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school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education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including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vocational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adult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education</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Non-profit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organizations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associations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NGOs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Agencies engaged in delivering career planning, career consulting and information services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a:buFont typeface="+mj-lt"/>
              <a:buAutoNum type="arabicPeriod"/>
            </a:pPr>
            <a:endParaRPr lang="tr-TR" dirty="0">
              <a:solidFill>
                <a:schemeClr val="tx1"/>
              </a:solidFill>
            </a:endParaRPr>
          </a:p>
        </p:txBody>
      </p:sp>
      <p:pic>
        <p:nvPicPr>
          <p:cNvPr id="5" name="Resim 4">
            <a:extLst>
              <a:ext uri="{FF2B5EF4-FFF2-40B4-BE49-F238E27FC236}">
                <a16:creationId xmlns:a16="http://schemas.microsoft.com/office/drawing/2014/main" id="{A2EC5B32-3D4D-4DBB-B899-FB8A882837DC}"/>
              </a:ext>
            </a:extLst>
          </p:cNvPr>
          <p:cNvPicPr>
            <a:picLocks noChangeAspect="1"/>
          </p:cNvPicPr>
          <p:nvPr/>
        </p:nvPicPr>
        <p:blipFill>
          <a:blip r:embed="rId2"/>
          <a:stretch>
            <a:fillRect/>
          </a:stretch>
        </p:blipFill>
        <p:spPr>
          <a:xfrm>
            <a:off x="1" y="0"/>
            <a:ext cx="1410056" cy="1385575"/>
          </a:xfrm>
          <a:prstGeom prst="rect">
            <a:avLst/>
          </a:prstGeom>
        </p:spPr>
      </p:pic>
    </p:spTree>
    <p:extLst>
      <p:ext uri="{BB962C8B-B14F-4D97-AF65-F5344CB8AC3E}">
        <p14:creationId xmlns:p14="http://schemas.microsoft.com/office/powerpoint/2010/main" val="91905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E05C12-3681-4BE2-9AD4-D92C7710FB04}"/>
              </a:ext>
            </a:extLst>
          </p:cNvPr>
          <p:cNvSpPr>
            <a:spLocks noGrp="1"/>
          </p:cNvSpPr>
          <p:nvPr>
            <p:ph type="title"/>
          </p:nvPr>
        </p:nvSpPr>
        <p:spPr>
          <a:xfrm>
            <a:off x="1213503" y="179462"/>
            <a:ext cx="8575002" cy="1589517"/>
          </a:xfrm>
        </p:spPr>
        <p:txBody>
          <a:bodyPr anchor="ctr">
            <a:normAutofit fontScale="90000"/>
          </a:bodyPr>
          <a:lstStyle/>
          <a:p>
            <a:pPr algn="ctr"/>
            <a:r>
              <a:rPr lang="tr-TR" sz="4000" dirty="0" err="1"/>
              <a:t>Requirements</a:t>
            </a:r>
            <a:r>
              <a:rPr lang="tr-TR" sz="4000" dirty="0"/>
              <a:t> </a:t>
            </a:r>
            <a:r>
              <a:rPr lang="tr-TR" sz="4000" dirty="0" err="1"/>
              <a:t>for</a:t>
            </a:r>
            <a:r>
              <a:rPr lang="tr-TR" sz="4000" dirty="0"/>
              <a:t> </a:t>
            </a:r>
            <a:r>
              <a:rPr lang="tr-TR" sz="4000" dirty="0" err="1"/>
              <a:t>Participation</a:t>
            </a:r>
            <a:r>
              <a:rPr lang="tr-TR" sz="4000" dirty="0"/>
              <a:t> in </a:t>
            </a:r>
            <a:r>
              <a:rPr lang="tr-TR" sz="4000" dirty="0" err="1"/>
              <a:t>the</a:t>
            </a:r>
            <a:r>
              <a:rPr lang="tr-TR" sz="4000" dirty="0"/>
              <a:t> </a:t>
            </a:r>
            <a:r>
              <a:rPr lang="tr-TR" sz="4000" dirty="0" err="1"/>
              <a:t>Eramus</a:t>
            </a:r>
            <a:r>
              <a:rPr lang="tr-TR" sz="4000" dirty="0"/>
              <a:t>+ </a:t>
            </a:r>
            <a:r>
              <a:rPr lang="tr-TR" sz="4000" dirty="0" err="1"/>
              <a:t>Mobility</a:t>
            </a:r>
            <a:r>
              <a:rPr lang="tr-TR" sz="4000" dirty="0"/>
              <a:t> </a:t>
            </a:r>
            <a:r>
              <a:rPr lang="tr-TR" sz="4000" dirty="0" err="1"/>
              <a:t>for</a:t>
            </a:r>
            <a:r>
              <a:rPr lang="tr-TR" sz="4000" dirty="0"/>
              <a:t> </a:t>
            </a:r>
            <a:r>
              <a:rPr lang="tr-TR" sz="4000" dirty="0" err="1"/>
              <a:t>Traineeships</a:t>
            </a:r>
            <a:endParaRPr lang="tr-TR" sz="4000" dirty="0"/>
          </a:p>
        </p:txBody>
      </p:sp>
      <p:sp>
        <p:nvSpPr>
          <p:cNvPr id="3" name="İçerik Yer Tutucusu 2">
            <a:extLst>
              <a:ext uri="{FF2B5EF4-FFF2-40B4-BE49-F238E27FC236}">
                <a16:creationId xmlns:a16="http://schemas.microsoft.com/office/drawing/2014/main" id="{ABAA6374-C1D3-459F-8673-794BC6980DFC}"/>
              </a:ext>
            </a:extLst>
          </p:cNvPr>
          <p:cNvSpPr>
            <a:spLocks noGrp="1"/>
          </p:cNvSpPr>
          <p:nvPr>
            <p:ph idx="1"/>
          </p:nvPr>
        </p:nvSpPr>
        <p:spPr>
          <a:xfrm>
            <a:off x="293914" y="1768979"/>
            <a:ext cx="10473355" cy="5325861"/>
          </a:xfrm>
        </p:spPr>
        <p:txBody>
          <a:bodyPr anchor="t">
            <a:noAutofit/>
          </a:bodyPr>
          <a:lstStyle/>
          <a:p>
            <a:pPr marL="342900" lvl="0" indent="-342900">
              <a:lnSpc>
                <a:spcPct val="107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To be a full-time student</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GPA </a:t>
            </a:r>
            <a:r>
              <a:rPr lang="tr-TR" sz="1800" dirty="0" err="1">
                <a:effectLst/>
                <a:latin typeface="Calibri" panose="020F0502020204030204" pitchFamily="34" charset="0"/>
                <a:ea typeface="Calibri" panose="020F0502020204030204" pitchFamily="34" charset="0"/>
                <a:cs typeface="Arial" panose="020B0604020202020204" pitchFamily="34" charset="0"/>
              </a:rPr>
              <a:t>requirements</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GPA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Bachelor’s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Associate’s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degree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must</a:t>
            </a:r>
            <a:r>
              <a:rPr lang="tr-TR" sz="1800" dirty="0">
                <a:effectLst/>
                <a:latin typeface="Calibri" panose="020F0502020204030204" pitchFamily="34" charset="0"/>
                <a:ea typeface="Calibri" panose="020F0502020204030204" pitchFamily="34" charset="0"/>
                <a:cs typeface="Arial" panose="020B0604020202020204" pitchFamily="34" charset="0"/>
              </a:rPr>
              <a:t> be at </a:t>
            </a:r>
            <a:r>
              <a:rPr lang="tr-TR" sz="1800" dirty="0" err="1">
                <a:effectLst/>
                <a:latin typeface="Calibri" panose="020F0502020204030204" pitchFamily="34" charset="0"/>
                <a:ea typeface="Calibri" panose="020F0502020204030204" pitchFamily="34" charset="0"/>
                <a:cs typeface="Arial" panose="020B0604020202020204" pitchFamily="34" charset="0"/>
              </a:rPr>
              <a:t>least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2.2</a:t>
            </a:r>
            <a:r>
              <a:rPr lang="tr-TR" sz="1800" dirty="0">
                <a:effectLst/>
                <a:latin typeface="Calibri" panose="020F0502020204030204" pitchFamily="34" charset="0"/>
                <a:ea typeface="Calibri" panose="020F0502020204030204" pitchFamily="34" charset="0"/>
                <a:cs typeface="Arial" panose="020B0604020202020204" pitchFamily="34" charset="0"/>
              </a:rPr>
              <a:t>/4.0</a:t>
            </a: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cumulative GPA for students who transferred from an Associate's degree must be at least </a:t>
            </a: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2.2</a:t>
            </a:r>
            <a:r>
              <a:rPr lang="en-US" sz="1800" dirty="0">
                <a:effectLst/>
                <a:latin typeface="Calibri" panose="020F0502020204030204" pitchFamily="34" charset="0"/>
                <a:ea typeface="Calibri" panose="020F0502020204030204" pitchFamily="34" charset="0"/>
                <a:cs typeface="Arial" panose="020B0604020202020204" pitchFamily="34" charset="0"/>
              </a:rPr>
              <a:t>/4.0</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high school completion mark for the first-year Bachelor's and Associate’s degree students must be at least 75/100</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cumulative</a:t>
            </a:r>
            <a:r>
              <a:rPr lang="tr-TR" sz="1800" dirty="0">
                <a:effectLst/>
                <a:latin typeface="Calibri" panose="020F0502020204030204" pitchFamily="34" charset="0"/>
                <a:ea typeface="Calibri" panose="020F0502020204030204" pitchFamily="34" charset="0"/>
                <a:cs typeface="Arial" panose="020B0604020202020204" pitchFamily="34" charset="0"/>
              </a:rPr>
              <a:t> GPA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postgraduate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must</a:t>
            </a:r>
            <a:r>
              <a:rPr lang="tr-TR" sz="1800" dirty="0">
                <a:effectLst/>
                <a:latin typeface="Calibri" panose="020F0502020204030204" pitchFamily="34" charset="0"/>
                <a:ea typeface="Calibri" panose="020F0502020204030204" pitchFamily="34" charset="0"/>
                <a:cs typeface="Arial" panose="020B0604020202020204" pitchFamily="34" charset="0"/>
              </a:rPr>
              <a:t> be at </a:t>
            </a:r>
            <a:r>
              <a:rPr lang="tr-TR" sz="1800" dirty="0" err="1">
                <a:effectLst/>
                <a:latin typeface="Calibri" panose="020F0502020204030204" pitchFamily="34" charset="0"/>
                <a:ea typeface="Calibri" panose="020F0502020204030204" pitchFamily="34" charset="0"/>
                <a:cs typeface="Arial" panose="020B0604020202020204" pitchFamily="34" charset="0"/>
              </a:rPr>
              <a:t>least</a:t>
            </a:r>
            <a:r>
              <a:rPr lang="tr-TR" sz="1800" dirty="0">
                <a:effectLst/>
                <a:latin typeface="Calibri" panose="020F0502020204030204" pitchFamily="34" charset="0"/>
                <a:ea typeface="Calibri" panose="020F0502020204030204" pitchFamily="34" charset="0"/>
                <a:cs typeface="Arial" panose="020B0604020202020204" pitchFamily="34" charset="0"/>
              </a:rPr>
              <a:t> 2.5/4.0 </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2-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have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scored</a:t>
            </a:r>
            <a:r>
              <a:rPr lang="tr-TR" sz="1800" dirty="0">
                <a:effectLst/>
                <a:latin typeface="Calibri" panose="020F0502020204030204" pitchFamily="34" charset="0"/>
                <a:ea typeface="Calibri" panose="020F0502020204030204" pitchFamily="34" charset="0"/>
                <a:cs typeface="Arial" panose="020B0604020202020204" pitchFamily="34" charset="0"/>
              </a:rPr>
              <a:t> at </a:t>
            </a:r>
            <a:r>
              <a:rPr lang="tr-TR" sz="1800" dirty="0" err="1">
                <a:effectLst/>
                <a:latin typeface="Calibri" panose="020F0502020204030204" pitchFamily="34" charset="0"/>
                <a:ea typeface="Calibri" panose="020F0502020204030204" pitchFamily="34" charset="0"/>
                <a:cs typeface="Arial" panose="020B0604020202020204" pitchFamily="34" charset="0"/>
              </a:rPr>
              <a:t>least</a:t>
            </a:r>
            <a:r>
              <a:rPr lang="tr-TR" sz="1800" dirty="0">
                <a:effectLst/>
                <a:latin typeface="Calibri" panose="020F0502020204030204" pitchFamily="34" charset="0"/>
                <a:ea typeface="Calibri" panose="020F0502020204030204" pitchFamily="34" charset="0"/>
                <a:cs typeface="Arial" panose="020B0604020202020204" pitchFamily="34" charset="0"/>
              </a:rPr>
              <a:t> 70/100 on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written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section</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Erasmus </a:t>
            </a:r>
            <a:r>
              <a:rPr lang="tr-TR" sz="1800" dirty="0" err="1">
                <a:effectLst/>
                <a:latin typeface="Calibri" panose="020F0502020204030204" pitchFamily="34" charset="0"/>
                <a:ea typeface="Calibri" panose="020F0502020204030204" pitchFamily="34" charset="0"/>
                <a:cs typeface="Arial" panose="020B0604020202020204" pitchFamily="34" charset="0"/>
              </a:rPr>
              <a:t>language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speaking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section</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foreign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language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constitutes</a:t>
            </a:r>
            <a:r>
              <a:rPr lang="tr-TR" sz="1800" dirty="0">
                <a:effectLst/>
                <a:latin typeface="Calibri" panose="020F0502020204030204" pitchFamily="34" charset="0"/>
                <a:ea typeface="Calibri" panose="020F0502020204030204" pitchFamily="34" charset="0"/>
                <a:cs typeface="Arial" panose="020B0604020202020204" pitchFamily="34" charset="0"/>
              </a:rPr>
              <a:t> 20%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total </a:t>
            </a:r>
            <a:r>
              <a:rPr lang="tr-TR" sz="1800" dirty="0" err="1">
                <a:effectLst/>
                <a:latin typeface="Calibri" panose="020F0502020204030204" pitchFamily="34" charset="0"/>
                <a:ea typeface="Calibri" panose="020F0502020204030204" pitchFamily="34" charset="0"/>
                <a:cs typeface="Arial" panose="020B0604020202020204" pitchFamily="34" charset="0"/>
              </a:rPr>
              <a:t>score</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0" indent="0">
              <a:lnSpc>
                <a:spcPct val="107000"/>
              </a:lnSpc>
              <a:spcAft>
                <a:spcPts val="800"/>
              </a:spcAft>
              <a:buNone/>
            </a:pP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tr-TR" dirty="0">
              <a:solidFill>
                <a:schemeClr val="bg1">
                  <a:lumMod val="50000"/>
                </a:schemeClr>
              </a:solidFill>
            </a:endParaRPr>
          </a:p>
          <a:p>
            <a:pPr marL="0" indent="0">
              <a:buNone/>
            </a:pPr>
            <a:r>
              <a:rPr lang="tr-TR" dirty="0"/>
              <a:t> </a:t>
            </a:r>
          </a:p>
        </p:txBody>
      </p:sp>
      <p:pic>
        <p:nvPicPr>
          <p:cNvPr id="5" name="Resim 4">
            <a:extLst>
              <a:ext uri="{FF2B5EF4-FFF2-40B4-BE49-F238E27FC236}">
                <a16:creationId xmlns:a16="http://schemas.microsoft.com/office/drawing/2014/main" id="{2F7DB1A4-B905-45DA-B5FA-709CC921B9EF}"/>
              </a:ext>
            </a:extLst>
          </p:cNvPr>
          <p:cNvPicPr>
            <a:picLocks noChangeAspect="1"/>
          </p:cNvPicPr>
          <p:nvPr/>
        </p:nvPicPr>
        <p:blipFill>
          <a:blip r:embed="rId2"/>
          <a:stretch>
            <a:fillRect/>
          </a:stretch>
        </p:blipFill>
        <p:spPr>
          <a:xfrm>
            <a:off x="0" y="0"/>
            <a:ext cx="1469877" cy="1444358"/>
          </a:xfrm>
          <a:prstGeom prst="rect">
            <a:avLst/>
          </a:prstGeom>
        </p:spPr>
      </p:pic>
    </p:spTree>
    <p:extLst>
      <p:ext uri="{BB962C8B-B14F-4D97-AF65-F5344CB8AC3E}">
        <p14:creationId xmlns:p14="http://schemas.microsoft.com/office/powerpoint/2010/main" val="325001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AAF19E-0ED6-40DA-802C-027DA571B8CF}"/>
              </a:ext>
            </a:extLst>
          </p:cNvPr>
          <p:cNvSpPr>
            <a:spLocks noGrp="1"/>
          </p:cNvSpPr>
          <p:nvPr>
            <p:ph type="title"/>
          </p:nvPr>
        </p:nvSpPr>
        <p:spPr/>
        <p:txBody>
          <a:bodyPr anchor="ctr">
            <a:normAutofit/>
          </a:bodyPr>
          <a:lstStyle/>
          <a:p>
            <a:pPr algn="ctr"/>
            <a:r>
              <a:rPr lang="tr-TR" sz="4000" dirty="0" err="1"/>
              <a:t>Selection</a:t>
            </a:r>
            <a:r>
              <a:rPr lang="tr-TR" sz="4000" dirty="0"/>
              <a:t> </a:t>
            </a:r>
            <a:r>
              <a:rPr lang="tr-TR" sz="4000" dirty="0" err="1"/>
              <a:t>Criteria</a:t>
            </a:r>
            <a:endParaRPr lang="tr-TR" sz="4000" dirty="0"/>
          </a:p>
        </p:txBody>
      </p:sp>
      <p:sp>
        <p:nvSpPr>
          <p:cNvPr id="3" name="İçerik Yer Tutucusu 2">
            <a:extLst>
              <a:ext uri="{FF2B5EF4-FFF2-40B4-BE49-F238E27FC236}">
                <a16:creationId xmlns:a16="http://schemas.microsoft.com/office/drawing/2014/main" id="{41CBADC3-B2C2-40DC-B531-B144BA96A4B4}"/>
              </a:ext>
            </a:extLst>
          </p:cNvPr>
          <p:cNvSpPr>
            <a:spLocks noGrp="1"/>
          </p:cNvSpPr>
          <p:nvPr>
            <p:ph idx="1"/>
          </p:nvPr>
        </p:nvSpPr>
        <p:spPr>
          <a:xfrm>
            <a:off x="162370" y="2160590"/>
            <a:ext cx="9111632" cy="2932703"/>
          </a:xfrm>
        </p:spPr>
        <p:txBody>
          <a:bodyPr anchor="ctr"/>
          <a:lstStyle/>
          <a:p>
            <a:pPr>
              <a:lnSpc>
                <a:spcPct val="107000"/>
              </a:lnSpc>
              <a:spcAft>
                <a:spcPts val="800"/>
              </a:spcAft>
            </a:pPr>
            <a:r>
              <a:rPr lang="tr-TR" sz="1800" dirty="0" err="1">
                <a:effectLst/>
                <a:latin typeface="Calibri" panose="020F0502020204030204" pitchFamily="34" charset="0"/>
                <a:ea typeface="Calibri" panose="020F0502020204030204" pitchFamily="34" charset="0"/>
                <a:cs typeface="Arial" panose="020B0604020202020204" pitchFamily="34" charset="0"/>
              </a:rPr>
              <a:t>In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case</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Studies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Traineeships</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GPA: 50%</a:t>
            </a:r>
          </a:p>
          <a:p>
            <a:pPr marL="342900" lvl="0" indent="-342900">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Erasmus Language </a:t>
            </a:r>
            <a:r>
              <a:rPr lang="tr-TR" sz="18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50%</a:t>
            </a: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Implementation</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plus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minus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point</a:t>
            </a:r>
            <a:endParaRPr lang="tr-T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3C2587B6-E613-4139-B9CF-84E9E1991630}"/>
              </a:ext>
            </a:extLst>
          </p:cNvPr>
          <p:cNvPicPr>
            <a:picLocks noChangeAspect="1"/>
          </p:cNvPicPr>
          <p:nvPr/>
        </p:nvPicPr>
        <p:blipFill>
          <a:blip r:embed="rId2"/>
          <a:stretch>
            <a:fillRect/>
          </a:stretch>
        </p:blipFill>
        <p:spPr>
          <a:xfrm>
            <a:off x="0" y="0"/>
            <a:ext cx="1632247" cy="1603909"/>
          </a:xfrm>
          <a:prstGeom prst="rect">
            <a:avLst/>
          </a:prstGeom>
        </p:spPr>
      </p:pic>
    </p:spTree>
    <p:extLst>
      <p:ext uri="{BB962C8B-B14F-4D97-AF65-F5344CB8AC3E}">
        <p14:creationId xmlns:p14="http://schemas.microsoft.com/office/powerpoint/2010/main" val="73069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3BBB7-F74B-4A3D-8096-8A69AC6B2CE0}"/>
              </a:ext>
            </a:extLst>
          </p:cNvPr>
          <p:cNvSpPr>
            <a:spLocks noGrp="1"/>
          </p:cNvSpPr>
          <p:nvPr>
            <p:ph type="title"/>
          </p:nvPr>
        </p:nvSpPr>
        <p:spPr>
          <a:xfrm>
            <a:off x="974221" y="1132318"/>
            <a:ext cx="9067087" cy="1555334"/>
          </a:xfrm>
        </p:spPr>
        <p:txBody>
          <a:bodyPr>
            <a:normAutofit/>
          </a:bodyPr>
          <a:lstStyle/>
          <a:p>
            <a:pPr algn="ctr"/>
            <a:r>
              <a:rPr lang="tr-TR" b="1" dirty="0" err="1">
                <a:solidFill>
                  <a:schemeClr val="tx1">
                    <a:lumMod val="75000"/>
                    <a:lumOff val="25000"/>
                  </a:schemeClr>
                </a:solidFill>
              </a:rPr>
              <a:t>Istanbul</a:t>
            </a:r>
            <a:r>
              <a:rPr lang="tr-TR" b="1" dirty="0">
                <a:solidFill>
                  <a:schemeClr val="tx1">
                    <a:lumMod val="75000"/>
                    <a:lumOff val="25000"/>
                  </a:schemeClr>
                </a:solidFill>
              </a:rPr>
              <a:t> Kent </a:t>
            </a:r>
            <a:r>
              <a:rPr lang="tr-TR" b="1" dirty="0" err="1">
                <a:solidFill>
                  <a:schemeClr val="tx1">
                    <a:lumMod val="75000"/>
                    <a:lumOff val="25000"/>
                  </a:schemeClr>
                </a:solidFill>
              </a:rPr>
              <a:t>University</a:t>
            </a:r>
            <a:r>
              <a:rPr lang="tr-TR" b="1" dirty="0">
                <a:solidFill>
                  <a:schemeClr val="tx1">
                    <a:lumMod val="75000"/>
                    <a:lumOff val="25000"/>
                  </a:schemeClr>
                </a:solidFill>
              </a:rPr>
              <a:t> Erasmus+ and International Programs Office</a:t>
            </a:r>
          </a:p>
        </p:txBody>
      </p:sp>
      <p:sp>
        <p:nvSpPr>
          <p:cNvPr id="3" name="İçerik Yer Tutucusu 2">
            <a:extLst>
              <a:ext uri="{FF2B5EF4-FFF2-40B4-BE49-F238E27FC236}">
                <a16:creationId xmlns:a16="http://schemas.microsoft.com/office/drawing/2014/main" id="{1C344E3D-045A-49E4-89A3-762629101C87}"/>
              </a:ext>
            </a:extLst>
          </p:cNvPr>
          <p:cNvSpPr>
            <a:spLocks noGrp="1"/>
          </p:cNvSpPr>
          <p:nvPr>
            <p:ph idx="1"/>
          </p:nvPr>
        </p:nvSpPr>
        <p:spPr>
          <a:xfrm>
            <a:off x="152720" y="2617365"/>
            <a:ext cx="11179003" cy="3492878"/>
          </a:xfrm>
        </p:spPr>
        <p:txBody>
          <a:bodyPr>
            <a:noAutofit/>
          </a:bodyPr>
          <a:lstStyle/>
          <a:p>
            <a:r>
              <a:rPr lang="en-US" sz="3200" dirty="0">
                <a:solidFill>
                  <a:srgbClr val="FF0000"/>
                </a:solidFill>
              </a:rPr>
              <a:t>Coordinator: </a:t>
            </a:r>
            <a:r>
              <a:rPr lang="en-US" sz="3200" dirty="0">
                <a:solidFill>
                  <a:schemeClr val="bg2">
                    <a:lumMod val="50000"/>
                  </a:schemeClr>
                </a:solidFill>
              </a:rPr>
              <a:t>Assoc. Prof. Demet TÜZÜNKAN </a:t>
            </a:r>
            <a:r>
              <a:rPr lang="en-US" sz="2800" dirty="0">
                <a:solidFill>
                  <a:schemeClr val="bg2">
                    <a:lumMod val="50000"/>
                  </a:schemeClr>
                </a:solidFill>
              </a:rPr>
              <a:t>(External: 344)</a:t>
            </a:r>
          </a:p>
          <a:p>
            <a:r>
              <a:rPr lang="en-US" sz="3200" dirty="0">
                <a:solidFill>
                  <a:srgbClr val="FF0000"/>
                </a:solidFill>
              </a:rPr>
              <a:t>Vice-Coordinator: </a:t>
            </a:r>
            <a:r>
              <a:rPr lang="en-US" sz="3200" dirty="0">
                <a:solidFill>
                  <a:schemeClr val="bg2">
                    <a:lumMod val="50000"/>
                  </a:schemeClr>
                </a:solidFill>
              </a:rPr>
              <a:t>İpek</a:t>
            </a:r>
            <a:r>
              <a:rPr lang="en-US" sz="3200" dirty="0">
                <a:solidFill>
                  <a:schemeClr val="tx1"/>
                </a:solidFill>
              </a:rPr>
              <a:t> </a:t>
            </a:r>
            <a:r>
              <a:rPr lang="en-US" sz="3200" dirty="0">
                <a:solidFill>
                  <a:schemeClr val="bg2">
                    <a:lumMod val="50000"/>
                  </a:schemeClr>
                </a:solidFill>
              </a:rPr>
              <a:t>SAYRAK (External:306)</a:t>
            </a:r>
          </a:p>
          <a:p>
            <a:r>
              <a:rPr lang="en-US" sz="3200" dirty="0">
                <a:solidFill>
                  <a:srgbClr val="FF0000"/>
                </a:solidFill>
              </a:rPr>
              <a:t>Specialist: </a:t>
            </a:r>
            <a:r>
              <a:rPr lang="en-US" sz="3200" dirty="0" err="1">
                <a:solidFill>
                  <a:schemeClr val="bg2">
                    <a:lumMod val="50000"/>
                  </a:schemeClr>
                </a:solidFill>
              </a:rPr>
              <a:t>Ayşegül</a:t>
            </a:r>
            <a:r>
              <a:rPr lang="en-US" sz="3200" dirty="0">
                <a:solidFill>
                  <a:schemeClr val="bg2">
                    <a:lumMod val="50000"/>
                  </a:schemeClr>
                </a:solidFill>
              </a:rPr>
              <a:t> AYFER (External: 497)</a:t>
            </a:r>
          </a:p>
          <a:p>
            <a:r>
              <a:rPr lang="en-US" sz="3200" dirty="0">
                <a:solidFill>
                  <a:srgbClr val="FF0000"/>
                </a:solidFill>
              </a:rPr>
              <a:t>Specialist: </a:t>
            </a:r>
            <a:r>
              <a:rPr lang="en-US" sz="3200" dirty="0">
                <a:solidFill>
                  <a:schemeClr val="bg2">
                    <a:lumMod val="50000"/>
                  </a:schemeClr>
                </a:solidFill>
              </a:rPr>
              <a:t>Emre ATSÜ (External: 521)</a:t>
            </a:r>
          </a:p>
        </p:txBody>
      </p:sp>
      <p:pic>
        <p:nvPicPr>
          <p:cNvPr id="7" name="Resim 6">
            <a:extLst>
              <a:ext uri="{FF2B5EF4-FFF2-40B4-BE49-F238E27FC236}">
                <a16:creationId xmlns:a16="http://schemas.microsoft.com/office/drawing/2014/main" id="{8032A2D6-7BD5-4F85-9B70-C681D1A55E60}"/>
              </a:ext>
            </a:extLst>
          </p:cNvPr>
          <p:cNvPicPr>
            <a:picLocks noChangeAspect="1"/>
          </p:cNvPicPr>
          <p:nvPr/>
        </p:nvPicPr>
        <p:blipFill>
          <a:blip r:embed="rId2"/>
          <a:stretch>
            <a:fillRect/>
          </a:stretch>
        </p:blipFill>
        <p:spPr>
          <a:xfrm>
            <a:off x="0" y="0"/>
            <a:ext cx="1239140" cy="1217627"/>
          </a:xfrm>
          <a:prstGeom prst="rect">
            <a:avLst/>
          </a:prstGeom>
        </p:spPr>
      </p:pic>
    </p:spTree>
    <p:extLst>
      <p:ext uri="{BB962C8B-B14F-4D97-AF65-F5344CB8AC3E}">
        <p14:creationId xmlns:p14="http://schemas.microsoft.com/office/powerpoint/2010/main" val="249542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D32272A9-247D-4C1A-8B65-DBA0519B765A}"/>
              </a:ext>
            </a:extLst>
          </p:cNvPr>
          <p:cNvGraphicFramePr>
            <a:graphicFrameLocks noGrp="1"/>
          </p:cNvGraphicFramePr>
          <p:nvPr>
            <p:ph idx="1"/>
            <p:extLst>
              <p:ext uri="{D42A27DB-BD31-4B8C-83A1-F6EECF244321}">
                <p14:modId xmlns:p14="http://schemas.microsoft.com/office/powerpoint/2010/main" val="2311856130"/>
              </p:ext>
            </p:extLst>
          </p:nvPr>
        </p:nvGraphicFramePr>
        <p:xfrm>
          <a:off x="287133" y="666572"/>
          <a:ext cx="9197130" cy="5025307"/>
        </p:xfrm>
        <a:graphic>
          <a:graphicData uri="http://schemas.openxmlformats.org/drawingml/2006/table">
            <a:tbl>
              <a:tblPr firstRow="1" firstCol="1" bandRow="1">
                <a:tableStyleId>{5C22544A-7EE6-4342-B048-85BDC9FD1C3A}</a:tableStyleId>
              </a:tblPr>
              <a:tblGrid>
                <a:gridCol w="8155433">
                  <a:extLst>
                    <a:ext uri="{9D8B030D-6E8A-4147-A177-3AD203B41FA5}">
                      <a16:colId xmlns:a16="http://schemas.microsoft.com/office/drawing/2014/main" val="1614596933"/>
                    </a:ext>
                  </a:extLst>
                </a:gridCol>
                <a:gridCol w="1041697">
                  <a:extLst>
                    <a:ext uri="{9D8B030D-6E8A-4147-A177-3AD203B41FA5}">
                      <a16:colId xmlns:a16="http://schemas.microsoft.com/office/drawing/2014/main" val="4147406142"/>
                    </a:ext>
                  </a:extLst>
                </a:gridCol>
              </a:tblGrid>
              <a:tr h="441778">
                <a:tc>
                  <a:txBody>
                    <a:bodyPr/>
                    <a:lstStyle/>
                    <a:p>
                      <a:pPr>
                        <a:lnSpc>
                          <a:spcPct val="107000"/>
                        </a:lnSpc>
                        <a:spcAft>
                          <a:spcPts val="800"/>
                        </a:spcAft>
                      </a:pPr>
                      <a:r>
                        <a:rPr lang="en-US" sz="1400" dirty="0" err="1">
                          <a:solidFill>
                            <a:schemeClr val="tx1"/>
                          </a:solidFill>
                          <a:effectLst/>
                          <a:latin typeface="+mn-lt"/>
                        </a:rPr>
                        <a:t>Ölçüt</a:t>
                      </a:r>
                      <a:r>
                        <a:rPr lang="en-US" sz="1400" dirty="0">
                          <a:solidFill>
                            <a:schemeClr val="tx1"/>
                          </a:solidFill>
                          <a:effectLst/>
                          <a:latin typeface="+mn-lt"/>
                        </a:rPr>
                        <a:t> </a:t>
                      </a:r>
                      <a:endParaRPr lang="tr-TR" sz="14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400" dirty="0" err="1">
                          <a:solidFill>
                            <a:schemeClr val="tx1"/>
                          </a:solidFill>
                          <a:effectLst/>
                          <a:latin typeface="+mn-lt"/>
                        </a:rPr>
                        <a:t>Ağırlıklı</a:t>
                      </a:r>
                      <a:r>
                        <a:rPr lang="en-US" sz="1400" dirty="0">
                          <a:solidFill>
                            <a:schemeClr val="tx1"/>
                          </a:solidFill>
                          <a:effectLst/>
                          <a:latin typeface="+mn-lt"/>
                        </a:rPr>
                        <a:t> Puan</a:t>
                      </a:r>
                      <a:endParaRPr lang="tr-TR" sz="14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960283592"/>
                  </a:ext>
                </a:extLst>
              </a:tr>
              <a:tr h="493090">
                <a:tc>
                  <a:txBody>
                    <a:bodyPr/>
                    <a:lstStyle/>
                    <a:p>
                      <a:pPr>
                        <a:lnSpc>
                          <a:spcPct val="107000"/>
                        </a:lnSpc>
                        <a:spcAft>
                          <a:spcPts val="800"/>
                        </a:spcAft>
                      </a:pPr>
                      <a:r>
                        <a:rPr lang="tr-TR" sz="1200" dirty="0" err="1">
                          <a:solidFill>
                            <a:schemeClr val="tx1"/>
                          </a:solidFill>
                          <a:effectLst/>
                          <a:latin typeface="+mn-lt"/>
                          <a:ea typeface="Calibri" panose="020F0502020204030204" pitchFamily="34" charset="0"/>
                          <a:cs typeface="Times New Roman" panose="02020603050405020304" pitchFamily="18" charset="0"/>
                        </a:rPr>
                        <a:t>Submitting</a:t>
                      </a:r>
                      <a:r>
                        <a:rPr lang="tr-TR" sz="1200" dirty="0">
                          <a:solidFill>
                            <a:schemeClr val="tx1"/>
                          </a:solidFill>
                          <a:effectLst/>
                          <a:latin typeface="+mn-lt"/>
                          <a:ea typeface="Calibri" panose="020F0502020204030204" pitchFamily="34" charset="0"/>
                          <a:cs typeface="Times New Roman" panose="02020603050405020304" pitchFamily="18" charset="0"/>
                        </a:rPr>
                        <a:t> </a:t>
                      </a:r>
                      <a:r>
                        <a:rPr lang="tr-TR" sz="1200" dirty="0" err="1">
                          <a:solidFill>
                            <a:schemeClr val="tx1"/>
                          </a:solidFill>
                          <a:effectLst/>
                          <a:latin typeface="+mn-lt"/>
                          <a:ea typeface="Calibri" panose="020F0502020204030204" pitchFamily="34" charset="0"/>
                          <a:cs typeface="Times New Roman" panose="02020603050405020304" pitchFamily="18" charset="0"/>
                        </a:rPr>
                        <a:t>Acceptance</a:t>
                      </a:r>
                      <a:r>
                        <a:rPr lang="tr-TR" sz="1200" dirty="0">
                          <a:solidFill>
                            <a:schemeClr val="tx1"/>
                          </a:solidFill>
                          <a:effectLst/>
                          <a:latin typeface="+mn-lt"/>
                          <a:ea typeface="Calibri" panose="020F0502020204030204" pitchFamily="34" charset="0"/>
                          <a:cs typeface="Times New Roman" panose="02020603050405020304" pitchFamily="18" charset="0"/>
                        </a:rPr>
                        <a:t> </a:t>
                      </a:r>
                      <a:r>
                        <a:rPr lang="tr-TR" sz="1200" dirty="0" err="1">
                          <a:solidFill>
                            <a:schemeClr val="tx1"/>
                          </a:solidFill>
                          <a:effectLst/>
                          <a:latin typeface="+mn-lt"/>
                          <a:ea typeface="Calibri" panose="020F0502020204030204" pitchFamily="34" charset="0"/>
                          <a:cs typeface="Times New Roman" panose="02020603050405020304" pitchFamily="18" charset="0"/>
                        </a:rPr>
                        <a:t>Letter</a:t>
                      </a:r>
                      <a:r>
                        <a:rPr lang="tr-TR" sz="1200" dirty="0">
                          <a:solidFill>
                            <a:schemeClr val="tx1"/>
                          </a:solidFill>
                          <a:effectLst/>
                          <a:latin typeface="+mn-lt"/>
                          <a:ea typeface="Calibri" panose="020F0502020204030204" pitchFamily="34" charset="0"/>
                          <a:cs typeface="Times New Roman" panose="02020603050405020304" pitchFamily="18" charset="0"/>
                        </a:rPr>
                        <a:t> </a:t>
                      </a:r>
                      <a:r>
                        <a:rPr lang="tr-TR" sz="1200" dirty="0" err="1">
                          <a:solidFill>
                            <a:schemeClr val="tx1"/>
                          </a:solidFill>
                          <a:effectLst/>
                          <a:latin typeface="+mn-lt"/>
                          <a:ea typeface="Calibri" panose="020F0502020204030204" pitchFamily="34" charset="0"/>
                          <a:cs typeface="Times New Roman" panose="02020603050405020304" pitchFamily="18" charset="0"/>
                        </a:rPr>
                        <a:t>for</a:t>
                      </a:r>
                      <a:r>
                        <a:rPr lang="tr-TR" sz="1200" dirty="0">
                          <a:solidFill>
                            <a:schemeClr val="tx1"/>
                          </a:solidFill>
                          <a:effectLst/>
                          <a:latin typeface="+mn-lt"/>
                          <a:ea typeface="Calibri" panose="020F0502020204030204" pitchFamily="34" charset="0"/>
                          <a:cs typeface="Times New Roman" panose="02020603050405020304" pitchFamily="18" charset="0"/>
                        </a:rPr>
                        <a:t> </a:t>
                      </a:r>
                      <a:r>
                        <a:rPr lang="tr-TR" sz="1200" dirty="0" err="1">
                          <a:solidFill>
                            <a:schemeClr val="tx1"/>
                          </a:solidFill>
                          <a:effectLst/>
                          <a:latin typeface="+mn-lt"/>
                          <a:ea typeface="Calibri" panose="020F0502020204030204" pitchFamily="34" charset="0"/>
                          <a:cs typeface="Times New Roman" panose="02020603050405020304" pitchFamily="18" charset="0"/>
                        </a:rPr>
                        <a:t>traineeships</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0000"/>
                    </a:solidFill>
                  </a:tcPr>
                </a:tc>
                <a:tc>
                  <a:txBody>
                    <a:bodyPr/>
                    <a:lstStyle/>
                    <a:p>
                      <a:pPr>
                        <a:lnSpc>
                          <a:spcPct val="107000"/>
                        </a:lnSpc>
                        <a:spcAft>
                          <a:spcPts val="800"/>
                        </a:spcAft>
                      </a:pPr>
                      <a:r>
                        <a:rPr lang="en-US" sz="1200" dirty="0">
                          <a:solidFill>
                            <a:schemeClr val="tx1"/>
                          </a:solidFill>
                          <a:effectLst/>
                          <a:latin typeface="+mn-lt"/>
                        </a:rPr>
                        <a:t>+ 10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0000"/>
                    </a:solidFill>
                  </a:tcPr>
                </a:tc>
                <a:extLst>
                  <a:ext uri="{0D108BD9-81ED-4DB2-BD59-A6C34878D82A}">
                    <a16:rowId xmlns:a16="http://schemas.microsoft.com/office/drawing/2014/main" val="2402335255"/>
                  </a:ext>
                </a:extLst>
              </a:tr>
              <a:tr h="493090">
                <a:tc>
                  <a:txBody>
                    <a:bodyPr/>
                    <a:lstStyle/>
                    <a:p>
                      <a:pPr>
                        <a:lnSpc>
                          <a:spcPct val="107000"/>
                        </a:lnSpc>
                        <a:spcAft>
                          <a:spcPts val="800"/>
                        </a:spcAft>
                      </a:pPr>
                      <a:r>
                        <a:rPr lang="tr-TR" sz="1200" dirty="0" err="1">
                          <a:solidFill>
                            <a:schemeClr val="tx1"/>
                          </a:solidFill>
                          <a:effectLst/>
                          <a:latin typeface="+mn-lt"/>
                        </a:rPr>
                        <a:t>Students</a:t>
                      </a:r>
                      <a:r>
                        <a:rPr lang="tr-TR" sz="1200" dirty="0">
                          <a:solidFill>
                            <a:schemeClr val="tx1"/>
                          </a:solidFill>
                          <a:effectLst/>
                          <a:latin typeface="+mn-lt"/>
                        </a:rPr>
                        <a:t> </a:t>
                      </a:r>
                      <a:r>
                        <a:rPr lang="tr-TR" sz="1200" dirty="0" err="1">
                          <a:solidFill>
                            <a:schemeClr val="tx1"/>
                          </a:solidFill>
                          <a:effectLst/>
                          <a:latin typeface="+mn-lt"/>
                        </a:rPr>
                        <a:t>with</a:t>
                      </a:r>
                      <a:r>
                        <a:rPr lang="tr-TR" sz="1200" dirty="0">
                          <a:solidFill>
                            <a:schemeClr val="tx1"/>
                          </a:solidFill>
                          <a:effectLst/>
                          <a:latin typeface="+mn-lt"/>
                        </a:rPr>
                        <a:t> </a:t>
                      </a:r>
                      <a:r>
                        <a:rPr lang="tr-TR" sz="1200" dirty="0" err="1">
                          <a:solidFill>
                            <a:schemeClr val="tx1"/>
                          </a:solidFill>
                          <a:effectLst/>
                          <a:latin typeface="+mn-lt"/>
                        </a:rPr>
                        <a:t>disabilities</a:t>
                      </a:r>
                      <a:r>
                        <a:rPr lang="tr-TR" sz="1200" dirty="0">
                          <a:solidFill>
                            <a:schemeClr val="tx1"/>
                          </a:solidFill>
                          <a:effectLst/>
                          <a:latin typeface="+mn-lt"/>
                        </a:rPr>
                        <a:t> (</a:t>
                      </a:r>
                      <a:r>
                        <a:rPr lang="tr-TR" sz="1200" dirty="0" err="1">
                          <a:solidFill>
                            <a:schemeClr val="tx1"/>
                          </a:solidFill>
                          <a:effectLst/>
                          <a:latin typeface="+mn-lt"/>
                        </a:rPr>
                        <a:t>provided</a:t>
                      </a:r>
                      <a:r>
                        <a:rPr lang="tr-TR" sz="1200" dirty="0">
                          <a:solidFill>
                            <a:schemeClr val="tx1"/>
                          </a:solidFill>
                          <a:effectLst/>
                          <a:latin typeface="+mn-lt"/>
                        </a:rPr>
                        <a:t> it is </a:t>
                      </a:r>
                      <a:r>
                        <a:rPr lang="tr-TR" sz="1200" dirty="0" err="1">
                          <a:solidFill>
                            <a:schemeClr val="tx1"/>
                          </a:solidFill>
                          <a:effectLst/>
                          <a:latin typeface="+mn-lt"/>
                        </a:rPr>
                        <a:t>documented</a:t>
                      </a:r>
                      <a:r>
                        <a:rPr lang="tr-TR" sz="1200" dirty="0">
                          <a:solidFill>
                            <a:schemeClr val="tx1"/>
                          </a:solidFill>
                          <a:effectLst/>
                          <a:latin typeface="+mn-lt"/>
                        </a:rPr>
                        <a:t>)</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tc>
                  <a:txBody>
                    <a:bodyPr/>
                    <a:lstStyle/>
                    <a:p>
                      <a:pPr>
                        <a:lnSpc>
                          <a:spcPct val="107000"/>
                        </a:lnSpc>
                        <a:spcAft>
                          <a:spcPts val="800"/>
                        </a:spcAft>
                      </a:pPr>
                      <a:r>
                        <a:rPr lang="en-US" sz="1200" dirty="0">
                          <a:solidFill>
                            <a:schemeClr val="tx1"/>
                          </a:solidFill>
                          <a:effectLst/>
                          <a:latin typeface="+mn-lt"/>
                        </a:rPr>
                        <a:t>+10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extLst>
                  <a:ext uri="{0D108BD9-81ED-4DB2-BD59-A6C34878D82A}">
                    <a16:rowId xmlns:a16="http://schemas.microsoft.com/office/drawing/2014/main" val="3811742083"/>
                  </a:ext>
                </a:extLst>
              </a:tr>
              <a:tr h="493090">
                <a:tc>
                  <a:txBody>
                    <a:bodyPr/>
                    <a:lstStyle/>
                    <a:p>
                      <a:pPr>
                        <a:lnSpc>
                          <a:spcPct val="107000"/>
                        </a:lnSpc>
                        <a:spcAft>
                          <a:spcPts val="800"/>
                        </a:spcAft>
                      </a:pPr>
                      <a:r>
                        <a:rPr lang="tr-TR" sz="1200" dirty="0" err="1">
                          <a:solidFill>
                            <a:schemeClr val="tx1"/>
                          </a:solidFill>
                          <a:effectLst/>
                          <a:latin typeface="+mn-lt"/>
                        </a:rPr>
                        <a:t>Traineeships</a:t>
                      </a:r>
                      <a:r>
                        <a:rPr lang="tr-TR" sz="1200" dirty="0">
                          <a:solidFill>
                            <a:schemeClr val="tx1"/>
                          </a:solidFill>
                          <a:effectLst/>
                          <a:latin typeface="+mn-lt"/>
                        </a:rPr>
                        <a:t> </a:t>
                      </a:r>
                      <a:r>
                        <a:rPr lang="tr-TR" sz="1200" dirty="0" err="1">
                          <a:solidFill>
                            <a:schemeClr val="tx1"/>
                          </a:solidFill>
                          <a:effectLst/>
                          <a:latin typeface="+mn-lt"/>
                        </a:rPr>
                        <a:t>that</a:t>
                      </a:r>
                      <a:r>
                        <a:rPr lang="tr-TR" sz="1200" dirty="0">
                          <a:solidFill>
                            <a:schemeClr val="tx1"/>
                          </a:solidFill>
                          <a:effectLst/>
                          <a:latin typeface="+mn-lt"/>
                        </a:rPr>
                        <a:t> </a:t>
                      </a:r>
                      <a:r>
                        <a:rPr lang="tr-TR" sz="1200" dirty="0" err="1">
                          <a:solidFill>
                            <a:schemeClr val="tx1"/>
                          </a:solidFill>
                          <a:effectLst/>
                          <a:latin typeface="+mn-lt"/>
                        </a:rPr>
                        <a:t>require</a:t>
                      </a:r>
                      <a:r>
                        <a:rPr lang="tr-TR" sz="1200" dirty="0">
                          <a:solidFill>
                            <a:schemeClr val="tx1"/>
                          </a:solidFill>
                          <a:effectLst/>
                          <a:latin typeface="+mn-lt"/>
                        </a:rPr>
                        <a:t> </a:t>
                      </a:r>
                      <a:r>
                        <a:rPr lang="tr-TR" sz="1200" dirty="0" err="1">
                          <a:solidFill>
                            <a:schemeClr val="tx1"/>
                          </a:solidFill>
                          <a:effectLst/>
                          <a:latin typeface="+mn-lt"/>
                        </a:rPr>
                        <a:t>digital</a:t>
                      </a:r>
                      <a:r>
                        <a:rPr lang="tr-TR" sz="1200" dirty="0">
                          <a:solidFill>
                            <a:schemeClr val="tx1"/>
                          </a:solidFill>
                          <a:effectLst/>
                          <a:latin typeface="+mn-lt"/>
                        </a:rPr>
                        <a:t> </a:t>
                      </a:r>
                      <a:r>
                        <a:rPr lang="tr-TR" sz="1200" dirty="0" err="1">
                          <a:solidFill>
                            <a:schemeClr val="tx1"/>
                          </a:solidFill>
                          <a:effectLst/>
                          <a:latin typeface="+mn-lt"/>
                        </a:rPr>
                        <a:t>skills</a:t>
                      </a:r>
                      <a:r>
                        <a:rPr lang="tr-TR" sz="1200" dirty="0">
                          <a:solidFill>
                            <a:schemeClr val="tx1"/>
                          </a:solidFill>
                          <a:effectLst/>
                          <a:latin typeface="+mn-lt"/>
                        </a:rPr>
                        <a:t> </a:t>
                      </a:r>
                      <a:r>
                        <a:rPr lang="en-US" sz="1200" dirty="0">
                          <a:solidFill>
                            <a:schemeClr val="tx1"/>
                          </a:solidFill>
                          <a:effectLst/>
                          <a:latin typeface="+mn-lt"/>
                        </a:rPr>
                        <a:t>(DOTs)</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dirty="0">
                          <a:solidFill>
                            <a:schemeClr val="tx1"/>
                          </a:solidFill>
                          <a:effectLst/>
                          <a:latin typeface="+mn-lt"/>
                        </a:rPr>
                        <a:t>+5 </a:t>
                      </a:r>
                      <a:r>
                        <a:rPr lang="en-US" sz="1200" dirty="0" err="1">
                          <a:solidFill>
                            <a:schemeClr val="tx1"/>
                          </a:solidFill>
                          <a:effectLst/>
                          <a:latin typeface="+mn-lt"/>
                        </a:rPr>
                        <a:t>puan</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3673318262"/>
                  </a:ext>
                </a:extLst>
              </a:tr>
              <a:tr h="512108">
                <a:tc>
                  <a:txBody>
                    <a:bodyPr/>
                    <a:lstStyle/>
                    <a:p>
                      <a:pPr>
                        <a:lnSpc>
                          <a:spcPct val="107000"/>
                        </a:lnSpc>
                        <a:spcAft>
                          <a:spcPts val="800"/>
                        </a:spcAft>
                      </a:pPr>
                      <a:r>
                        <a:rPr lang="tr-TR" sz="1200" dirty="0" err="1">
                          <a:solidFill>
                            <a:schemeClr val="tx1"/>
                          </a:solidFill>
                          <a:effectLst/>
                          <a:latin typeface="+mn-lt"/>
                        </a:rPr>
                        <a:t>Participation</a:t>
                      </a:r>
                      <a:r>
                        <a:rPr lang="tr-TR" sz="1200" dirty="0">
                          <a:solidFill>
                            <a:schemeClr val="tx1"/>
                          </a:solidFill>
                          <a:effectLst/>
                          <a:latin typeface="+mn-lt"/>
                        </a:rPr>
                        <a:t> in </a:t>
                      </a:r>
                      <a:r>
                        <a:rPr lang="tr-TR" sz="1200" dirty="0" err="1">
                          <a:solidFill>
                            <a:schemeClr val="tx1"/>
                          </a:solidFill>
                          <a:effectLst/>
                          <a:latin typeface="+mn-lt"/>
                        </a:rPr>
                        <a:t>the</a:t>
                      </a:r>
                      <a:r>
                        <a:rPr lang="tr-TR" sz="1200" dirty="0">
                          <a:solidFill>
                            <a:schemeClr val="tx1"/>
                          </a:solidFill>
                          <a:effectLst/>
                          <a:latin typeface="+mn-lt"/>
                        </a:rPr>
                        <a:t> </a:t>
                      </a:r>
                      <a:r>
                        <a:rPr lang="tr-TR" sz="1200" dirty="0" err="1">
                          <a:solidFill>
                            <a:schemeClr val="tx1"/>
                          </a:solidFill>
                          <a:effectLst/>
                          <a:latin typeface="+mn-lt"/>
                        </a:rPr>
                        <a:t>country</a:t>
                      </a:r>
                      <a:r>
                        <a:rPr lang="tr-TR" sz="1200" dirty="0">
                          <a:solidFill>
                            <a:schemeClr val="tx1"/>
                          </a:solidFill>
                          <a:effectLst/>
                          <a:latin typeface="+mn-lt"/>
                        </a:rPr>
                        <a:t> of </a:t>
                      </a:r>
                      <a:r>
                        <a:rPr lang="tr-TR" sz="1200" dirty="0" err="1">
                          <a:solidFill>
                            <a:schemeClr val="tx1"/>
                          </a:solidFill>
                          <a:effectLst/>
                          <a:latin typeface="+mn-lt"/>
                        </a:rPr>
                        <a:t>citizenship</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-10 puan </a:t>
                      </a:r>
                      <a:endParaRPr lang="tr-TR" sz="1200">
                        <a:solidFill>
                          <a:schemeClr val="tx1"/>
                        </a:solidFill>
                        <a:effectLst/>
                        <a:latin typeface="+mn-lt"/>
                      </a:endParaRPr>
                    </a:p>
                    <a:p>
                      <a:pPr>
                        <a:lnSpc>
                          <a:spcPct val="107000"/>
                        </a:lnSpc>
                        <a:spcAft>
                          <a:spcPts val="800"/>
                        </a:spcAft>
                      </a:pPr>
                      <a:r>
                        <a:rPr lang="en-US" sz="1200">
                          <a:solidFill>
                            <a:schemeClr val="tx1"/>
                          </a:solidFill>
                          <a:effectLst/>
                          <a:latin typeface="+mn-lt"/>
                        </a:rPr>
                        <a:t>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2100231217"/>
                  </a:ext>
                </a:extLst>
              </a:tr>
              <a:tr h="460504">
                <a:tc>
                  <a:txBody>
                    <a:bodyPr/>
                    <a:lstStyle/>
                    <a:p>
                      <a:pPr>
                        <a:lnSpc>
                          <a:spcPct val="107000"/>
                        </a:lnSpc>
                        <a:spcAft>
                          <a:spcPts val="800"/>
                        </a:spcAft>
                      </a:pPr>
                      <a:r>
                        <a:rPr lang="tr-TR" sz="1200" dirty="0" err="1">
                          <a:solidFill>
                            <a:schemeClr val="tx1"/>
                          </a:solidFill>
                          <a:effectLst/>
                          <a:latin typeface="+mn-lt"/>
                        </a:rPr>
                        <a:t>For</a:t>
                      </a:r>
                      <a:r>
                        <a:rPr lang="tr-TR" sz="1200" dirty="0">
                          <a:solidFill>
                            <a:schemeClr val="tx1"/>
                          </a:solidFill>
                          <a:effectLst/>
                          <a:latin typeface="+mn-lt"/>
                        </a:rPr>
                        <a:t> </a:t>
                      </a:r>
                      <a:r>
                        <a:rPr lang="tr-TR" sz="1200" dirty="0" err="1">
                          <a:solidFill>
                            <a:schemeClr val="tx1"/>
                          </a:solidFill>
                          <a:effectLst/>
                          <a:latin typeface="+mn-lt"/>
                        </a:rPr>
                        <a:t>students</a:t>
                      </a:r>
                      <a:r>
                        <a:rPr lang="tr-TR" sz="1200" dirty="0">
                          <a:solidFill>
                            <a:schemeClr val="tx1"/>
                          </a:solidFill>
                          <a:effectLst/>
                          <a:latin typeface="+mn-lt"/>
                        </a:rPr>
                        <a:t> </a:t>
                      </a:r>
                      <a:r>
                        <a:rPr lang="tr-TR" sz="1200" dirty="0" err="1">
                          <a:solidFill>
                            <a:schemeClr val="tx1"/>
                          </a:solidFill>
                          <a:effectLst/>
                          <a:latin typeface="+mn-lt"/>
                        </a:rPr>
                        <a:t>who</a:t>
                      </a:r>
                      <a:r>
                        <a:rPr lang="tr-TR" sz="1200" dirty="0">
                          <a:solidFill>
                            <a:schemeClr val="tx1"/>
                          </a:solidFill>
                          <a:effectLst/>
                          <a:latin typeface="+mn-lt"/>
                        </a:rPr>
                        <a:t> </a:t>
                      </a:r>
                      <a:r>
                        <a:rPr lang="tr-TR" sz="1200" dirty="0" err="1">
                          <a:solidFill>
                            <a:schemeClr val="tx1"/>
                          </a:solidFill>
                          <a:effectLst/>
                          <a:latin typeface="+mn-lt"/>
                        </a:rPr>
                        <a:t>are</a:t>
                      </a:r>
                      <a:r>
                        <a:rPr lang="tr-TR" sz="1200" dirty="0">
                          <a:solidFill>
                            <a:schemeClr val="tx1"/>
                          </a:solidFill>
                          <a:effectLst/>
                          <a:latin typeface="+mn-lt"/>
                        </a:rPr>
                        <a:t> </a:t>
                      </a:r>
                      <a:r>
                        <a:rPr lang="tr-TR" sz="1200" dirty="0" err="1">
                          <a:solidFill>
                            <a:schemeClr val="tx1"/>
                          </a:solidFill>
                          <a:effectLst/>
                          <a:latin typeface="+mn-lt"/>
                        </a:rPr>
                        <a:t>selected</a:t>
                      </a:r>
                      <a:r>
                        <a:rPr lang="tr-TR" sz="1200" dirty="0">
                          <a:solidFill>
                            <a:schemeClr val="tx1"/>
                          </a:solidFill>
                          <a:effectLst/>
                          <a:latin typeface="+mn-lt"/>
                        </a:rPr>
                        <a:t> </a:t>
                      </a:r>
                      <a:r>
                        <a:rPr lang="tr-TR" sz="1200" dirty="0" err="1">
                          <a:solidFill>
                            <a:schemeClr val="tx1"/>
                          </a:solidFill>
                          <a:effectLst/>
                          <a:latin typeface="+mn-lt"/>
                        </a:rPr>
                        <a:t>to</a:t>
                      </a:r>
                      <a:r>
                        <a:rPr lang="tr-TR" sz="1200" dirty="0">
                          <a:solidFill>
                            <a:schemeClr val="tx1"/>
                          </a:solidFill>
                          <a:effectLst/>
                          <a:latin typeface="+mn-lt"/>
                        </a:rPr>
                        <a:t> </a:t>
                      </a:r>
                      <a:r>
                        <a:rPr lang="tr-TR" sz="1200" dirty="0" err="1">
                          <a:solidFill>
                            <a:schemeClr val="tx1"/>
                          </a:solidFill>
                          <a:effectLst/>
                          <a:latin typeface="+mn-lt"/>
                        </a:rPr>
                        <a:t>participate</a:t>
                      </a:r>
                      <a:r>
                        <a:rPr lang="tr-TR" sz="1200" dirty="0">
                          <a:solidFill>
                            <a:schemeClr val="tx1"/>
                          </a:solidFill>
                          <a:effectLst/>
                          <a:latin typeface="+mn-lt"/>
                        </a:rPr>
                        <a:t> in </a:t>
                      </a:r>
                      <a:r>
                        <a:rPr lang="tr-TR" sz="1200" dirty="0" err="1">
                          <a:solidFill>
                            <a:schemeClr val="tx1"/>
                          </a:solidFill>
                          <a:effectLst/>
                          <a:latin typeface="+mn-lt"/>
                        </a:rPr>
                        <a:t>the</a:t>
                      </a:r>
                      <a:r>
                        <a:rPr lang="tr-TR" sz="1200" dirty="0">
                          <a:solidFill>
                            <a:schemeClr val="tx1"/>
                          </a:solidFill>
                          <a:effectLst/>
                          <a:latin typeface="+mn-lt"/>
                        </a:rPr>
                        <a:t> </a:t>
                      </a:r>
                      <a:r>
                        <a:rPr lang="tr-TR" sz="1200" dirty="0" err="1">
                          <a:solidFill>
                            <a:schemeClr val="tx1"/>
                          </a:solidFill>
                          <a:effectLst/>
                          <a:latin typeface="+mn-lt"/>
                        </a:rPr>
                        <a:t>mobility</a:t>
                      </a:r>
                      <a:r>
                        <a:rPr lang="tr-TR" sz="1200" dirty="0">
                          <a:solidFill>
                            <a:schemeClr val="tx1"/>
                          </a:solidFill>
                          <a:effectLst/>
                          <a:latin typeface="+mn-lt"/>
                        </a:rPr>
                        <a:t>, not </a:t>
                      </a:r>
                      <a:r>
                        <a:rPr lang="tr-TR" sz="1200" dirty="0" err="1">
                          <a:solidFill>
                            <a:schemeClr val="tx1"/>
                          </a:solidFill>
                          <a:effectLst/>
                          <a:latin typeface="+mn-lt"/>
                        </a:rPr>
                        <a:t>attending</a:t>
                      </a:r>
                      <a:r>
                        <a:rPr lang="tr-TR" sz="1200" dirty="0">
                          <a:solidFill>
                            <a:schemeClr val="tx1"/>
                          </a:solidFill>
                          <a:effectLst/>
                          <a:latin typeface="+mn-lt"/>
                        </a:rPr>
                        <a:t> </a:t>
                      </a:r>
                      <a:r>
                        <a:rPr lang="tr-TR" sz="1200" dirty="0" err="1">
                          <a:solidFill>
                            <a:schemeClr val="tx1"/>
                          </a:solidFill>
                          <a:effectLst/>
                          <a:latin typeface="+mn-lt"/>
                        </a:rPr>
                        <a:t>meetings</a:t>
                      </a:r>
                      <a:r>
                        <a:rPr lang="tr-TR" sz="1200" dirty="0">
                          <a:solidFill>
                            <a:schemeClr val="tx1"/>
                          </a:solidFill>
                          <a:effectLst/>
                          <a:latin typeface="+mn-lt"/>
                        </a:rPr>
                        <a:t> (</a:t>
                      </a:r>
                      <a:r>
                        <a:rPr lang="tr-TR" sz="1200" dirty="0" err="1">
                          <a:solidFill>
                            <a:schemeClr val="tx1"/>
                          </a:solidFill>
                          <a:effectLst/>
                          <a:latin typeface="+mn-lt"/>
                        </a:rPr>
                        <a:t>when</a:t>
                      </a:r>
                      <a:r>
                        <a:rPr lang="tr-TR" sz="1200" dirty="0">
                          <a:solidFill>
                            <a:schemeClr val="tx1"/>
                          </a:solidFill>
                          <a:effectLst/>
                          <a:latin typeface="+mn-lt"/>
                        </a:rPr>
                        <a:t> </a:t>
                      </a:r>
                      <a:r>
                        <a:rPr lang="tr-TR" sz="1200" dirty="0" err="1">
                          <a:solidFill>
                            <a:schemeClr val="tx1"/>
                          </a:solidFill>
                          <a:effectLst/>
                          <a:latin typeface="+mn-lt"/>
                        </a:rPr>
                        <a:t>applying</a:t>
                      </a:r>
                      <a:r>
                        <a:rPr lang="tr-TR" sz="1200" dirty="0">
                          <a:solidFill>
                            <a:schemeClr val="tx1"/>
                          </a:solidFill>
                          <a:effectLst/>
                          <a:latin typeface="+mn-lt"/>
                        </a:rPr>
                        <a:t> </a:t>
                      </a:r>
                      <a:r>
                        <a:rPr lang="tr-TR" sz="1200" dirty="0" err="1">
                          <a:solidFill>
                            <a:schemeClr val="tx1"/>
                          </a:solidFill>
                          <a:effectLst/>
                          <a:latin typeface="+mn-lt"/>
                        </a:rPr>
                        <a:t>to</a:t>
                      </a:r>
                      <a:r>
                        <a:rPr lang="tr-TR" sz="1200" dirty="0">
                          <a:solidFill>
                            <a:schemeClr val="tx1"/>
                          </a:solidFill>
                          <a:effectLst/>
                          <a:latin typeface="+mn-lt"/>
                        </a:rPr>
                        <a:t> </a:t>
                      </a:r>
                      <a:r>
                        <a:rPr lang="tr-TR" sz="1200" dirty="0" err="1">
                          <a:solidFill>
                            <a:schemeClr val="tx1"/>
                          </a:solidFill>
                          <a:effectLst/>
                          <a:latin typeface="+mn-lt"/>
                        </a:rPr>
                        <a:t>mobility</a:t>
                      </a:r>
                      <a:r>
                        <a:rPr lang="tr-TR" sz="1200" dirty="0">
                          <a:solidFill>
                            <a:schemeClr val="tx1"/>
                          </a:solidFill>
                          <a:effectLst/>
                          <a:latin typeface="+mn-lt"/>
                        </a:rPr>
                        <a:t> </a:t>
                      </a:r>
                      <a:r>
                        <a:rPr lang="tr-TR" sz="1200" dirty="0" err="1">
                          <a:solidFill>
                            <a:schemeClr val="tx1"/>
                          </a:solidFill>
                          <a:effectLst/>
                          <a:latin typeface="+mn-lt"/>
                        </a:rPr>
                        <a:t>again</a:t>
                      </a:r>
                      <a:r>
                        <a:rPr lang="tr-TR" sz="1200" dirty="0">
                          <a:solidFill>
                            <a:schemeClr val="tx1"/>
                          </a:solidFill>
                          <a:effectLst/>
                          <a:latin typeface="+mn-lt"/>
                        </a:rPr>
                        <a:t> in </a:t>
                      </a:r>
                      <a:r>
                        <a:rPr lang="tr-TR" sz="1200" dirty="0" err="1">
                          <a:solidFill>
                            <a:schemeClr val="tx1"/>
                          </a:solidFill>
                          <a:effectLst/>
                          <a:latin typeface="+mn-lt"/>
                        </a:rPr>
                        <a:t>the</a:t>
                      </a:r>
                      <a:r>
                        <a:rPr lang="tr-TR" sz="1200" dirty="0">
                          <a:solidFill>
                            <a:schemeClr val="tx1"/>
                          </a:solidFill>
                          <a:effectLst/>
                          <a:latin typeface="+mn-lt"/>
                        </a:rPr>
                        <a:t> </a:t>
                      </a:r>
                      <a:r>
                        <a:rPr lang="tr-TR" sz="1200" dirty="0" err="1">
                          <a:solidFill>
                            <a:schemeClr val="tx1"/>
                          </a:solidFill>
                          <a:effectLst/>
                          <a:latin typeface="+mn-lt"/>
                        </a:rPr>
                        <a:t>future</a:t>
                      </a:r>
                      <a:r>
                        <a:rPr lang="tr-TR"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dirty="0">
                          <a:solidFill>
                            <a:schemeClr val="tx1"/>
                          </a:solidFill>
                          <a:effectLst/>
                          <a:latin typeface="+mn-lt"/>
                        </a:rPr>
                        <a:t>-5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696419260"/>
                  </a:ext>
                </a:extLst>
              </a:tr>
              <a:tr h="577669">
                <a:tc>
                  <a:txBody>
                    <a:bodyPr/>
                    <a:lstStyle/>
                    <a:p>
                      <a:pPr>
                        <a:lnSpc>
                          <a:spcPct val="107000"/>
                        </a:lnSpc>
                        <a:spcAft>
                          <a:spcPts val="800"/>
                        </a:spcAft>
                      </a:pPr>
                      <a:r>
                        <a:rPr lang="tr-TR" sz="1200" dirty="0">
                          <a:solidFill>
                            <a:schemeClr val="tx1"/>
                          </a:solidFill>
                          <a:effectLst/>
                          <a:latin typeface="+mn-lt"/>
                        </a:rPr>
                        <a:t>Not </a:t>
                      </a:r>
                      <a:r>
                        <a:rPr lang="tr-TR" sz="1200" dirty="0" err="1">
                          <a:solidFill>
                            <a:schemeClr val="tx1"/>
                          </a:solidFill>
                          <a:effectLst/>
                          <a:latin typeface="+mn-lt"/>
                        </a:rPr>
                        <a:t>attending</a:t>
                      </a:r>
                      <a:r>
                        <a:rPr lang="tr-TR" sz="1200" dirty="0">
                          <a:solidFill>
                            <a:schemeClr val="tx1"/>
                          </a:solidFill>
                          <a:effectLst/>
                          <a:latin typeface="+mn-lt"/>
                        </a:rPr>
                        <a:t> Erasmus Language (</a:t>
                      </a:r>
                      <a:r>
                        <a:rPr lang="tr-TR" sz="1200" dirty="0" err="1">
                          <a:solidFill>
                            <a:schemeClr val="tx1"/>
                          </a:solidFill>
                          <a:effectLst/>
                          <a:latin typeface="+mn-lt"/>
                        </a:rPr>
                        <a:t>when</a:t>
                      </a:r>
                      <a:r>
                        <a:rPr lang="tr-TR" sz="1200" dirty="0">
                          <a:solidFill>
                            <a:schemeClr val="tx1"/>
                          </a:solidFill>
                          <a:effectLst/>
                          <a:latin typeface="+mn-lt"/>
                        </a:rPr>
                        <a:t> </a:t>
                      </a:r>
                      <a:r>
                        <a:rPr lang="tr-TR" sz="1200" dirty="0" err="1">
                          <a:solidFill>
                            <a:schemeClr val="tx1"/>
                          </a:solidFill>
                          <a:effectLst/>
                          <a:latin typeface="+mn-lt"/>
                        </a:rPr>
                        <a:t>applying</a:t>
                      </a:r>
                      <a:r>
                        <a:rPr lang="tr-TR" sz="1200" dirty="0">
                          <a:solidFill>
                            <a:schemeClr val="tx1"/>
                          </a:solidFill>
                          <a:effectLst/>
                          <a:latin typeface="+mn-lt"/>
                        </a:rPr>
                        <a:t> </a:t>
                      </a:r>
                      <a:r>
                        <a:rPr lang="tr-TR" sz="1200" dirty="0" err="1">
                          <a:solidFill>
                            <a:schemeClr val="tx1"/>
                          </a:solidFill>
                          <a:effectLst/>
                          <a:latin typeface="+mn-lt"/>
                        </a:rPr>
                        <a:t>to</a:t>
                      </a:r>
                      <a:r>
                        <a:rPr lang="tr-TR" sz="1200" dirty="0">
                          <a:solidFill>
                            <a:schemeClr val="tx1"/>
                          </a:solidFill>
                          <a:effectLst/>
                          <a:latin typeface="+mn-lt"/>
                        </a:rPr>
                        <a:t> </a:t>
                      </a:r>
                      <a:r>
                        <a:rPr lang="tr-TR" sz="1200" dirty="0" err="1">
                          <a:solidFill>
                            <a:schemeClr val="tx1"/>
                          </a:solidFill>
                          <a:effectLst/>
                          <a:latin typeface="+mn-lt"/>
                        </a:rPr>
                        <a:t>mobility</a:t>
                      </a:r>
                      <a:r>
                        <a:rPr lang="tr-TR" sz="1200" dirty="0">
                          <a:solidFill>
                            <a:schemeClr val="tx1"/>
                          </a:solidFill>
                          <a:effectLst/>
                          <a:latin typeface="+mn-lt"/>
                        </a:rPr>
                        <a:t> </a:t>
                      </a:r>
                      <a:r>
                        <a:rPr lang="tr-TR" sz="1200" dirty="0" err="1">
                          <a:solidFill>
                            <a:schemeClr val="tx1"/>
                          </a:solidFill>
                          <a:effectLst/>
                          <a:latin typeface="+mn-lt"/>
                        </a:rPr>
                        <a:t>again</a:t>
                      </a:r>
                      <a:r>
                        <a:rPr lang="tr-TR" sz="1200" dirty="0">
                          <a:solidFill>
                            <a:schemeClr val="tx1"/>
                          </a:solidFill>
                          <a:effectLst/>
                          <a:latin typeface="+mn-lt"/>
                        </a:rPr>
                        <a:t> in </a:t>
                      </a:r>
                      <a:r>
                        <a:rPr lang="tr-TR" sz="1200" dirty="0" err="1">
                          <a:solidFill>
                            <a:schemeClr val="tx1"/>
                          </a:solidFill>
                          <a:effectLst/>
                          <a:latin typeface="+mn-lt"/>
                        </a:rPr>
                        <a:t>the</a:t>
                      </a:r>
                      <a:r>
                        <a:rPr lang="tr-TR" sz="1200" dirty="0">
                          <a:solidFill>
                            <a:schemeClr val="tx1"/>
                          </a:solidFill>
                          <a:effectLst/>
                          <a:latin typeface="+mn-lt"/>
                        </a:rPr>
                        <a:t> </a:t>
                      </a:r>
                      <a:r>
                        <a:rPr lang="tr-TR" sz="1200" dirty="0" err="1">
                          <a:solidFill>
                            <a:schemeClr val="tx1"/>
                          </a:solidFill>
                          <a:effectLst/>
                          <a:latin typeface="+mn-lt"/>
                        </a:rPr>
                        <a:t>future</a:t>
                      </a:r>
                      <a:r>
                        <a:rPr lang="tr-TR"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-5 puan</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3748906140"/>
                  </a:ext>
                </a:extLst>
              </a:tr>
              <a:tr h="748129">
                <a:tc>
                  <a:txBody>
                    <a:bodyPr/>
                    <a:lstStyle/>
                    <a:p>
                      <a:pPr>
                        <a:lnSpc>
                          <a:spcPct val="107000"/>
                        </a:lnSpc>
                        <a:spcAft>
                          <a:spcPts val="800"/>
                        </a:spcAft>
                      </a:pPr>
                      <a:r>
                        <a:rPr lang="tr-TR" sz="1200" dirty="0" err="1">
                          <a:solidFill>
                            <a:schemeClr val="tx1"/>
                          </a:solidFill>
                          <a:effectLst/>
                          <a:latin typeface="+mn-lt"/>
                        </a:rPr>
                        <a:t>Previous</a:t>
                      </a:r>
                      <a:r>
                        <a:rPr lang="tr-TR" sz="1200" dirty="0">
                          <a:solidFill>
                            <a:schemeClr val="tx1"/>
                          </a:solidFill>
                          <a:effectLst/>
                          <a:latin typeface="+mn-lt"/>
                        </a:rPr>
                        <a:t> </a:t>
                      </a:r>
                      <a:r>
                        <a:rPr lang="tr-TR" sz="1200" dirty="0" err="1">
                          <a:solidFill>
                            <a:schemeClr val="tx1"/>
                          </a:solidFill>
                          <a:effectLst/>
                          <a:latin typeface="+mn-lt"/>
                        </a:rPr>
                        <a:t>participation</a:t>
                      </a:r>
                      <a:r>
                        <a:rPr lang="tr-TR" sz="1200" dirty="0">
                          <a:solidFill>
                            <a:schemeClr val="tx1"/>
                          </a:solidFill>
                          <a:effectLst/>
                          <a:latin typeface="+mn-lt"/>
                        </a:rPr>
                        <a:t> in Erasmus </a:t>
                      </a:r>
                      <a:r>
                        <a:rPr lang="tr-TR" sz="1200" dirty="0" err="1">
                          <a:solidFill>
                            <a:schemeClr val="tx1"/>
                          </a:solidFill>
                          <a:effectLst/>
                          <a:latin typeface="+mn-lt"/>
                        </a:rPr>
                        <a:t>programme</a:t>
                      </a:r>
                      <a:r>
                        <a:rPr lang="tr-TR" sz="1200" dirty="0">
                          <a:solidFill>
                            <a:schemeClr val="tx1"/>
                          </a:solidFill>
                          <a:effectLst/>
                          <a:latin typeface="+mn-lt"/>
                        </a:rPr>
                        <a:t> </a:t>
                      </a:r>
                      <a:r>
                        <a:rPr lang="tr-TR" sz="1200" dirty="0" err="1">
                          <a:solidFill>
                            <a:schemeClr val="tx1"/>
                          </a:solidFill>
                          <a:effectLst/>
                          <a:latin typeface="+mn-lt"/>
                        </a:rPr>
                        <a:t>regardless</a:t>
                      </a:r>
                      <a:r>
                        <a:rPr lang="tr-TR" sz="1200" dirty="0">
                          <a:solidFill>
                            <a:schemeClr val="tx1"/>
                          </a:solidFill>
                          <a:effectLst/>
                          <a:latin typeface="+mn-lt"/>
                        </a:rPr>
                        <a:t> of </a:t>
                      </a:r>
                      <a:r>
                        <a:rPr lang="tr-TR" sz="1200" dirty="0" err="1">
                          <a:solidFill>
                            <a:schemeClr val="tx1"/>
                          </a:solidFill>
                          <a:effectLst/>
                          <a:latin typeface="+mn-lt"/>
                        </a:rPr>
                        <a:t>mobility</a:t>
                      </a:r>
                      <a:r>
                        <a:rPr lang="tr-TR" sz="1200" dirty="0">
                          <a:solidFill>
                            <a:schemeClr val="tx1"/>
                          </a:solidFill>
                          <a:effectLst/>
                          <a:latin typeface="+mn-lt"/>
                        </a:rPr>
                        <a:t> </a:t>
                      </a:r>
                      <a:r>
                        <a:rPr lang="tr-TR" sz="1200" dirty="0" err="1">
                          <a:solidFill>
                            <a:schemeClr val="tx1"/>
                          </a:solidFill>
                          <a:effectLst/>
                          <a:latin typeface="+mn-lt"/>
                        </a:rPr>
                        <a:t>type</a:t>
                      </a:r>
                      <a:r>
                        <a:rPr lang="tr-TR" sz="1200" dirty="0">
                          <a:solidFill>
                            <a:schemeClr val="tx1"/>
                          </a:solidFill>
                          <a:effectLst/>
                          <a:latin typeface="+mn-lt"/>
                        </a:rPr>
                        <a:t> (</a:t>
                      </a:r>
                      <a:r>
                        <a:rPr lang="tr-TR" sz="1200" dirty="0" err="1">
                          <a:solidFill>
                            <a:schemeClr val="tx1"/>
                          </a:solidFill>
                          <a:effectLst/>
                          <a:latin typeface="+mn-lt"/>
                        </a:rPr>
                        <a:t>for</a:t>
                      </a:r>
                      <a:r>
                        <a:rPr lang="tr-TR" sz="1200" dirty="0">
                          <a:solidFill>
                            <a:schemeClr val="tx1"/>
                          </a:solidFill>
                          <a:effectLst/>
                          <a:latin typeface="+mn-lt"/>
                        </a:rPr>
                        <a:t> </a:t>
                      </a:r>
                      <a:r>
                        <a:rPr lang="tr-TR" sz="1200" dirty="0" err="1">
                          <a:solidFill>
                            <a:schemeClr val="tx1"/>
                          </a:solidFill>
                          <a:effectLst/>
                          <a:latin typeface="+mn-lt"/>
                        </a:rPr>
                        <a:t>studies</a:t>
                      </a:r>
                      <a:r>
                        <a:rPr lang="tr-TR" sz="1200" dirty="0">
                          <a:solidFill>
                            <a:schemeClr val="tx1"/>
                          </a:solidFill>
                          <a:effectLst/>
                          <a:latin typeface="+mn-lt"/>
                        </a:rPr>
                        <a:t> </a:t>
                      </a:r>
                      <a:r>
                        <a:rPr lang="tr-TR" sz="1200" dirty="0" err="1">
                          <a:solidFill>
                            <a:schemeClr val="tx1"/>
                          </a:solidFill>
                          <a:effectLst/>
                          <a:latin typeface="+mn-lt"/>
                        </a:rPr>
                        <a:t>or</a:t>
                      </a:r>
                      <a:r>
                        <a:rPr lang="tr-TR" sz="1200" dirty="0">
                          <a:solidFill>
                            <a:schemeClr val="tx1"/>
                          </a:solidFill>
                          <a:effectLst/>
                          <a:latin typeface="+mn-lt"/>
                        </a:rPr>
                        <a:t> </a:t>
                      </a:r>
                      <a:r>
                        <a:rPr lang="tr-TR" sz="1200" dirty="0" err="1">
                          <a:solidFill>
                            <a:schemeClr val="tx1"/>
                          </a:solidFill>
                          <a:effectLst/>
                          <a:latin typeface="+mn-lt"/>
                        </a:rPr>
                        <a:t>traineeships</a:t>
                      </a:r>
                      <a:r>
                        <a:rPr lang="tr-TR" sz="1200" dirty="0">
                          <a:solidFill>
                            <a:schemeClr val="tx1"/>
                          </a:solidFill>
                          <a:effectLst/>
                          <a:latin typeface="+mn-lt"/>
                        </a:rPr>
                        <a:t>, online, </a:t>
                      </a:r>
                      <a:r>
                        <a:rPr lang="tr-TR" sz="1200" dirty="0" err="1">
                          <a:solidFill>
                            <a:schemeClr val="tx1"/>
                          </a:solidFill>
                          <a:effectLst/>
                          <a:latin typeface="+mn-lt"/>
                        </a:rPr>
                        <a:t>physical</a:t>
                      </a:r>
                      <a:r>
                        <a:rPr lang="tr-TR" sz="1200" dirty="0">
                          <a:solidFill>
                            <a:schemeClr val="tx1"/>
                          </a:solidFill>
                          <a:effectLst/>
                          <a:latin typeface="+mn-lt"/>
                        </a:rPr>
                        <a:t> </a:t>
                      </a:r>
                      <a:r>
                        <a:rPr lang="tr-TR" sz="1200" dirty="0" err="1">
                          <a:solidFill>
                            <a:schemeClr val="tx1"/>
                          </a:solidFill>
                          <a:effectLst/>
                          <a:latin typeface="+mn-lt"/>
                        </a:rPr>
                        <a:t>or</a:t>
                      </a:r>
                      <a:r>
                        <a:rPr lang="tr-TR" sz="1200" dirty="0">
                          <a:solidFill>
                            <a:schemeClr val="tx1"/>
                          </a:solidFill>
                          <a:effectLst/>
                          <a:latin typeface="+mn-lt"/>
                        </a:rPr>
                        <a:t> </a:t>
                      </a:r>
                      <a:r>
                        <a:rPr lang="tr-TR" sz="1200" dirty="0" err="1">
                          <a:solidFill>
                            <a:schemeClr val="tx1"/>
                          </a:solidFill>
                          <a:effectLst/>
                          <a:latin typeface="+mn-lt"/>
                        </a:rPr>
                        <a:t>blended</a:t>
                      </a:r>
                      <a:r>
                        <a:rPr lang="tr-TR" sz="1200" dirty="0">
                          <a:solidFill>
                            <a:schemeClr val="tx1"/>
                          </a:solidFill>
                          <a:effectLst/>
                          <a:latin typeface="+mn-lt"/>
                        </a:rPr>
                        <a:t>)</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-10 puan</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1313401368"/>
                  </a:ext>
                </a:extLst>
              </a:tr>
              <a:tr h="389556">
                <a:tc>
                  <a:txBody>
                    <a:bodyPr/>
                    <a:lstStyle/>
                    <a:p>
                      <a:pPr>
                        <a:lnSpc>
                          <a:spcPct val="107000"/>
                        </a:lnSpc>
                        <a:spcAft>
                          <a:spcPts val="800"/>
                        </a:spcAft>
                      </a:pPr>
                      <a:r>
                        <a:rPr lang="tr-TR" sz="1200" dirty="0">
                          <a:solidFill>
                            <a:schemeClr val="tx1"/>
                          </a:solidFill>
                          <a:effectLst/>
                          <a:latin typeface="+mn-lt"/>
                        </a:rPr>
                        <a:t>Not </a:t>
                      </a:r>
                      <a:r>
                        <a:rPr lang="tr-TR" sz="1200" dirty="0" err="1">
                          <a:solidFill>
                            <a:schemeClr val="tx1"/>
                          </a:solidFill>
                          <a:effectLst/>
                          <a:latin typeface="+mn-lt"/>
                        </a:rPr>
                        <a:t>participating</a:t>
                      </a:r>
                      <a:r>
                        <a:rPr lang="tr-TR" sz="1200" dirty="0">
                          <a:solidFill>
                            <a:schemeClr val="tx1"/>
                          </a:solidFill>
                          <a:effectLst/>
                          <a:latin typeface="+mn-lt"/>
                        </a:rPr>
                        <a:t> in </a:t>
                      </a:r>
                      <a:r>
                        <a:rPr lang="tr-TR" sz="1200" dirty="0" err="1">
                          <a:solidFill>
                            <a:schemeClr val="tx1"/>
                          </a:solidFill>
                          <a:effectLst/>
                          <a:latin typeface="+mn-lt"/>
                        </a:rPr>
                        <a:t>the</a:t>
                      </a:r>
                      <a:r>
                        <a:rPr lang="tr-TR" sz="1200" dirty="0">
                          <a:solidFill>
                            <a:schemeClr val="tx1"/>
                          </a:solidFill>
                          <a:effectLst/>
                          <a:latin typeface="+mn-lt"/>
                        </a:rPr>
                        <a:t> </a:t>
                      </a:r>
                      <a:r>
                        <a:rPr lang="tr-TR" sz="1200" dirty="0" err="1">
                          <a:solidFill>
                            <a:schemeClr val="tx1"/>
                          </a:solidFill>
                          <a:effectLst/>
                          <a:latin typeface="+mn-lt"/>
                        </a:rPr>
                        <a:t>mobility</a:t>
                      </a:r>
                      <a:r>
                        <a:rPr lang="tr-TR" sz="1200" dirty="0">
                          <a:solidFill>
                            <a:schemeClr val="tx1"/>
                          </a:solidFill>
                          <a:effectLst/>
                          <a:latin typeface="+mn-lt"/>
                        </a:rPr>
                        <a:t> </a:t>
                      </a:r>
                      <a:r>
                        <a:rPr lang="tr-TR" sz="1200" dirty="0" err="1">
                          <a:solidFill>
                            <a:schemeClr val="tx1"/>
                          </a:solidFill>
                          <a:effectLst/>
                          <a:latin typeface="+mn-lt"/>
                        </a:rPr>
                        <a:t>without</a:t>
                      </a:r>
                      <a:r>
                        <a:rPr lang="tr-TR" sz="1200" dirty="0">
                          <a:solidFill>
                            <a:schemeClr val="tx1"/>
                          </a:solidFill>
                          <a:effectLst/>
                          <a:latin typeface="+mn-lt"/>
                        </a:rPr>
                        <a:t> </a:t>
                      </a:r>
                      <a:r>
                        <a:rPr lang="tr-TR" sz="1200" dirty="0" err="1">
                          <a:solidFill>
                            <a:schemeClr val="tx1"/>
                          </a:solidFill>
                          <a:effectLst/>
                          <a:latin typeface="+mn-lt"/>
                        </a:rPr>
                        <a:t>waiver</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-10 puan</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2232001789"/>
                  </a:ext>
                </a:extLst>
              </a:tr>
              <a:tr h="389556">
                <a:tc>
                  <a:txBody>
                    <a:bodyPr/>
                    <a:lstStyle/>
                    <a:p>
                      <a:pPr>
                        <a:lnSpc>
                          <a:spcPct val="107000"/>
                        </a:lnSpc>
                        <a:spcAft>
                          <a:spcPts val="800"/>
                        </a:spcAft>
                      </a:pPr>
                      <a:r>
                        <a:rPr lang="tr-TR" sz="1200" dirty="0" err="1">
                          <a:solidFill>
                            <a:schemeClr val="tx1"/>
                          </a:solidFill>
                          <a:effectLst/>
                          <a:latin typeface="+mn-lt"/>
                        </a:rPr>
                        <a:t>In</a:t>
                      </a:r>
                      <a:r>
                        <a:rPr lang="tr-TR" sz="1200" dirty="0">
                          <a:solidFill>
                            <a:schemeClr val="tx1"/>
                          </a:solidFill>
                          <a:effectLst/>
                          <a:latin typeface="+mn-lt"/>
                        </a:rPr>
                        <a:t> </a:t>
                      </a:r>
                      <a:r>
                        <a:rPr lang="tr-TR" sz="1200" dirty="0" err="1">
                          <a:solidFill>
                            <a:schemeClr val="tx1"/>
                          </a:solidFill>
                          <a:effectLst/>
                          <a:latin typeface="+mn-lt"/>
                        </a:rPr>
                        <a:t>cases</a:t>
                      </a:r>
                      <a:r>
                        <a:rPr lang="tr-TR" sz="1200" dirty="0">
                          <a:solidFill>
                            <a:schemeClr val="tx1"/>
                          </a:solidFill>
                          <a:effectLst/>
                          <a:latin typeface="+mn-lt"/>
                        </a:rPr>
                        <a:t> of </a:t>
                      </a:r>
                      <a:r>
                        <a:rPr lang="tr-TR" sz="1200" dirty="0" err="1">
                          <a:solidFill>
                            <a:schemeClr val="tx1"/>
                          </a:solidFill>
                          <a:effectLst/>
                          <a:latin typeface="+mn-lt"/>
                        </a:rPr>
                        <a:t>application</a:t>
                      </a:r>
                      <a:r>
                        <a:rPr lang="tr-TR" sz="1200" dirty="0">
                          <a:solidFill>
                            <a:schemeClr val="tx1"/>
                          </a:solidFill>
                          <a:effectLst/>
                          <a:latin typeface="+mn-lt"/>
                        </a:rPr>
                        <a:t> </a:t>
                      </a:r>
                      <a:r>
                        <a:rPr lang="tr-TR" sz="1200" dirty="0" err="1">
                          <a:solidFill>
                            <a:schemeClr val="tx1"/>
                          </a:solidFill>
                          <a:effectLst/>
                          <a:latin typeface="+mn-lt"/>
                        </a:rPr>
                        <a:t>to</a:t>
                      </a:r>
                      <a:r>
                        <a:rPr lang="tr-TR" sz="1200" dirty="0">
                          <a:solidFill>
                            <a:schemeClr val="tx1"/>
                          </a:solidFill>
                          <a:effectLst/>
                          <a:latin typeface="+mn-lt"/>
                        </a:rPr>
                        <a:t> 2 </a:t>
                      </a:r>
                      <a:r>
                        <a:rPr lang="tr-TR" sz="1200" dirty="0" err="1">
                          <a:solidFill>
                            <a:schemeClr val="tx1"/>
                          </a:solidFill>
                          <a:effectLst/>
                          <a:latin typeface="+mn-lt"/>
                        </a:rPr>
                        <a:t>types</a:t>
                      </a:r>
                      <a:r>
                        <a:rPr lang="tr-TR" sz="1200" dirty="0">
                          <a:solidFill>
                            <a:schemeClr val="tx1"/>
                          </a:solidFill>
                          <a:effectLst/>
                          <a:latin typeface="+mn-lt"/>
                        </a:rPr>
                        <a:t> of </a:t>
                      </a:r>
                      <a:r>
                        <a:rPr lang="tr-TR" sz="1200" dirty="0" err="1">
                          <a:solidFill>
                            <a:schemeClr val="tx1"/>
                          </a:solidFill>
                          <a:effectLst/>
                          <a:latin typeface="+mn-lt"/>
                        </a:rPr>
                        <a:t>mobility</a:t>
                      </a:r>
                      <a:r>
                        <a:rPr lang="tr-TR" sz="1200" dirty="0">
                          <a:solidFill>
                            <a:schemeClr val="tx1"/>
                          </a:solidFill>
                          <a:effectLst/>
                          <a:latin typeface="+mn-lt"/>
                        </a:rPr>
                        <a:t> at </a:t>
                      </a:r>
                      <a:r>
                        <a:rPr lang="tr-TR" sz="1200" dirty="0" err="1">
                          <a:solidFill>
                            <a:schemeClr val="tx1"/>
                          </a:solidFill>
                          <a:effectLst/>
                          <a:latin typeface="+mn-lt"/>
                        </a:rPr>
                        <a:t>once</a:t>
                      </a:r>
                      <a:r>
                        <a:rPr lang="tr-TR" sz="1200" dirty="0">
                          <a:solidFill>
                            <a:schemeClr val="tx1"/>
                          </a:solidFill>
                          <a:effectLst/>
                          <a:latin typeface="+mn-lt"/>
                        </a:rPr>
                        <a:t>, </a:t>
                      </a:r>
                      <a:r>
                        <a:rPr lang="tr-TR" sz="1200" dirty="0" err="1">
                          <a:solidFill>
                            <a:schemeClr val="tx1"/>
                          </a:solidFill>
                          <a:effectLst/>
                          <a:latin typeface="+mn-lt"/>
                        </a:rPr>
                        <a:t>for</a:t>
                      </a:r>
                      <a:r>
                        <a:rPr lang="tr-TR" sz="1200" dirty="0">
                          <a:solidFill>
                            <a:schemeClr val="tx1"/>
                          </a:solidFill>
                          <a:effectLst/>
                          <a:latin typeface="+mn-lt"/>
                        </a:rPr>
                        <a:t> </a:t>
                      </a:r>
                      <a:r>
                        <a:rPr lang="tr-TR" sz="1200" dirty="0" err="1">
                          <a:solidFill>
                            <a:schemeClr val="tx1"/>
                          </a:solidFill>
                          <a:effectLst/>
                          <a:latin typeface="+mn-lt"/>
                        </a:rPr>
                        <a:t>preferred</a:t>
                      </a:r>
                      <a:r>
                        <a:rPr lang="tr-TR" sz="1200" dirty="0">
                          <a:solidFill>
                            <a:schemeClr val="tx1"/>
                          </a:solidFill>
                          <a:effectLst/>
                          <a:latin typeface="+mn-lt"/>
                        </a:rPr>
                        <a:t> </a:t>
                      </a:r>
                      <a:r>
                        <a:rPr lang="tr-TR" sz="1200" dirty="0" err="1">
                          <a:solidFill>
                            <a:schemeClr val="tx1"/>
                          </a:solidFill>
                          <a:effectLst/>
                          <a:latin typeface="+mn-lt"/>
                        </a:rPr>
                        <a:t>type</a:t>
                      </a:r>
                      <a:r>
                        <a:rPr lang="tr-TR" sz="1200" dirty="0">
                          <a:solidFill>
                            <a:schemeClr val="tx1"/>
                          </a:solidFill>
                          <a:effectLst/>
                          <a:latin typeface="+mn-lt"/>
                        </a:rPr>
                        <a:t> of </a:t>
                      </a:r>
                      <a:r>
                        <a:rPr lang="tr-TR" sz="1200" dirty="0" err="1">
                          <a:solidFill>
                            <a:schemeClr val="tx1"/>
                          </a:solidFill>
                          <a:effectLst/>
                          <a:latin typeface="+mn-lt"/>
                        </a:rPr>
                        <a:t>mobility</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dirty="0">
                          <a:solidFill>
                            <a:schemeClr val="tx1"/>
                          </a:solidFill>
                          <a:effectLst/>
                          <a:latin typeface="+mn-lt"/>
                        </a:rPr>
                        <a:t>-10</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74151165"/>
                  </a:ext>
                </a:extLst>
              </a:tr>
            </a:tbl>
          </a:graphicData>
        </a:graphic>
      </p:graphicFrame>
    </p:spTree>
    <p:extLst>
      <p:ext uri="{BB962C8B-B14F-4D97-AF65-F5344CB8AC3E}">
        <p14:creationId xmlns:p14="http://schemas.microsoft.com/office/powerpoint/2010/main" val="122613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43760D-32D8-4513-B969-75BF395F4083}"/>
              </a:ext>
            </a:extLst>
          </p:cNvPr>
          <p:cNvSpPr>
            <a:spLocks noGrp="1"/>
          </p:cNvSpPr>
          <p:nvPr>
            <p:ph type="title"/>
          </p:nvPr>
        </p:nvSpPr>
        <p:spPr>
          <a:xfrm>
            <a:off x="1730828" y="497274"/>
            <a:ext cx="6890658" cy="1320800"/>
          </a:xfrm>
        </p:spPr>
        <p:txBody>
          <a:bodyPr>
            <a:normAutofit/>
          </a:bodyPr>
          <a:lstStyle/>
          <a:p>
            <a:r>
              <a:rPr lang="tr-TR" dirty="0" err="1"/>
              <a:t>Foreign</a:t>
            </a:r>
            <a:r>
              <a:rPr lang="tr-TR" dirty="0"/>
              <a:t> Language </a:t>
            </a:r>
            <a:r>
              <a:rPr lang="tr-TR" dirty="0" err="1"/>
              <a:t>Requirements</a:t>
            </a:r>
            <a:r>
              <a:rPr lang="tr-TR" dirty="0"/>
              <a:t> </a:t>
            </a:r>
          </a:p>
        </p:txBody>
      </p:sp>
      <p:sp>
        <p:nvSpPr>
          <p:cNvPr id="3" name="İçerik Yer Tutucusu 2">
            <a:extLst>
              <a:ext uri="{FF2B5EF4-FFF2-40B4-BE49-F238E27FC236}">
                <a16:creationId xmlns:a16="http://schemas.microsoft.com/office/drawing/2014/main" id="{CD32EA11-028E-4DF4-90ED-A1ED9471CF86}"/>
              </a:ext>
            </a:extLst>
          </p:cNvPr>
          <p:cNvSpPr>
            <a:spLocks noGrp="1"/>
          </p:cNvSpPr>
          <p:nvPr>
            <p:ph idx="1"/>
          </p:nvPr>
        </p:nvSpPr>
        <p:spPr>
          <a:xfrm>
            <a:off x="136733" y="2160589"/>
            <a:ext cx="9137269" cy="3978954"/>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Teaching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languages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partner </a:t>
            </a:r>
            <a:r>
              <a:rPr lang="tr-TR" sz="1800" dirty="0" err="1">
                <a:effectLst/>
                <a:latin typeface="Calibri" panose="020F0502020204030204" pitchFamily="34" charset="0"/>
                <a:ea typeface="Calibri" panose="020F0502020204030204" pitchFamily="34" charset="0"/>
                <a:cs typeface="Arial" panose="020B0604020202020204" pitchFamily="34" charset="0"/>
              </a:rPr>
              <a:t>institutions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clearly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stated</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announcement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notice</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must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take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Erasmus </a:t>
            </a:r>
            <a:r>
              <a:rPr lang="tr-TR" sz="1800" dirty="0" err="1">
                <a:effectLst/>
                <a:latin typeface="Calibri" panose="020F0502020204030204" pitchFamily="34" charset="0"/>
                <a:ea typeface="Calibri" panose="020F0502020204030204" pitchFamily="34" charset="0"/>
                <a:cs typeface="Arial" panose="020B0604020202020204" pitchFamily="34" charset="0"/>
              </a:rPr>
              <a:t>language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organized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School of </a:t>
            </a:r>
            <a:r>
              <a:rPr lang="tr-TR" sz="1800" dirty="0" err="1">
                <a:effectLst/>
                <a:latin typeface="Calibri" panose="020F0502020204030204" pitchFamily="34" charset="0"/>
                <a:ea typeface="Calibri" panose="020F0502020204030204" pitchFamily="34" charset="0"/>
                <a:cs typeface="Arial" panose="020B0604020202020204" pitchFamily="34" charset="0"/>
              </a:rPr>
              <a:t>Foreign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Languages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Istanbul</a:t>
            </a:r>
            <a:r>
              <a:rPr lang="tr-TR" sz="1800" dirty="0">
                <a:effectLst/>
                <a:latin typeface="Calibri" panose="020F0502020204030204" pitchFamily="34" charset="0"/>
                <a:ea typeface="Calibri" panose="020F0502020204030204" pitchFamily="34" charset="0"/>
                <a:cs typeface="Arial" panose="020B0604020202020204" pitchFamily="34" charset="0"/>
              </a:rPr>
              <a:t> Kent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At </a:t>
            </a:r>
            <a:r>
              <a:rPr lang="tr-TR" sz="1800" dirty="0" err="1">
                <a:effectLst/>
                <a:latin typeface="Calibri" panose="020F0502020204030204" pitchFamily="34" charset="0"/>
                <a:ea typeface="Calibri" panose="020F0502020204030204" pitchFamily="34" charset="0"/>
                <a:cs typeface="Arial" panose="020B0604020202020204" pitchFamily="34" charset="0"/>
              </a:rPr>
              <a:t>our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language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exam</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conducted</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both</a:t>
            </a:r>
            <a:r>
              <a:rPr lang="tr-TR" sz="1800" dirty="0">
                <a:effectLst/>
                <a:latin typeface="Calibri" panose="020F0502020204030204" pitchFamily="34" charset="0"/>
                <a:ea typeface="Calibri" panose="020F0502020204030204" pitchFamily="34" charset="0"/>
                <a:cs typeface="Arial" panose="020B0604020202020204" pitchFamily="34" charset="0"/>
              </a:rPr>
              <a:t> English and </a:t>
            </a:r>
            <a:r>
              <a:rPr lang="tr-TR" sz="1800" dirty="0" err="1">
                <a:effectLst/>
                <a:latin typeface="Calibri" panose="020F0502020204030204" pitchFamily="34" charset="0"/>
                <a:ea typeface="Calibri" panose="020F0502020204030204" pitchFamily="34" charset="0"/>
                <a:cs typeface="Arial" panose="020B0604020202020204" pitchFamily="34" charset="0"/>
              </a:rPr>
              <a:t>German</a:t>
            </a:r>
            <a:r>
              <a:rPr lang="tr-TR" sz="1800" dirty="0">
                <a:effectLst/>
                <a:latin typeface="Calibri" panose="020F0502020204030204" pitchFamily="34" charset="0"/>
                <a:ea typeface="Calibri" panose="020F0502020204030204" pitchFamily="34" charset="0"/>
                <a:cs typeface="Arial" panose="020B0604020202020204" pitchFamily="34" charset="0"/>
              </a:rPr>
              <a:t>.</a:t>
            </a:r>
          </a:p>
        </p:txBody>
      </p:sp>
      <p:pic>
        <p:nvPicPr>
          <p:cNvPr id="5" name="Resim 4">
            <a:extLst>
              <a:ext uri="{FF2B5EF4-FFF2-40B4-BE49-F238E27FC236}">
                <a16:creationId xmlns:a16="http://schemas.microsoft.com/office/drawing/2014/main" id="{7A9BCB9E-EBB6-4B3C-9A27-5F191FF876FF}"/>
              </a:ext>
            </a:extLst>
          </p:cNvPr>
          <p:cNvPicPr>
            <a:picLocks noChangeAspect="1"/>
          </p:cNvPicPr>
          <p:nvPr/>
        </p:nvPicPr>
        <p:blipFill>
          <a:blip r:embed="rId2"/>
          <a:stretch>
            <a:fillRect/>
          </a:stretch>
        </p:blipFill>
        <p:spPr>
          <a:xfrm>
            <a:off x="0" y="0"/>
            <a:ext cx="1501629" cy="1475559"/>
          </a:xfrm>
          <a:prstGeom prst="rect">
            <a:avLst/>
          </a:prstGeom>
        </p:spPr>
      </p:pic>
    </p:spTree>
    <p:extLst>
      <p:ext uri="{BB962C8B-B14F-4D97-AF65-F5344CB8AC3E}">
        <p14:creationId xmlns:p14="http://schemas.microsoft.com/office/powerpoint/2010/main" val="326588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2FDDA0-C7D3-483B-9B34-FD4C4E0A6321}"/>
              </a:ext>
            </a:extLst>
          </p:cNvPr>
          <p:cNvSpPr>
            <a:spLocks noGrp="1"/>
          </p:cNvSpPr>
          <p:nvPr>
            <p:ph type="title"/>
          </p:nvPr>
        </p:nvSpPr>
        <p:spPr>
          <a:xfrm>
            <a:off x="1425713" y="700480"/>
            <a:ext cx="8596668" cy="1320800"/>
          </a:xfrm>
        </p:spPr>
        <p:txBody>
          <a:bodyPr/>
          <a:lstStyle/>
          <a:p>
            <a:r>
              <a:rPr lang="tr-TR" dirty="0" err="1"/>
              <a:t>Criteria</a:t>
            </a:r>
            <a:r>
              <a:rPr lang="tr-TR" dirty="0"/>
              <a:t> set </a:t>
            </a:r>
            <a:r>
              <a:rPr lang="tr-TR" dirty="0" err="1"/>
              <a:t>by</a:t>
            </a:r>
            <a:r>
              <a:rPr lang="tr-TR" dirty="0"/>
              <a:t> </a:t>
            </a:r>
            <a:r>
              <a:rPr lang="tr-TR" dirty="0" err="1"/>
              <a:t>the</a:t>
            </a:r>
            <a:r>
              <a:rPr lang="tr-TR" dirty="0"/>
              <a:t> Partner </a:t>
            </a:r>
            <a:r>
              <a:rPr lang="tr-TR" dirty="0" err="1"/>
              <a:t>Institutions</a:t>
            </a:r>
            <a:endParaRPr lang="tr-TR" dirty="0"/>
          </a:p>
        </p:txBody>
      </p:sp>
      <p:sp>
        <p:nvSpPr>
          <p:cNvPr id="3" name="İçerik Yer Tutucusu 2">
            <a:extLst>
              <a:ext uri="{FF2B5EF4-FFF2-40B4-BE49-F238E27FC236}">
                <a16:creationId xmlns:a16="http://schemas.microsoft.com/office/drawing/2014/main" id="{40ABB3A6-F946-4655-8C44-2147855901AC}"/>
              </a:ext>
            </a:extLst>
          </p:cNvPr>
          <p:cNvSpPr>
            <a:spLocks noGrp="1"/>
          </p:cNvSpPr>
          <p:nvPr>
            <p:ph idx="1"/>
          </p:nvPr>
        </p:nvSpPr>
        <p:spPr>
          <a:xfrm>
            <a:off x="239282" y="1552863"/>
            <a:ext cx="10648060" cy="4967577"/>
          </a:xfrm>
        </p:spPr>
        <p:txBody>
          <a:bodyPr>
            <a:normAutofit/>
          </a:bodyPr>
          <a:lstStyle/>
          <a:p>
            <a:pPr marL="342900" lvl="0" indent="-342900" algn="just">
              <a:lnSpc>
                <a:spcPct val="150000"/>
              </a:lnSpc>
              <a:spcAft>
                <a:spcPts val="800"/>
              </a:spcAft>
              <a:buFont typeface="Wingdings 3" panose="05040102010807070707" pitchFamily="18" charset="2"/>
              <a:buChar char=""/>
              <a:tabLst>
                <a:tab pos="457200" algn="l"/>
              </a:tabLst>
            </a:pPr>
            <a:r>
              <a:rPr lang="tr-TR" sz="2000" dirty="0" err="1">
                <a:effectLst/>
                <a:latin typeface="Calibri" panose="020F0502020204030204" pitchFamily="34" charset="0"/>
                <a:ea typeface="Calibri" panose="020F0502020204030204" pitchFamily="34" charset="0"/>
                <a:cs typeface="Arial" panose="020B0604020202020204" pitchFamily="34" charset="0"/>
              </a:rPr>
              <a:t>Students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selected</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for</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mobility</a:t>
            </a:r>
            <a:r>
              <a:rPr lang="tr-TR" sz="2000" dirty="0">
                <a:effectLst/>
                <a:latin typeface="Calibri" panose="020F0502020204030204" pitchFamily="34" charset="0"/>
                <a:ea typeface="Calibri" panose="020F0502020204030204" pitchFamily="34" charset="0"/>
                <a:cs typeface="Arial" panose="020B0604020202020204" pitchFamily="34" charset="0"/>
              </a:rPr>
              <a:t> at </a:t>
            </a:r>
            <a:r>
              <a:rPr lang="tr-TR" sz="2000" dirty="0" err="1">
                <a:effectLst/>
                <a:latin typeface="Calibri" panose="020F0502020204030204" pitchFamily="34" charset="0"/>
                <a:ea typeface="Calibri" panose="020F0502020204030204" pitchFamily="34" charset="0"/>
                <a:cs typeface="Arial" panose="020B0604020202020204" pitchFamily="34" charset="0"/>
              </a:rPr>
              <a:t>Istanbul</a:t>
            </a:r>
            <a:r>
              <a:rPr lang="tr-TR" sz="2000" dirty="0">
                <a:effectLst/>
                <a:latin typeface="Calibri" panose="020F0502020204030204" pitchFamily="34" charset="0"/>
                <a:ea typeface="Calibri" panose="020F0502020204030204" pitchFamily="34" charset="0"/>
                <a:cs typeface="Arial" panose="020B0604020202020204" pitchFamily="34" charset="0"/>
              </a:rPr>
              <a:t> Kent </a:t>
            </a:r>
            <a:r>
              <a:rPr lang="tr-TR" sz="2000" dirty="0" err="1">
                <a:effectLst/>
                <a:latin typeface="Calibri" panose="020F0502020204030204" pitchFamily="34" charset="0"/>
                <a:ea typeface="Calibri" panose="020F0502020204030204" pitchFamily="34" charset="0"/>
                <a:cs typeface="Arial" panose="020B0604020202020204" pitchFamily="34" charset="0"/>
              </a:rPr>
              <a:t>University</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are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nominated</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to</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partner </a:t>
            </a:r>
            <a:r>
              <a:rPr lang="tr-TR" sz="2000" dirty="0" err="1">
                <a:effectLst/>
                <a:latin typeface="Calibri" panose="020F0502020204030204" pitchFamily="34" charset="0"/>
                <a:ea typeface="Calibri" panose="020F0502020204030204" pitchFamily="34" charset="0"/>
                <a:cs typeface="Arial" panose="020B0604020202020204" pitchFamily="34" charset="0"/>
              </a:rPr>
              <a:t>institutions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by</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Erasmus+ and International Programs </a:t>
            </a:r>
            <a:r>
              <a:rPr lang="tr-TR" sz="2000" dirty="0" err="1">
                <a:effectLst/>
                <a:latin typeface="Calibri" panose="020F0502020204030204" pitchFamily="34" charset="0"/>
                <a:ea typeface="Calibri" panose="020F0502020204030204" pitchFamily="34" charset="0"/>
                <a:cs typeface="Arial" panose="020B0604020202020204" pitchFamily="34" charset="0"/>
              </a:rPr>
              <a:t>office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Afterwards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partner </a:t>
            </a:r>
            <a:r>
              <a:rPr lang="tr-TR" sz="2000" dirty="0" err="1">
                <a:effectLst/>
                <a:latin typeface="Calibri" panose="020F0502020204030204" pitchFamily="34" charset="0"/>
                <a:ea typeface="Calibri" panose="020F0502020204030204" pitchFamily="34" charset="0"/>
                <a:cs typeface="Arial" panose="020B0604020202020204" pitchFamily="34" charset="0"/>
              </a:rPr>
              <a:t>institutions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contact</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selected</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students</a:t>
            </a:r>
            <a:r>
              <a:rPr lang="tr-TR" sz="2000" dirty="0">
                <a:effectLst/>
                <a:latin typeface="Calibri" panose="020F0502020204030204" pitchFamily="34" charset="0"/>
                <a:ea typeface="Calibri" panose="020F0502020204030204" pitchFamily="34" charset="0"/>
                <a:cs typeface="Arial" panose="020B0604020202020204" pitchFamily="34" charset="0"/>
              </a:rPr>
              <a:t> and </a:t>
            </a:r>
            <a:r>
              <a:rPr lang="tr-TR" sz="2000" dirty="0" err="1">
                <a:effectLst/>
                <a:latin typeface="Calibri" panose="020F0502020204030204" pitchFamily="34" charset="0"/>
                <a:ea typeface="Calibri" panose="020F0502020204030204" pitchFamily="34" charset="0"/>
                <a:cs typeface="Arial" panose="020B0604020202020204" pitchFamily="34" charset="0"/>
              </a:rPr>
              <a:t>request</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them</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to</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complete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certain</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formalities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for</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their</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registration</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to</a:t>
            </a:r>
            <a:r>
              <a:rPr lang="tr-TR" sz="2000" dirty="0">
                <a:effectLst/>
                <a:latin typeface="Calibri" panose="020F0502020204030204" pitchFamily="34" charset="0"/>
                <a:ea typeface="Calibri" panose="020F0502020204030204" pitchFamily="34" charset="0"/>
                <a:cs typeface="Arial" panose="020B0604020202020204" pitchFamily="34" charset="0"/>
              </a:rPr>
              <a:t> be </a:t>
            </a:r>
            <a:r>
              <a:rPr lang="tr-TR" sz="2000" dirty="0" err="1">
                <a:effectLst/>
                <a:latin typeface="Calibri" panose="020F0502020204030204" pitchFamily="34" charset="0"/>
                <a:ea typeface="Calibri" panose="020F0502020204030204" pitchFamily="34" charset="0"/>
                <a:cs typeface="Arial" panose="020B0604020202020204" pitchFamily="34" charset="0"/>
              </a:rPr>
              <a:t>confirmed</a:t>
            </a:r>
            <a:r>
              <a:rPr lang="tr-TR" sz="20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Wingdings 3" panose="05040102010807070707" pitchFamily="18" charset="2"/>
              <a:buChar char=""/>
              <a:tabLst>
                <a:tab pos="457200" algn="l"/>
              </a:tabLst>
            </a:pPr>
            <a:r>
              <a:rPr lang="tr-TR" sz="2000" dirty="0" err="1">
                <a:effectLst/>
                <a:latin typeface="Calibri" panose="020F0502020204030204" pitchFamily="34" charset="0"/>
                <a:ea typeface="Calibri" panose="020F0502020204030204" pitchFamily="34" charset="0"/>
                <a:cs typeface="Arial" panose="020B0604020202020204" pitchFamily="34" charset="0"/>
              </a:rPr>
              <a:t>Documents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requested</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by</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partner </a:t>
            </a:r>
            <a:r>
              <a:rPr lang="tr-TR" sz="2000" dirty="0" err="1">
                <a:effectLst/>
                <a:latin typeface="Calibri" panose="020F0502020204030204" pitchFamily="34" charset="0"/>
                <a:ea typeface="Calibri" panose="020F0502020204030204" pitchFamily="34" charset="0"/>
                <a:cs typeface="Arial" panose="020B0604020202020204" pitchFamily="34" charset="0"/>
              </a:rPr>
              <a:t>universities</a:t>
            </a:r>
            <a:endParaRPr lang="tr-T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tr-TR" sz="2000" dirty="0">
                <a:effectLst/>
                <a:latin typeface="Calibri" panose="020F0502020204030204" pitchFamily="34" charset="0"/>
                <a:ea typeface="Calibri" panose="020F0502020204030204" pitchFamily="34" charset="0"/>
                <a:cs typeface="Arial" panose="020B0604020202020204" pitchFamily="34" charset="0"/>
              </a:rPr>
              <a:t>CV, </a:t>
            </a:r>
            <a:r>
              <a:rPr lang="tr-TR" sz="2000" dirty="0" err="1">
                <a:effectLst/>
                <a:latin typeface="Calibri" panose="020F0502020204030204" pitchFamily="34" charset="0"/>
                <a:ea typeface="Calibri" panose="020F0502020204030204" pitchFamily="34" charset="0"/>
                <a:cs typeface="Arial" panose="020B0604020202020204" pitchFamily="34" charset="0"/>
              </a:rPr>
              <a:t>statement</a:t>
            </a:r>
            <a:r>
              <a:rPr lang="tr-TR" sz="2000" dirty="0">
                <a:effectLst/>
                <a:latin typeface="Calibri" panose="020F0502020204030204" pitchFamily="34" charset="0"/>
                <a:ea typeface="Calibri" panose="020F0502020204030204" pitchFamily="34" charset="0"/>
                <a:cs typeface="Arial" panose="020B0604020202020204" pitchFamily="34" charset="0"/>
              </a:rPr>
              <a:t> of </a:t>
            </a:r>
            <a:r>
              <a:rPr lang="tr-TR" sz="2000" dirty="0" err="1">
                <a:effectLst/>
                <a:latin typeface="Calibri" panose="020F0502020204030204" pitchFamily="34" charset="0"/>
                <a:ea typeface="Calibri" panose="020F0502020204030204" pitchFamily="34" charset="0"/>
                <a:cs typeface="Arial" panose="020B0604020202020204" pitchFamily="34" charset="0"/>
              </a:rPr>
              <a:t>purpose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health</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insurance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application</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document</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letter</a:t>
            </a:r>
            <a:r>
              <a:rPr lang="tr-TR" sz="2000" dirty="0">
                <a:effectLst/>
                <a:latin typeface="Calibri" panose="020F0502020204030204" pitchFamily="34" charset="0"/>
                <a:ea typeface="Calibri" panose="020F0502020204030204" pitchFamily="34" charset="0"/>
                <a:cs typeface="Arial" panose="020B0604020202020204" pitchFamily="34" charset="0"/>
              </a:rPr>
              <a:t> of </a:t>
            </a:r>
            <a:r>
              <a:rPr lang="tr-TR" sz="2000" dirty="0" err="1">
                <a:effectLst/>
                <a:latin typeface="Calibri" panose="020F0502020204030204" pitchFamily="34" charset="0"/>
                <a:ea typeface="Calibri" panose="020F0502020204030204" pitchFamily="34" charset="0"/>
                <a:cs typeface="Arial" panose="020B0604020202020204" pitchFamily="34" charset="0"/>
              </a:rPr>
              <a:t>nomination</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certificate</a:t>
            </a:r>
            <a:r>
              <a:rPr lang="tr-TR" sz="2000" dirty="0">
                <a:effectLst/>
                <a:latin typeface="Calibri" panose="020F0502020204030204" pitchFamily="34" charset="0"/>
                <a:ea typeface="Calibri" panose="020F0502020204030204" pitchFamily="34" charset="0"/>
                <a:cs typeface="Arial" panose="020B0604020202020204" pitchFamily="34" charset="0"/>
              </a:rPr>
              <a:t> of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Erasmus </a:t>
            </a:r>
            <a:r>
              <a:rPr lang="tr-TR" sz="2000" dirty="0" err="1">
                <a:effectLst/>
                <a:latin typeface="Calibri" panose="020F0502020204030204" pitchFamily="34" charset="0"/>
                <a:ea typeface="Calibri" panose="020F0502020204030204" pitchFamily="34" charset="0"/>
                <a:cs typeface="Arial" panose="020B0604020202020204" pitchFamily="34" charset="0"/>
              </a:rPr>
              <a:t>language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2000" dirty="0">
                <a:effectLst/>
                <a:latin typeface="Calibri" panose="020F0502020204030204" pitchFamily="34" charset="0"/>
                <a:ea typeface="Calibri" panose="020F0502020204030204" pitchFamily="34" charset="0"/>
                <a:cs typeface="Arial" panose="020B0604020202020204" pitchFamily="34" charset="0"/>
              </a:rPr>
              <a:t> test </a:t>
            </a:r>
            <a:r>
              <a:rPr lang="tr-TR" sz="2000" dirty="0" err="1">
                <a:effectLst/>
                <a:latin typeface="Calibri" panose="020F0502020204030204" pitchFamily="34" charset="0"/>
                <a:ea typeface="Calibri" panose="020F0502020204030204" pitchFamily="34" charset="0"/>
                <a:cs typeface="Arial" panose="020B0604020202020204" pitchFamily="34" charset="0"/>
              </a:rPr>
              <a:t>result</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etc</a:t>
            </a:r>
            <a:r>
              <a:rPr lang="tr-TR" sz="20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800"/>
              </a:spcAft>
              <a:buFont typeface="Wingdings 3" panose="05040102010807070707" pitchFamily="18" charset="2"/>
              <a:buChar char=""/>
              <a:tabLst>
                <a:tab pos="457200" algn="l"/>
              </a:tabLst>
            </a:pP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letter</a:t>
            </a:r>
            <a:r>
              <a:rPr lang="tr-TR" sz="2000" dirty="0">
                <a:effectLst/>
                <a:latin typeface="Calibri" panose="020F0502020204030204" pitchFamily="34" charset="0"/>
                <a:ea typeface="Calibri" panose="020F0502020204030204" pitchFamily="34" charset="0"/>
                <a:cs typeface="Arial" panose="020B0604020202020204" pitchFamily="34" charset="0"/>
              </a:rPr>
              <a:t> of </a:t>
            </a:r>
            <a:r>
              <a:rPr lang="tr-TR" sz="2000" dirty="0" err="1">
                <a:effectLst/>
                <a:latin typeface="Calibri" panose="020F0502020204030204" pitchFamily="34" charset="0"/>
                <a:ea typeface="Calibri" panose="020F0502020204030204" pitchFamily="34" charset="0"/>
                <a:cs typeface="Arial" panose="020B0604020202020204" pitchFamily="34" charset="0"/>
              </a:rPr>
              <a:t>nomination</a:t>
            </a:r>
            <a:r>
              <a:rPr lang="tr-TR" sz="2000" dirty="0">
                <a:effectLst/>
                <a:latin typeface="Calibri" panose="020F0502020204030204" pitchFamily="34" charset="0"/>
                <a:ea typeface="Calibri" panose="020F0502020204030204" pitchFamily="34" charset="0"/>
                <a:cs typeface="Arial" panose="020B0604020202020204" pitchFamily="34" charset="0"/>
              </a:rPr>
              <a:t> and </a:t>
            </a:r>
            <a:r>
              <a:rPr lang="tr-TR" sz="2000" dirty="0" err="1">
                <a:effectLst/>
                <a:latin typeface="Calibri" panose="020F0502020204030204" pitchFamily="34" charset="0"/>
                <a:ea typeface="Calibri" panose="020F0502020204030204" pitchFamily="34" charset="0"/>
                <a:cs typeface="Arial" panose="020B0604020202020204" pitchFamily="34" charset="0"/>
              </a:rPr>
              <a:t>certificate</a:t>
            </a:r>
            <a:r>
              <a:rPr lang="tr-TR" sz="2000" dirty="0">
                <a:effectLst/>
                <a:latin typeface="Calibri" panose="020F0502020204030204" pitchFamily="34" charset="0"/>
                <a:ea typeface="Calibri" panose="020F0502020204030204" pitchFamily="34" charset="0"/>
                <a:cs typeface="Arial" panose="020B0604020202020204" pitchFamily="34" charset="0"/>
              </a:rPr>
              <a:t> of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Erasmus </a:t>
            </a:r>
            <a:r>
              <a:rPr lang="tr-TR" sz="2000" dirty="0" err="1">
                <a:effectLst/>
                <a:latin typeface="Calibri" panose="020F0502020204030204" pitchFamily="34" charset="0"/>
                <a:ea typeface="Calibri" panose="020F0502020204030204" pitchFamily="34" charset="0"/>
                <a:cs typeface="Arial" panose="020B0604020202020204" pitchFamily="34" charset="0"/>
              </a:rPr>
              <a:t>language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proficiency</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exam</a:t>
            </a:r>
            <a:r>
              <a:rPr lang="tr-TR" sz="2000" dirty="0">
                <a:effectLst/>
                <a:latin typeface="Calibri" panose="020F0502020204030204" pitchFamily="34" charset="0"/>
                <a:ea typeface="Calibri" panose="020F0502020204030204" pitchFamily="34" charset="0"/>
                <a:cs typeface="Arial" panose="020B0604020202020204" pitchFamily="34" charset="0"/>
              </a:rPr>
              <a:t> mark </a:t>
            </a:r>
            <a:r>
              <a:rPr lang="tr-TR" sz="2000" dirty="0" err="1">
                <a:effectLst/>
                <a:latin typeface="Calibri" panose="020F0502020204030204" pitchFamily="34" charset="0"/>
                <a:ea typeface="Calibri" panose="020F0502020204030204" pitchFamily="34" charset="0"/>
                <a:cs typeface="Arial" panose="020B0604020202020204" pitchFamily="34" charset="0"/>
              </a:rPr>
              <a:t>are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provided</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by</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our</a:t>
            </a:r>
            <a:r>
              <a:rPr lang="tr-TR" sz="2000" dirty="0">
                <a:effectLst/>
                <a:latin typeface="Calibri" panose="020F0502020204030204" pitchFamily="34" charset="0"/>
                <a:ea typeface="Calibri" panose="020F0502020204030204" pitchFamily="34" charset="0"/>
                <a:cs typeface="Arial" panose="020B0604020202020204" pitchFamily="34" charset="0"/>
              </a:rPr>
              <a:t> Office. </a:t>
            </a:r>
            <a:r>
              <a:rPr lang="tr-TR" sz="2000"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Other</a:t>
            </a:r>
            <a:r>
              <a:rPr lang="tr-TR" sz="20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tr-TR" sz="2000"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documents</a:t>
            </a:r>
            <a:r>
              <a:rPr lang="tr-TR" sz="20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tr-TR" sz="2000"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are</a:t>
            </a:r>
            <a:r>
              <a:rPr lang="tr-TR" sz="20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tr-TR" sz="2000"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the</a:t>
            </a:r>
            <a:r>
              <a:rPr lang="tr-TR" sz="20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tr-TR" sz="2000"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responsibility</a:t>
            </a:r>
            <a:r>
              <a:rPr lang="tr-TR" sz="20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of </a:t>
            </a:r>
            <a:r>
              <a:rPr lang="tr-TR" sz="2000"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students</a:t>
            </a:r>
            <a:r>
              <a:rPr lang="tr-TR" sz="20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t>
            </a:r>
            <a:endParaRPr lang="tr-TR"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tr-TR" dirty="0">
              <a:solidFill>
                <a:schemeClr val="tx1"/>
              </a:solidFill>
            </a:endParaRPr>
          </a:p>
        </p:txBody>
      </p:sp>
      <p:pic>
        <p:nvPicPr>
          <p:cNvPr id="5" name="Resim 4">
            <a:extLst>
              <a:ext uri="{FF2B5EF4-FFF2-40B4-BE49-F238E27FC236}">
                <a16:creationId xmlns:a16="http://schemas.microsoft.com/office/drawing/2014/main" id="{82D07EAF-1355-4D4F-A6D2-E81AB4C7CF07}"/>
              </a:ext>
            </a:extLst>
          </p:cNvPr>
          <p:cNvPicPr>
            <a:picLocks noChangeAspect="1"/>
          </p:cNvPicPr>
          <p:nvPr/>
        </p:nvPicPr>
        <p:blipFill>
          <a:blip r:embed="rId2"/>
          <a:stretch>
            <a:fillRect/>
          </a:stretch>
        </p:blipFill>
        <p:spPr>
          <a:xfrm>
            <a:off x="0" y="0"/>
            <a:ext cx="1425713" cy="1400961"/>
          </a:xfrm>
          <a:prstGeom prst="rect">
            <a:avLst/>
          </a:prstGeom>
        </p:spPr>
      </p:pic>
    </p:spTree>
    <p:extLst>
      <p:ext uri="{BB962C8B-B14F-4D97-AF65-F5344CB8AC3E}">
        <p14:creationId xmlns:p14="http://schemas.microsoft.com/office/powerpoint/2010/main" val="206064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14EBBF-8B38-4FCF-9339-3414E21448B0}"/>
              </a:ext>
            </a:extLst>
          </p:cNvPr>
          <p:cNvSpPr>
            <a:spLocks noGrp="1"/>
          </p:cNvSpPr>
          <p:nvPr>
            <p:ph type="title"/>
          </p:nvPr>
        </p:nvSpPr>
        <p:spPr>
          <a:xfrm>
            <a:off x="1696188" y="629124"/>
            <a:ext cx="7137569" cy="1529697"/>
          </a:xfrm>
        </p:spPr>
        <p:txBody>
          <a:bodyPr>
            <a:normAutofit/>
          </a:bodyPr>
          <a:lstStyle/>
          <a:p>
            <a:pPr algn="ctr"/>
            <a:r>
              <a:rPr lang="tr-TR" dirty="0" err="1"/>
              <a:t>Criteria</a:t>
            </a:r>
            <a:r>
              <a:rPr lang="tr-TR" dirty="0"/>
              <a:t> </a:t>
            </a:r>
            <a:r>
              <a:rPr lang="tr-TR" dirty="0" err="1"/>
              <a:t>to</a:t>
            </a:r>
            <a:r>
              <a:rPr lang="tr-TR" dirty="0"/>
              <a:t> </a:t>
            </a:r>
            <a:r>
              <a:rPr lang="tr-TR" dirty="0" err="1"/>
              <a:t>Extend</a:t>
            </a:r>
            <a:r>
              <a:rPr lang="tr-TR" dirty="0"/>
              <a:t> </a:t>
            </a:r>
            <a:r>
              <a:rPr lang="tr-TR" dirty="0" err="1"/>
              <a:t>the</a:t>
            </a:r>
            <a:r>
              <a:rPr lang="tr-TR" dirty="0"/>
              <a:t> </a:t>
            </a:r>
            <a:r>
              <a:rPr lang="tr-TR" dirty="0" err="1"/>
              <a:t>Mobility</a:t>
            </a:r>
            <a:r>
              <a:rPr lang="tr-TR" dirty="0"/>
              <a:t> </a:t>
            </a:r>
            <a:r>
              <a:rPr lang="tr-TR" dirty="0" err="1"/>
              <a:t>for</a:t>
            </a:r>
            <a:r>
              <a:rPr lang="tr-TR" dirty="0"/>
              <a:t> </a:t>
            </a:r>
            <a:r>
              <a:rPr lang="tr-TR" dirty="0" err="1"/>
              <a:t>Studies</a:t>
            </a:r>
            <a:endParaRPr lang="tr-TR" dirty="0"/>
          </a:p>
        </p:txBody>
      </p:sp>
      <p:sp>
        <p:nvSpPr>
          <p:cNvPr id="3" name="İçerik Yer Tutucusu 2">
            <a:extLst>
              <a:ext uri="{FF2B5EF4-FFF2-40B4-BE49-F238E27FC236}">
                <a16:creationId xmlns:a16="http://schemas.microsoft.com/office/drawing/2014/main" id="{8541C8D0-D6CA-4B13-BC6F-50537947ADA4}"/>
              </a:ext>
            </a:extLst>
          </p:cNvPr>
          <p:cNvSpPr>
            <a:spLocks noGrp="1"/>
          </p:cNvSpPr>
          <p:nvPr>
            <p:ph idx="1"/>
          </p:nvPr>
        </p:nvSpPr>
        <p:spPr>
          <a:xfrm>
            <a:off x="239283" y="2238998"/>
            <a:ext cx="10374594" cy="3802364"/>
          </a:xfrm>
        </p:spPr>
        <p:txBody>
          <a:bodyPr>
            <a:normAutofit/>
          </a:bodyPr>
          <a:lstStyle/>
          <a:p>
            <a:pPr marL="342900" lvl="0" indent="-342900" algn="just">
              <a:lnSpc>
                <a:spcPct val="150000"/>
              </a:lnSpc>
              <a:spcAft>
                <a:spcPts val="800"/>
              </a:spcAft>
              <a:buFont typeface="Wingdings 3" panose="05040102010807070707" pitchFamily="18" charset="2"/>
              <a:buChar char=""/>
              <a:tabLst>
                <a:tab pos="457200" algn="l"/>
              </a:tabLst>
            </a:pPr>
            <a:r>
              <a:rPr lang="tr-T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Class </a:t>
            </a:r>
            <a:r>
              <a:rPr lang="tr-TR"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attendance</a:t>
            </a:r>
            <a:r>
              <a:rPr lang="tr-T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and </a:t>
            </a:r>
            <a:r>
              <a:rPr lang="tr-TR"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academic</a:t>
            </a:r>
            <a:r>
              <a:rPr lang="tr-T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tr-TR"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success</a:t>
            </a:r>
            <a:r>
              <a:rPr lang="tr-T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tr-TR"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are</a:t>
            </a:r>
            <a:r>
              <a:rPr lang="tr-T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tr-TR"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required</a:t>
            </a:r>
            <a:r>
              <a:rPr lang="tr-TR" sz="2000" b="1"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to</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extend</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Erasmus+ </a:t>
            </a:r>
            <a:r>
              <a:rPr lang="tr-TR" sz="2000" dirty="0" err="1">
                <a:effectLst/>
                <a:latin typeface="Calibri" panose="020F0502020204030204" pitchFamily="34" charset="0"/>
                <a:ea typeface="Calibri" panose="020F0502020204030204" pitchFamily="34" charset="0"/>
                <a:cs typeface="Arial" panose="020B0604020202020204" pitchFamily="34" charset="0"/>
              </a:rPr>
              <a:t>Mobility</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for</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Studies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Students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who</a:t>
            </a:r>
            <a:r>
              <a:rPr lang="tr-TR" sz="2000" dirty="0">
                <a:effectLst/>
                <a:latin typeface="Calibri" panose="020F0502020204030204" pitchFamily="34" charset="0"/>
                <a:ea typeface="Calibri" panose="020F0502020204030204" pitchFamily="34" charset="0"/>
                <a:cs typeface="Arial" panose="020B0604020202020204" pitchFamily="34" charset="0"/>
              </a:rPr>
              <a:t> do not </a:t>
            </a:r>
            <a:r>
              <a:rPr lang="tr-TR" sz="2000" dirty="0" err="1">
                <a:effectLst/>
                <a:latin typeface="Calibri" panose="020F0502020204030204" pitchFamily="34" charset="0"/>
                <a:ea typeface="Calibri" panose="020F0502020204030204" pitchFamily="34" charset="0"/>
                <a:cs typeface="Arial" panose="020B0604020202020204" pitchFamily="34" charset="0"/>
              </a:rPr>
              <a:t>attend</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their</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classes</a:t>
            </a:r>
            <a:r>
              <a:rPr lang="tr-TR" sz="2000" dirty="0">
                <a:effectLst/>
                <a:latin typeface="Calibri" panose="020F0502020204030204" pitchFamily="34" charset="0"/>
                <a:ea typeface="Calibri" panose="020F0502020204030204" pitchFamily="34" charset="0"/>
                <a:cs typeface="Arial" panose="020B0604020202020204" pitchFamily="34" charset="0"/>
              </a:rPr>
              <a:t> and fail </a:t>
            </a:r>
            <a:r>
              <a:rPr lang="tr-TR" sz="2000" dirty="0" err="1">
                <a:effectLst/>
                <a:latin typeface="Calibri" panose="020F0502020204030204" pitchFamily="34" charset="0"/>
                <a:ea typeface="Calibri" panose="020F0502020204030204" pitchFamily="34" charset="0"/>
                <a:cs typeface="Arial" panose="020B0604020202020204" pitchFamily="34" charset="0"/>
              </a:rPr>
              <a:t>their</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courses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will</a:t>
            </a:r>
            <a:r>
              <a:rPr lang="tr-TR" sz="2000" dirty="0">
                <a:effectLst/>
                <a:latin typeface="Calibri" panose="020F0502020204030204" pitchFamily="34" charset="0"/>
                <a:ea typeface="Calibri" panose="020F0502020204030204" pitchFamily="34" charset="0"/>
                <a:cs typeface="Arial" panose="020B0604020202020204" pitchFamily="34" charset="0"/>
              </a:rPr>
              <a:t> not be </a:t>
            </a:r>
            <a:r>
              <a:rPr lang="tr-TR" sz="2000" dirty="0" err="1">
                <a:effectLst/>
                <a:latin typeface="Calibri" panose="020F0502020204030204" pitchFamily="34" charset="0"/>
                <a:ea typeface="Calibri" panose="020F0502020204030204" pitchFamily="34" charset="0"/>
                <a:cs typeface="Arial" panose="020B0604020202020204" pitchFamily="34" charset="0"/>
              </a:rPr>
              <a:t>eligible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to</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prolong</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their</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mobility</a:t>
            </a:r>
            <a:r>
              <a:rPr lang="tr-TR" sz="2000" dirty="0">
                <a:effectLst/>
                <a:latin typeface="Calibri" panose="020F0502020204030204" pitchFamily="34" charset="0"/>
                <a:ea typeface="Calibri" panose="020F0502020204030204" pitchFamily="34" charset="0"/>
                <a:cs typeface="Arial" panose="020B0604020202020204" pitchFamily="34" charset="0"/>
              </a:rPr>
              <a:t>!</a:t>
            </a:r>
          </a:p>
        </p:txBody>
      </p:sp>
      <p:pic>
        <p:nvPicPr>
          <p:cNvPr id="5" name="Resim 4">
            <a:extLst>
              <a:ext uri="{FF2B5EF4-FFF2-40B4-BE49-F238E27FC236}">
                <a16:creationId xmlns:a16="http://schemas.microsoft.com/office/drawing/2014/main" id="{4E1F6C17-9546-475F-8019-9A39EDF849F4}"/>
              </a:ext>
            </a:extLst>
          </p:cNvPr>
          <p:cNvPicPr>
            <a:picLocks noChangeAspect="1"/>
          </p:cNvPicPr>
          <p:nvPr/>
        </p:nvPicPr>
        <p:blipFill>
          <a:blip r:embed="rId2"/>
          <a:stretch>
            <a:fillRect/>
          </a:stretch>
        </p:blipFill>
        <p:spPr>
          <a:xfrm>
            <a:off x="0" y="0"/>
            <a:ext cx="1418602" cy="1393973"/>
          </a:xfrm>
          <a:prstGeom prst="rect">
            <a:avLst/>
          </a:prstGeom>
        </p:spPr>
      </p:pic>
    </p:spTree>
    <p:extLst>
      <p:ext uri="{BB962C8B-B14F-4D97-AF65-F5344CB8AC3E}">
        <p14:creationId xmlns:p14="http://schemas.microsoft.com/office/powerpoint/2010/main" val="401621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A914D6-9C10-4016-8F19-0D072937C984}"/>
              </a:ext>
            </a:extLst>
          </p:cNvPr>
          <p:cNvSpPr>
            <a:spLocks noGrp="1"/>
          </p:cNvSpPr>
          <p:nvPr>
            <p:ph type="title"/>
          </p:nvPr>
        </p:nvSpPr>
        <p:spPr>
          <a:xfrm>
            <a:off x="1943099" y="429704"/>
            <a:ext cx="6270173" cy="1320800"/>
          </a:xfrm>
        </p:spPr>
        <p:txBody>
          <a:bodyPr/>
          <a:lstStyle/>
          <a:p>
            <a:pPr algn="ctr"/>
            <a:r>
              <a:rPr lang="tr-TR" dirty="0"/>
              <a:t>How </a:t>
            </a:r>
            <a:r>
              <a:rPr lang="tr-TR" dirty="0" err="1"/>
              <a:t>to</a:t>
            </a:r>
            <a:r>
              <a:rPr lang="tr-TR" dirty="0"/>
              <a:t> </a:t>
            </a:r>
            <a:r>
              <a:rPr lang="tr-TR" dirty="0" err="1"/>
              <a:t>apply</a:t>
            </a:r>
            <a:r>
              <a:rPr lang="tr-TR" dirty="0"/>
              <a:t> </a:t>
            </a:r>
            <a:r>
              <a:rPr lang="tr-TR" dirty="0" err="1"/>
              <a:t>for</a:t>
            </a:r>
            <a:r>
              <a:rPr lang="tr-TR" dirty="0"/>
              <a:t> </a:t>
            </a:r>
            <a:r>
              <a:rPr lang="tr-TR" dirty="0" err="1"/>
              <a:t>the</a:t>
            </a:r>
            <a:r>
              <a:rPr lang="tr-TR" dirty="0"/>
              <a:t> </a:t>
            </a:r>
            <a:r>
              <a:rPr lang="tr-TR" dirty="0" err="1"/>
              <a:t>Eramus</a:t>
            </a:r>
            <a:r>
              <a:rPr lang="tr-TR" dirty="0"/>
              <a:t>+ </a:t>
            </a:r>
            <a:r>
              <a:rPr lang="tr-TR" dirty="0" err="1"/>
              <a:t>Mobility</a:t>
            </a:r>
            <a:r>
              <a:rPr lang="tr-TR" dirty="0"/>
              <a:t>?</a:t>
            </a:r>
          </a:p>
        </p:txBody>
      </p:sp>
      <p:sp>
        <p:nvSpPr>
          <p:cNvPr id="3" name="İçerik Yer Tutucusu 2">
            <a:extLst>
              <a:ext uri="{FF2B5EF4-FFF2-40B4-BE49-F238E27FC236}">
                <a16:creationId xmlns:a16="http://schemas.microsoft.com/office/drawing/2014/main" id="{6EFD4ED5-A378-4615-8320-27599C8097F6}"/>
              </a:ext>
            </a:extLst>
          </p:cNvPr>
          <p:cNvSpPr>
            <a:spLocks noGrp="1"/>
          </p:cNvSpPr>
          <p:nvPr>
            <p:ph sz="half" idx="2"/>
          </p:nvPr>
        </p:nvSpPr>
        <p:spPr>
          <a:xfrm>
            <a:off x="213646" y="2269671"/>
            <a:ext cx="10536964" cy="4096945"/>
          </a:xfrm>
        </p:spPr>
        <p:txBody>
          <a:bodyPr>
            <a:normAutofit/>
          </a:bodyPr>
          <a:lstStyle/>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clicking</a:t>
            </a:r>
            <a:r>
              <a:rPr lang="tr-TR" sz="1800" dirty="0">
                <a:effectLst/>
                <a:latin typeface="Calibri" panose="020F0502020204030204" pitchFamily="34" charset="0"/>
                <a:ea typeface="Calibri" panose="020F0502020204030204" pitchFamily="34" charset="0"/>
                <a:cs typeface="Arial" panose="020B0604020202020204" pitchFamily="34" charset="0"/>
              </a:rPr>
              <a:t> on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link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https://app.erasmus.kent.edu.tr/</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you</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can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log</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into</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the</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Erasmusport</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system</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with</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your</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kent.edu.tr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extension</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e-mail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accounts</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You</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then</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register</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your</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personal</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information</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identity</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details</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picture</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u="none" strike="noStrike"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etc</a:t>
            </a:r>
            <a:r>
              <a:rPr lang="tr-TR" sz="18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Afterwards</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you</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click</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on ‘My Applications’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tab</a:t>
            </a:r>
            <a:endPar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Once</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you</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click</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on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Outgoing</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SMS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Student</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Mobility</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for</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Studies</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and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Outgoing</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SMP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Student</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Mobility</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for</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Placement</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the</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application</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can be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submitted</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by</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following</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the</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steps</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If</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no</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action</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is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taken</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within</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20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minutes</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the</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system</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shuts</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down</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automatically</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p>
            <a:endParaRPr lang="tr-TR" dirty="0">
              <a:solidFill>
                <a:schemeClr val="tx1"/>
              </a:solidFill>
            </a:endParaRPr>
          </a:p>
        </p:txBody>
      </p:sp>
      <p:pic>
        <p:nvPicPr>
          <p:cNvPr id="11" name="Resim 10">
            <a:extLst>
              <a:ext uri="{FF2B5EF4-FFF2-40B4-BE49-F238E27FC236}">
                <a16:creationId xmlns:a16="http://schemas.microsoft.com/office/drawing/2014/main" id="{1300C5BE-3871-4891-8BBD-3BA7B8C0B19D}"/>
              </a:ext>
            </a:extLst>
          </p:cNvPr>
          <p:cNvPicPr>
            <a:picLocks noChangeAspect="1"/>
          </p:cNvPicPr>
          <p:nvPr/>
        </p:nvPicPr>
        <p:blipFill>
          <a:blip r:embed="rId3"/>
          <a:stretch>
            <a:fillRect/>
          </a:stretch>
        </p:blipFill>
        <p:spPr>
          <a:xfrm>
            <a:off x="0" y="0"/>
            <a:ext cx="1478453" cy="1452785"/>
          </a:xfrm>
          <a:prstGeom prst="rect">
            <a:avLst/>
          </a:prstGeom>
        </p:spPr>
      </p:pic>
    </p:spTree>
    <p:extLst>
      <p:ext uri="{BB962C8B-B14F-4D97-AF65-F5344CB8AC3E}">
        <p14:creationId xmlns:p14="http://schemas.microsoft.com/office/powerpoint/2010/main" val="40649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1D50D5-8B13-47EF-AB44-8A90C4B72CB0}"/>
              </a:ext>
            </a:extLst>
          </p:cNvPr>
          <p:cNvSpPr>
            <a:spLocks noGrp="1"/>
          </p:cNvSpPr>
          <p:nvPr>
            <p:ph type="title"/>
          </p:nvPr>
        </p:nvSpPr>
        <p:spPr>
          <a:xfrm>
            <a:off x="1666430" y="592509"/>
            <a:ext cx="3309238" cy="1320800"/>
          </a:xfrm>
        </p:spPr>
        <p:txBody>
          <a:bodyPr/>
          <a:lstStyle/>
          <a:p>
            <a:r>
              <a:rPr lang="tr-TR" dirty="0" err="1"/>
              <a:t>Erasmusport</a:t>
            </a:r>
            <a:endParaRPr lang="tr-TR" dirty="0"/>
          </a:p>
        </p:txBody>
      </p:sp>
      <p:sp>
        <p:nvSpPr>
          <p:cNvPr id="3" name="İçerik Yer Tutucusu 2">
            <a:extLst>
              <a:ext uri="{FF2B5EF4-FFF2-40B4-BE49-F238E27FC236}">
                <a16:creationId xmlns:a16="http://schemas.microsoft.com/office/drawing/2014/main" id="{F86274AE-539B-42CE-8839-00B87BD4D6E7}"/>
              </a:ext>
            </a:extLst>
          </p:cNvPr>
          <p:cNvSpPr>
            <a:spLocks noGrp="1"/>
          </p:cNvSpPr>
          <p:nvPr>
            <p:ph sz="half" idx="1"/>
          </p:nvPr>
        </p:nvSpPr>
        <p:spPr>
          <a:xfrm>
            <a:off x="85459" y="1786071"/>
            <a:ext cx="5426578" cy="4479420"/>
          </a:xfrm>
        </p:spPr>
        <p:txBody>
          <a:bodyPr>
            <a:normAutofit/>
          </a:bodyPr>
          <a:lstStyle/>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Erasmusport</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software </a:t>
            </a:r>
            <a:r>
              <a:rPr lang="tr-TR" sz="1800" dirty="0" err="1">
                <a:effectLst/>
                <a:latin typeface="Calibri" panose="020F0502020204030204" pitchFamily="34" charset="0"/>
                <a:ea typeface="Calibri" panose="020F0502020204030204" pitchFamily="34" charset="0"/>
                <a:cs typeface="Arial" panose="020B0604020202020204" pitchFamily="34" charset="0"/>
              </a:rPr>
              <a:t>used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Istanbul</a:t>
            </a:r>
            <a:r>
              <a:rPr lang="tr-TR" sz="1800" dirty="0">
                <a:effectLst/>
                <a:latin typeface="Calibri" panose="020F0502020204030204" pitchFamily="34" charset="0"/>
                <a:ea typeface="Calibri" panose="020F0502020204030204" pitchFamily="34" charset="0"/>
                <a:cs typeface="Arial" panose="020B0604020202020204" pitchFamily="34" charset="0"/>
              </a:rPr>
              <a:t> Kent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carry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out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Erasmus+ </a:t>
            </a:r>
            <a:r>
              <a:rPr lang="tr-TR" sz="1800" dirty="0" err="1">
                <a:effectLst/>
                <a:latin typeface="Calibri" panose="020F0502020204030204" pitchFamily="34" charset="0"/>
                <a:ea typeface="Calibri" panose="020F0502020204030204" pitchFamily="34" charset="0"/>
                <a:cs typeface="Arial" panose="020B0604020202020204" pitchFamily="34" charset="0"/>
              </a:rPr>
              <a:t>processes</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office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workers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Erasmus+ Departmental </a:t>
            </a:r>
            <a:r>
              <a:rPr lang="tr-TR" sz="1800" dirty="0" err="1">
                <a:effectLst/>
                <a:latin typeface="Calibri" panose="020F0502020204030204" pitchFamily="34" charset="0"/>
                <a:ea typeface="Calibri" panose="020F0502020204030204" pitchFamily="34" charset="0"/>
                <a:cs typeface="Arial" panose="020B0604020202020204" pitchFamily="34" charset="0"/>
              </a:rPr>
              <a:t>Coordinators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expected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use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this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system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Thus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need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create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their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own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individual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accounts</a:t>
            </a:r>
            <a:r>
              <a:rPr lang="tr-TR" sz="1800" dirty="0">
                <a:effectLst/>
                <a:latin typeface="Calibri" panose="020F0502020204030204" pitchFamily="34" charset="0"/>
                <a:ea typeface="Calibri" panose="020F0502020204030204" pitchFamily="34" charset="0"/>
                <a:cs typeface="Arial" panose="020B0604020202020204" pitchFamily="34" charset="0"/>
              </a:rPr>
              <a:t> on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system</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order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participate</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Erasmus+ Program, </a:t>
            </a:r>
            <a:r>
              <a:rPr lang="tr-TR" b="1" dirty="0">
                <a:highlight>
                  <a:srgbClr val="FFFF00"/>
                </a:highlight>
                <a:latin typeface="Calibri" panose="020F0502020204030204" pitchFamily="34" charset="0"/>
                <a:ea typeface="Calibri" panose="020F0502020204030204" pitchFamily="34" charset="0"/>
                <a:cs typeface="Arial" panose="020B0604020202020204" pitchFamily="34" charset="0"/>
              </a:rPr>
              <a:t>IT</a:t>
            </a:r>
            <a:r>
              <a:rPr lang="tr-TR"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IS MANDATORY TO SUBMIT APPLICATIONS ON THE SYSTEM.</a:t>
            </a:r>
            <a:r>
              <a:rPr lang="tr-TR" sz="1800" b="1" dirty="0">
                <a:effectLst/>
                <a:latin typeface="Calibri" panose="020F0502020204030204" pitchFamily="34" charset="0"/>
                <a:ea typeface="Calibri" panose="020F0502020204030204" pitchFamily="34" charset="0"/>
                <a:cs typeface="Arial" panose="020B0604020202020204" pitchFamily="34" charset="0"/>
              </a:rPr>
              <a:t> </a:t>
            </a:r>
          </a:p>
          <a:p>
            <a:endParaRPr lang="tr-TR" dirty="0"/>
          </a:p>
        </p:txBody>
      </p:sp>
      <p:pic>
        <p:nvPicPr>
          <p:cNvPr id="6" name="İçerik Yer Tutucusu 5">
            <a:extLst>
              <a:ext uri="{FF2B5EF4-FFF2-40B4-BE49-F238E27FC236}">
                <a16:creationId xmlns:a16="http://schemas.microsoft.com/office/drawing/2014/main" id="{168AB3B0-282B-4099-9815-DCFCCC6884FB}"/>
              </a:ext>
            </a:extLst>
          </p:cNvPr>
          <p:cNvPicPr>
            <a:picLocks noGrp="1" noChangeAspect="1"/>
          </p:cNvPicPr>
          <p:nvPr>
            <p:ph sz="half" idx="2"/>
          </p:nvPr>
        </p:nvPicPr>
        <p:blipFill>
          <a:blip r:embed="rId2"/>
          <a:stretch>
            <a:fillRect/>
          </a:stretch>
        </p:blipFill>
        <p:spPr>
          <a:xfrm>
            <a:off x="5588939" y="1584123"/>
            <a:ext cx="6387570" cy="4252655"/>
          </a:xfrm>
        </p:spPr>
      </p:pic>
      <p:pic>
        <p:nvPicPr>
          <p:cNvPr id="7" name="Resim 6">
            <a:extLst>
              <a:ext uri="{FF2B5EF4-FFF2-40B4-BE49-F238E27FC236}">
                <a16:creationId xmlns:a16="http://schemas.microsoft.com/office/drawing/2014/main" id="{2BA285F3-40A9-476F-A4D6-CF86AF9BDD77}"/>
              </a:ext>
            </a:extLst>
          </p:cNvPr>
          <p:cNvPicPr>
            <a:picLocks noChangeAspect="1"/>
          </p:cNvPicPr>
          <p:nvPr/>
        </p:nvPicPr>
        <p:blipFill>
          <a:blip r:embed="rId3"/>
          <a:stretch>
            <a:fillRect/>
          </a:stretch>
        </p:blipFill>
        <p:spPr>
          <a:xfrm>
            <a:off x="0" y="0"/>
            <a:ext cx="1358781" cy="1337127"/>
          </a:xfrm>
          <a:prstGeom prst="rect">
            <a:avLst/>
          </a:prstGeom>
        </p:spPr>
      </p:pic>
    </p:spTree>
    <p:extLst>
      <p:ext uri="{BB962C8B-B14F-4D97-AF65-F5344CB8AC3E}">
        <p14:creationId xmlns:p14="http://schemas.microsoft.com/office/powerpoint/2010/main" val="194551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997E6989-B24B-4023-85F7-7CEE42D5032A}"/>
              </a:ext>
            </a:extLst>
          </p:cNvPr>
          <p:cNvSpPr>
            <a:spLocks noGrp="1"/>
          </p:cNvSpPr>
          <p:nvPr>
            <p:ph type="title"/>
          </p:nvPr>
        </p:nvSpPr>
        <p:spPr>
          <a:xfrm>
            <a:off x="766194" y="333762"/>
            <a:ext cx="8596668" cy="1320800"/>
          </a:xfrm>
        </p:spPr>
        <p:txBody>
          <a:bodyPr/>
          <a:lstStyle/>
          <a:p>
            <a:r>
              <a:rPr lang="tr-TR" dirty="0" err="1"/>
              <a:t>Grants</a:t>
            </a:r>
            <a:r>
              <a:rPr lang="tr-TR" dirty="0"/>
              <a:t> 2020								</a:t>
            </a:r>
            <a:r>
              <a:rPr lang="tr-TR" dirty="0" err="1"/>
              <a:t>Grants</a:t>
            </a:r>
            <a:r>
              <a:rPr lang="tr-TR" dirty="0"/>
              <a:t> 2021</a:t>
            </a:r>
          </a:p>
        </p:txBody>
      </p:sp>
      <p:graphicFrame>
        <p:nvGraphicFramePr>
          <p:cNvPr id="7" name="Tablo 7">
            <a:extLst>
              <a:ext uri="{FF2B5EF4-FFF2-40B4-BE49-F238E27FC236}">
                <a16:creationId xmlns:a16="http://schemas.microsoft.com/office/drawing/2014/main" id="{585CEB7C-8302-44E7-8459-D9A4E17186DC}"/>
              </a:ext>
            </a:extLst>
          </p:cNvPr>
          <p:cNvGraphicFramePr>
            <a:graphicFrameLocks noGrp="1"/>
          </p:cNvGraphicFramePr>
          <p:nvPr>
            <p:ph sz="half" idx="1"/>
            <p:extLst>
              <p:ext uri="{D42A27DB-BD31-4B8C-83A1-F6EECF244321}">
                <p14:modId xmlns:p14="http://schemas.microsoft.com/office/powerpoint/2010/main" val="4226793969"/>
              </p:ext>
            </p:extLst>
          </p:nvPr>
        </p:nvGraphicFramePr>
        <p:xfrm>
          <a:off x="228601" y="1086655"/>
          <a:ext cx="5867402" cy="5771345"/>
        </p:xfrm>
        <a:graphic>
          <a:graphicData uri="http://schemas.openxmlformats.org/drawingml/2006/table">
            <a:tbl>
              <a:tblPr firstRow="1" bandRow="1">
                <a:tableStyleId>{5C22544A-7EE6-4342-B048-85BDC9FD1C3A}</a:tableStyleId>
              </a:tblPr>
              <a:tblGrid>
                <a:gridCol w="1466851">
                  <a:extLst>
                    <a:ext uri="{9D8B030D-6E8A-4147-A177-3AD203B41FA5}">
                      <a16:colId xmlns:a16="http://schemas.microsoft.com/office/drawing/2014/main" val="90692000"/>
                    </a:ext>
                  </a:extLst>
                </a:gridCol>
                <a:gridCol w="2133064">
                  <a:extLst>
                    <a:ext uri="{9D8B030D-6E8A-4147-A177-3AD203B41FA5}">
                      <a16:colId xmlns:a16="http://schemas.microsoft.com/office/drawing/2014/main" val="2002105935"/>
                    </a:ext>
                  </a:extLst>
                </a:gridCol>
                <a:gridCol w="1244500">
                  <a:extLst>
                    <a:ext uri="{9D8B030D-6E8A-4147-A177-3AD203B41FA5}">
                      <a16:colId xmlns:a16="http://schemas.microsoft.com/office/drawing/2014/main" val="4100083277"/>
                    </a:ext>
                  </a:extLst>
                </a:gridCol>
                <a:gridCol w="1022987">
                  <a:extLst>
                    <a:ext uri="{9D8B030D-6E8A-4147-A177-3AD203B41FA5}">
                      <a16:colId xmlns:a16="http://schemas.microsoft.com/office/drawing/2014/main" val="4127913104"/>
                    </a:ext>
                  </a:extLst>
                </a:gridCol>
              </a:tblGrid>
              <a:tr h="2075563">
                <a:tc>
                  <a:txBody>
                    <a:bodyPr/>
                    <a:lstStyle/>
                    <a:p>
                      <a:r>
                        <a:rPr lang="en-US" noProof="0" dirty="0"/>
                        <a:t>Country Groups</a:t>
                      </a:r>
                    </a:p>
                  </a:txBody>
                  <a:tcPr/>
                </a:tc>
                <a:tc>
                  <a:txBody>
                    <a:bodyPr/>
                    <a:lstStyle/>
                    <a:p>
                      <a:r>
                        <a:rPr lang="en-US" noProof="0" dirty="0"/>
                        <a:t>Mobility Hosting Countries</a:t>
                      </a:r>
                    </a:p>
                  </a:txBody>
                  <a:tcPr/>
                </a:tc>
                <a:tc>
                  <a:txBody>
                    <a:bodyPr/>
                    <a:lstStyle/>
                    <a:p>
                      <a:r>
                        <a:rPr lang="en-US" noProof="0" dirty="0"/>
                        <a:t>Monthly Grant for the Mobility for Studies (Euro)</a:t>
                      </a:r>
                    </a:p>
                  </a:txBody>
                  <a:tcPr/>
                </a:tc>
                <a:tc>
                  <a:txBody>
                    <a:bodyPr/>
                    <a:lstStyle/>
                    <a:p>
                      <a:r>
                        <a:rPr lang="en-US" sz="1600" noProof="0" dirty="0"/>
                        <a:t>Monthly Grant for the Mobility For Trainee</a:t>
                      </a:r>
                      <a:r>
                        <a:rPr lang="tr-TR" sz="1600" noProof="0" dirty="0"/>
                        <a:t>-</a:t>
                      </a:r>
                      <a:r>
                        <a:rPr lang="en-US" sz="1600" noProof="0" dirty="0"/>
                        <a:t>ships (Euro)</a:t>
                      </a:r>
                    </a:p>
                  </a:txBody>
                  <a:tcPr/>
                </a:tc>
                <a:extLst>
                  <a:ext uri="{0D108BD9-81ED-4DB2-BD59-A6C34878D82A}">
                    <a16:rowId xmlns:a16="http://schemas.microsoft.com/office/drawing/2014/main" val="782027606"/>
                  </a:ext>
                </a:extLst>
              </a:tr>
              <a:tr h="2256271">
                <a:tc>
                  <a:txBody>
                    <a:bodyPr/>
                    <a:lstStyle/>
                    <a:p>
                      <a:r>
                        <a:rPr lang="en-US" noProof="0" dirty="0"/>
                        <a:t>First and Second Group Countries</a:t>
                      </a:r>
                    </a:p>
                  </a:txBody>
                  <a:tcPr/>
                </a:tc>
                <a:tc>
                  <a:txBody>
                    <a:bodyPr/>
                    <a:lstStyle/>
                    <a:p>
                      <a:pPr algn="ctr">
                        <a:lnSpc>
                          <a:spcPct val="150000"/>
                        </a:lnSpc>
                      </a:pPr>
                      <a:r>
                        <a:rPr lang="en-US" sz="1000" noProof="0" dirty="0"/>
                        <a:t>The UK, Denmark, Finland, Ireland, Sweden, Iceland, Lichtenstein, Luxembourg, Norway, Germany, Austria, Belgium, France, Cyprus, the Netherlands, Spain, Italy, </a:t>
                      </a:r>
                      <a:r>
                        <a:rPr lang="tr-TR" sz="1000" noProof="0" dirty="0"/>
                        <a:t>Malta</a:t>
                      </a:r>
                      <a:r>
                        <a:rPr lang="en-US" sz="1000" noProof="0" dirty="0"/>
                        <a:t>, Portugal, Greece</a:t>
                      </a:r>
                    </a:p>
                  </a:txBody>
                  <a:tcPr/>
                </a:tc>
                <a:tc>
                  <a:txBody>
                    <a:bodyPr/>
                    <a:lstStyle/>
                    <a:p>
                      <a:r>
                        <a:rPr lang="en-US" noProof="0" dirty="0"/>
                        <a:t>500</a:t>
                      </a:r>
                    </a:p>
                  </a:txBody>
                  <a:tcPr/>
                </a:tc>
                <a:tc>
                  <a:txBody>
                    <a:bodyPr/>
                    <a:lstStyle/>
                    <a:p>
                      <a:r>
                        <a:rPr lang="en-US" noProof="0" dirty="0"/>
                        <a:t>600</a:t>
                      </a:r>
                    </a:p>
                  </a:txBody>
                  <a:tcPr/>
                </a:tc>
                <a:extLst>
                  <a:ext uri="{0D108BD9-81ED-4DB2-BD59-A6C34878D82A}">
                    <a16:rowId xmlns:a16="http://schemas.microsoft.com/office/drawing/2014/main" val="910211940"/>
                  </a:ext>
                </a:extLst>
              </a:tr>
              <a:tr h="1439511">
                <a:tc>
                  <a:txBody>
                    <a:bodyPr/>
                    <a:lstStyle/>
                    <a:p>
                      <a:r>
                        <a:rPr lang="en-US" noProof="0" dirty="0"/>
                        <a:t>Third Group Countries</a:t>
                      </a:r>
                    </a:p>
                  </a:txBody>
                  <a:tcPr/>
                </a:tc>
                <a:tc>
                  <a:txBody>
                    <a:bodyPr/>
                    <a:lstStyle/>
                    <a:p>
                      <a:pPr algn="ctr">
                        <a:lnSpc>
                          <a:spcPct val="150000"/>
                        </a:lnSpc>
                      </a:pPr>
                      <a:r>
                        <a:rPr lang="en-US" sz="1000" noProof="0" dirty="0"/>
                        <a:t>Bulgaria, Czech Republic, Estonia, Croatia, Latvia, Lithuania, Hungary, Northern Macedonia, Poland, Romania, Serbia, Slovakia, Slovenia, Turkey </a:t>
                      </a:r>
                    </a:p>
                  </a:txBody>
                  <a:tcPr/>
                </a:tc>
                <a:tc>
                  <a:txBody>
                    <a:bodyPr/>
                    <a:lstStyle/>
                    <a:p>
                      <a:r>
                        <a:rPr lang="en-US" noProof="0"/>
                        <a:t>300</a:t>
                      </a:r>
                    </a:p>
                  </a:txBody>
                  <a:tcPr/>
                </a:tc>
                <a:tc>
                  <a:txBody>
                    <a:bodyPr/>
                    <a:lstStyle/>
                    <a:p>
                      <a:r>
                        <a:rPr lang="en-US" noProof="0" dirty="0"/>
                        <a:t>400</a:t>
                      </a:r>
                    </a:p>
                  </a:txBody>
                  <a:tcPr/>
                </a:tc>
                <a:extLst>
                  <a:ext uri="{0D108BD9-81ED-4DB2-BD59-A6C34878D82A}">
                    <a16:rowId xmlns:a16="http://schemas.microsoft.com/office/drawing/2014/main" val="853625352"/>
                  </a:ext>
                </a:extLst>
              </a:tr>
            </a:tbl>
          </a:graphicData>
        </a:graphic>
      </p:graphicFrame>
      <p:graphicFrame>
        <p:nvGraphicFramePr>
          <p:cNvPr id="8" name="Tablo 8">
            <a:extLst>
              <a:ext uri="{FF2B5EF4-FFF2-40B4-BE49-F238E27FC236}">
                <a16:creationId xmlns:a16="http://schemas.microsoft.com/office/drawing/2014/main" id="{382E7880-F6B0-48FD-B662-542DAB688655}"/>
              </a:ext>
            </a:extLst>
          </p:cNvPr>
          <p:cNvGraphicFramePr>
            <a:graphicFrameLocks noGrp="1"/>
          </p:cNvGraphicFramePr>
          <p:nvPr>
            <p:ph sz="half" idx="2"/>
            <p:extLst>
              <p:ext uri="{D42A27DB-BD31-4B8C-83A1-F6EECF244321}">
                <p14:modId xmlns:p14="http://schemas.microsoft.com/office/powerpoint/2010/main" val="3444838566"/>
              </p:ext>
            </p:extLst>
          </p:nvPr>
        </p:nvGraphicFramePr>
        <p:xfrm>
          <a:off x="6431559" y="1086656"/>
          <a:ext cx="5531839" cy="5771344"/>
        </p:xfrm>
        <a:graphic>
          <a:graphicData uri="http://schemas.openxmlformats.org/drawingml/2006/table">
            <a:tbl>
              <a:tblPr firstRow="1" bandRow="1">
                <a:tableStyleId>{5C22544A-7EE6-4342-B048-85BDC9FD1C3A}</a:tableStyleId>
              </a:tblPr>
              <a:tblGrid>
                <a:gridCol w="1382960">
                  <a:extLst>
                    <a:ext uri="{9D8B030D-6E8A-4147-A177-3AD203B41FA5}">
                      <a16:colId xmlns:a16="http://schemas.microsoft.com/office/drawing/2014/main" val="253991488"/>
                    </a:ext>
                  </a:extLst>
                </a:gridCol>
                <a:gridCol w="1738287">
                  <a:extLst>
                    <a:ext uri="{9D8B030D-6E8A-4147-A177-3AD203B41FA5}">
                      <a16:colId xmlns:a16="http://schemas.microsoft.com/office/drawing/2014/main" val="559133996"/>
                    </a:ext>
                  </a:extLst>
                </a:gridCol>
                <a:gridCol w="1230341">
                  <a:extLst>
                    <a:ext uri="{9D8B030D-6E8A-4147-A177-3AD203B41FA5}">
                      <a16:colId xmlns:a16="http://schemas.microsoft.com/office/drawing/2014/main" val="1592486651"/>
                    </a:ext>
                  </a:extLst>
                </a:gridCol>
                <a:gridCol w="1180251">
                  <a:extLst>
                    <a:ext uri="{9D8B030D-6E8A-4147-A177-3AD203B41FA5}">
                      <a16:colId xmlns:a16="http://schemas.microsoft.com/office/drawing/2014/main" val="1910566422"/>
                    </a:ext>
                  </a:extLst>
                </a:gridCol>
              </a:tblGrid>
              <a:tr h="2296397">
                <a:tc>
                  <a:txBody>
                    <a:bodyPr/>
                    <a:lstStyle/>
                    <a:p>
                      <a:r>
                        <a:rPr lang="en-US" noProof="0" dirty="0"/>
                        <a:t>Country Groups</a:t>
                      </a:r>
                    </a:p>
                    <a:p>
                      <a:endParaRPr lang="tr-TR" dirty="0"/>
                    </a:p>
                  </a:txBody>
                  <a:tcPr/>
                </a:tc>
                <a:tc>
                  <a:txBody>
                    <a:bodyPr/>
                    <a:lstStyle/>
                    <a:p>
                      <a:r>
                        <a:rPr lang="en-US" noProof="0" dirty="0"/>
                        <a:t>Mobility Hosting Countries</a:t>
                      </a:r>
                    </a:p>
                    <a:p>
                      <a:endParaRPr lang="tr-TR" dirty="0"/>
                    </a:p>
                  </a:txBody>
                  <a:tcPr/>
                </a:tc>
                <a:tc>
                  <a:txBody>
                    <a:bodyPr/>
                    <a:lstStyle/>
                    <a:p>
                      <a:r>
                        <a:rPr lang="en-US" noProof="0" dirty="0"/>
                        <a:t>Monthly Grant for the Mobility for Studies (Euro)</a:t>
                      </a:r>
                    </a:p>
                  </a:txBody>
                  <a:tcPr/>
                </a:tc>
                <a:tc>
                  <a:txBody>
                    <a:bodyPr/>
                    <a:lstStyle/>
                    <a:p>
                      <a:r>
                        <a:rPr lang="en-US" sz="1800" noProof="0" dirty="0"/>
                        <a:t>Monthly Grant for the Mobility For Trainee</a:t>
                      </a:r>
                      <a:r>
                        <a:rPr lang="tr-TR" sz="1800" noProof="0" dirty="0"/>
                        <a:t>-</a:t>
                      </a:r>
                      <a:r>
                        <a:rPr lang="en-US" sz="1800" noProof="0" dirty="0"/>
                        <a:t>ships (Euro)</a:t>
                      </a:r>
                    </a:p>
                  </a:txBody>
                  <a:tcPr/>
                </a:tc>
                <a:extLst>
                  <a:ext uri="{0D108BD9-81ED-4DB2-BD59-A6C34878D82A}">
                    <a16:rowId xmlns:a16="http://schemas.microsoft.com/office/drawing/2014/main" val="3785997427"/>
                  </a:ext>
                </a:extLst>
              </a:tr>
              <a:tr h="1900888">
                <a:tc>
                  <a:txBody>
                    <a:bodyPr/>
                    <a:lstStyle/>
                    <a:p>
                      <a:r>
                        <a:rPr lang="en-US" noProof="0" dirty="0"/>
                        <a:t>First and Second Group Countries</a:t>
                      </a:r>
                    </a:p>
                  </a:txBody>
                  <a:tcPr/>
                </a:tc>
                <a:tc>
                  <a:txBody>
                    <a:bodyPr/>
                    <a:lstStyle/>
                    <a:p>
                      <a:pPr algn="just">
                        <a:lnSpc>
                          <a:spcPct val="150000"/>
                        </a:lnSpc>
                      </a:pPr>
                      <a:r>
                        <a:rPr lang="en-US" sz="1000" noProof="0" dirty="0"/>
                        <a:t>The UK, Denmark, Finland, Ireland, Sweden, Iceland, Lichtenstein, Luxembourg, Norway, Germany, Austria, Belgium, France, Cyprus, the Netherlands, Spain, Italy, </a:t>
                      </a:r>
                      <a:r>
                        <a:rPr lang="tr-TR" sz="1000" noProof="0" dirty="0"/>
                        <a:t>Malta</a:t>
                      </a:r>
                      <a:r>
                        <a:rPr lang="en-US" sz="1000" noProof="0" dirty="0"/>
                        <a:t>, Portugal, Greece</a:t>
                      </a:r>
                    </a:p>
                  </a:txBody>
                  <a:tcPr/>
                </a:tc>
                <a:tc>
                  <a:txBody>
                    <a:bodyPr/>
                    <a:lstStyle/>
                    <a:p>
                      <a:r>
                        <a:rPr lang="tr-TR" dirty="0"/>
                        <a:t>600</a:t>
                      </a:r>
                    </a:p>
                  </a:txBody>
                  <a:tcPr/>
                </a:tc>
                <a:tc>
                  <a:txBody>
                    <a:bodyPr/>
                    <a:lstStyle/>
                    <a:p>
                      <a:r>
                        <a:rPr lang="tr-TR" dirty="0"/>
                        <a:t>750</a:t>
                      </a:r>
                    </a:p>
                  </a:txBody>
                  <a:tcPr/>
                </a:tc>
                <a:extLst>
                  <a:ext uri="{0D108BD9-81ED-4DB2-BD59-A6C34878D82A}">
                    <a16:rowId xmlns:a16="http://schemas.microsoft.com/office/drawing/2014/main" val="4188035399"/>
                  </a:ext>
                </a:extLst>
              </a:tr>
              <a:tr h="1574059">
                <a:tc>
                  <a:txBody>
                    <a:bodyPr/>
                    <a:lstStyle/>
                    <a:p>
                      <a:r>
                        <a:rPr lang="en-US" noProof="0" dirty="0"/>
                        <a:t>Third Group Countries</a:t>
                      </a:r>
                    </a:p>
                  </a:txBody>
                  <a:tcPr/>
                </a:tc>
                <a:tc>
                  <a:txBody>
                    <a:bodyPr/>
                    <a:lstStyle/>
                    <a:p>
                      <a:pPr algn="ctr">
                        <a:lnSpc>
                          <a:spcPct val="150000"/>
                        </a:lnSpc>
                      </a:pPr>
                      <a:r>
                        <a:rPr lang="en-US" sz="1000" noProof="0" dirty="0"/>
                        <a:t>Bulgaria, Czech Republic, Estonia, Croatia, Latvia, Lithuania, Hungary, Northern Macedonia, Poland, Romania, Serbia, Slovakia, Slovenia, Turkey </a:t>
                      </a:r>
                    </a:p>
                  </a:txBody>
                  <a:tcPr/>
                </a:tc>
                <a:tc>
                  <a:txBody>
                    <a:bodyPr/>
                    <a:lstStyle/>
                    <a:p>
                      <a:r>
                        <a:rPr lang="tr-TR" dirty="0"/>
                        <a:t>450</a:t>
                      </a:r>
                    </a:p>
                  </a:txBody>
                  <a:tcPr/>
                </a:tc>
                <a:tc>
                  <a:txBody>
                    <a:bodyPr/>
                    <a:lstStyle/>
                    <a:p>
                      <a:r>
                        <a:rPr lang="tr-TR" dirty="0"/>
                        <a:t>600</a:t>
                      </a:r>
                    </a:p>
                  </a:txBody>
                  <a:tcPr/>
                </a:tc>
                <a:extLst>
                  <a:ext uri="{0D108BD9-81ED-4DB2-BD59-A6C34878D82A}">
                    <a16:rowId xmlns:a16="http://schemas.microsoft.com/office/drawing/2014/main" val="3625070824"/>
                  </a:ext>
                </a:extLst>
              </a:tr>
            </a:tbl>
          </a:graphicData>
        </a:graphic>
      </p:graphicFrame>
      <p:pic>
        <p:nvPicPr>
          <p:cNvPr id="3" name="Resim 2">
            <a:extLst>
              <a:ext uri="{FF2B5EF4-FFF2-40B4-BE49-F238E27FC236}">
                <a16:creationId xmlns:a16="http://schemas.microsoft.com/office/drawing/2014/main" id="{06C51B26-82A7-46B1-86D5-1992C138E338}"/>
              </a:ext>
            </a:extLst>
          </p:cNvPr>
          <p:cNvPicPr>
            <a:picLocks noChangeAspect="1"/>
          </p:cNvPicPr>
          <p:nvPr/>
        </p:nvPicPr>
        <p:blipFill>
          <a:blip r:embed="rId2"/>
          <a:stretch>
            <a:fillRect/>
          </a:stretch>
        </p:blipFill>
        <p:spPr>
          <a:xfrm>
            <a:off x="0" y="0"/>
            <a:ext cx="766194" cy="752892"/>
          </a:xfrm>
          <a:prstGeom prst="rect">
            <a:avLst/>
          </a:prstGeom>
        </p:spPr>
      </p:pic>
    </p:spTree>
    <p:extLst>
      <p:ext uri="{BB962C8B-B14F-4D97-AF65-F5344CB8AC3E}">
        <p14:creationId xmlns:p14="http://schemas.microsoft.com/office/powerpoint/2010/main" val="297395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39735-CCF1-4E45-9072-94557CC6B655}"/>
              </a:ext>
            </a:extLst>
          </p:cNvPr>
          <p:cNvSpPr>
            <a:spLocks noGrp="1"/>
          </p:cNvSpPr>
          <p:nvPr>
            <p:ph type="title"/>
          </p:nvPr>
        </p:nvSpPr>
        <p:spPr>
          <a:xfrm>
            <a:off x="1666430" y="609600"/>
            <a:ext cx="7607572" cy="1320800"/>
          </a:xfrm>
        </p:spPr>
        <p:txBody>
          <a:bodyPr/>
          <a:lstStyle/>
          <a:p>
            <a:r>
              <a:rPr lang="tr-TR" dirty="0"/>
              <a:t>!!!</a:t>
            </a:r>
            <a:r>
              <a:rPr lang="tr-TR" dirty="0" err="1"/>
              <a:t>Important</a:t>
            </a:r>
            <a:r>
              <a:rPr lang="tr-TR" dirty="0"/>
              <a:t> </a:t>
            </a:r>
            <a:r>
              <a:rPr lang="tr-TR" dirty="0" err="1"/>
              <a:t>Notice</a:t>
            </a:r>
            <a:r>
              <a:rPr lang="tr-TR" dirty="0"/>
              <a:t>!!!</a:t>
            </a:r>
            <a:endParaRPr lang="en-US" dirty="0"/>
          </a:p>
        </p:txBody>
      </p:sp>
      <p:sp>
        <p:nvSpPr>
          <p:cNvPr id="5" name="İçerik Yer Tutucusu 4">
            <a:extLst>
              <a:ext uri="{FF2B5EF4-FFF2-40B4-BE49-F238E27FC236}">
                <a16:creationId xmlns:a16="http://schemas.microsoft.com/office/drawing/2014/main" id="{86ADAAB1-3CF8-4835-B3A6-CBE32A4A9C61}"/>
              </a:ext>
            </a:extLst>
          </p:cNvPr>
          <p:cNvSpPr>
            <a:spLocks noGrp="1"/>
          </p:cNvSpPr>
          <p:nvPr>
            <p:ph idx="1"/>
          </p:nvPr>
        </p:nvSpPr>
        <p:spPr>
          <a:xfrm>
            <a:off x="213645" y="2160589"/>
            <a:ext cx="9060357" cy="3880773"/>
          </a:xfrm>
        </p:spPr>
        <p:txBody>
          <a:bodyPr/>
          <a:lstStyle/>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grants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2021 Project </a:t>
            </a:r>
            <a:r>
              <a:rPr lang="tr-TR" sz="1800" dirty="0" err="1">
                <a:effectLst/>
                <a:latin typeface="Calibri" panose="020F0502020204030204" pitchFamily="34" charset="0"/>
                <a:ea typeface="Calibri" panose="020F0502020204030204" pitchFamily="34" charset="0"/>
                <a:cs typeface="Arial" panose="020B0604020202020204" pitchFamily="34" charset="0"/>
              </a:rPr>
              <a:t>Period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have</a:t>
            </a:r>
            <a:r>
              <a:rPr lang="tr-TR" sz="1800" dirty="0">
                <a:effectLst/>
                <a:latin typeface="Calibri" panose="020F0502020204030204" pitchFamily="34" charset="0"/>
                <a:ea typeface="Calibri" panose="020F0502020204030204" pitchFamily="34" charset="0"/>
                <a:cs typeface="Arial" panose="020B0604020202020204" pitchFamily="34" charset="0"/>
              </a:rPr>
              <a:t> not yet </a:t>
            </a:r>
            <a:r>
              <a:rPr lang="tr-TR" sz="1800" dirty="0" err="1">
                <a:effectLst/>
                <a:latin typeface="Calibri" panose="020F0502020204030204" pitchFamily="34" charset="0"/>
                <a:ea typeface="Calibri" panose="020F0502020204030204" pitchFamily="34" charset="0"/>
                <a:cs typeface="Arial" panose="020B0604020202020204" pitchFamily="34" charset="0"/>
              </a:rPr>
              <a:t>been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deposited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our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University’s</a:t>
            </a:r>
            <a:r>
              <a:rPr lang="tr-TR" sz="1800" dirty="0">
                <a:effectLst/>
                <a:latin typeface="Calibri" panose="020F0502020204030204" pitchFamily="34" charset="0"/>
                <a:ea typeface="Calibri" panose="020F0502020204030204" pitchFamily="34" charset="0"/>
                <a:cs typeface="Arial" panose="020B0604020202020204" pitchFamily="34" charset="0"/>
              </a:rPr>
              <a:t> bank </a:t>
            </a:r>
            <a:r>
              <a:rPr lang="tr-TR" sz="1800" dirty="0" err="1">
                <a:effectLst/>
                <a:latin typeface="Calibri" panose="020F0502020204030204" pitchFamily="34" charset="0"/>
                <a:ea typeface="Calibri" panose="020F0502020204030204" pitchFamily="34" charset="0"/>
                <a:cs typeface="Arial" panose="020B0604020202020204" pitchFamily="34" charset="0"/>
              </a:rPr>
              <a:t>account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Turkish</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National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Agency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Hence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selected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will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remain</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status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CANDIDATE STUDENTS</a:t>
            </a:r>
            <a:r>
              <a:rPr lang="tr-TR"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until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receive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funds</a:t>
            </a:r>
            <a:r>
              <a:rPr lang="tr-TR" sz="1800"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7" name="Resim 6">
            <a:extLst>
              <a:ext uri="{FF2B5EF4-FFF2-40B4-BE49-F238E27FC236}">
                <a16:creationId xmlns:a16="http://schemas.microsoft.com/office/drawing/2014/main" id="{EA7D64B5-08E0-4B44-B3B8-8B3881EC9ADD}"/>
              </a:ext>
            </a:extLst>
          </p:cNvPr>
          <p:cNvPicPr>
            <a:picLocks noChangeAspect="1"/>
          </p:cNvPicPr>
          <p:nvPr/>
        </p:nvPicPr>
        <p:blipFill>
          <a:blip r:embed="rId2"/>
          <a:stretch>
            <a:fillRect/>
          </a:stretch>
        </p:blipFill>
        <p:spPr>
          <a:xfrm>
            <a:off x="0" y="0"/>
            <a:ext cx="1170774" cy="1150448"/>
          </a:xfrm>
          <a:prstGeom prst="rect">
            <a:avLst/>
          </a:prstGeom>
        </p:spPr>
      </p:pic>
    </p:spTree>
    <p:extLst>
      <p:ext uri="{BB962C8B-B14F-4D97-AF65-F5344CB8AC3E}">
        <p14:creationId xmlns:p14="http://schemas.microsoft.com/office/powerpoint/2010/main" val="2145571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2E817332-9E07-4640-AC33-7D1DD516105C}"/>
              </a:ext>
            </a:extLst>
          </p:cNvPr>
          <p:cNvSpPr>
            <a:spLocks noGrp="1"/>
          </p:cNvSpPr>
          <p:nvPr>
            <p:ph type="title"/>
          </p:nvPr>
        </p:nvSpPr>
        <p:spPr>
          <a:xfrm>
            <a:off x="1986017" y="843560"/>
            <a:ext cx="8596668" cy="1320800"/>
          </a:xfrm>
        </p:spPr>
        <p:txBody>
          <a:bodyPr/>
          <a:lstStyle/>
          <a:p>
            <a:pPr algn="just"/>
            <a:r>
              <a:rPr lang="tr-TR" dirty="0"/>
              <a:t>How is </a:t>
            </a:r>
            <a:r>
              <a:rPr lang="tr-TR" dirty="0" err="1"/>
              <a:t>the</a:t>
            </a:r>
            <a:r>
              <a:rPr lang="tr-TR" dirty="0"/>
              <a:t> Grant </a:t>
            </a:r>
            <a:r>
              <a:rPr lang="tr-TR" dirty="0" err="1"/>
              <a:t>Payment</a:t>
            </a:r>
            <a:r>
              <a:rPr lang="tr-TR" dirty="0"/>
              <a:t> </a:t>
            </a:r>
            <a:r>
              <a:rPr lang="tr-TR" dirty="0" err="1"/>
              <a:t>Made</a:t>
            </a:r>
            <a:r>
              <a:rPr lang="tr-TR" dirty="0"/>
              <a:t>?</a:t>
            </a:r>
          </a:p>
        </p:txBody>
      </p:sp>
      <p:sp>
        <p:nvSpPr>
          <p:cNvPr id="6" name="İçerik Yer Tutucusu 5">
            <a:extLst>
              <a:ext uri="{FF2B5EF4-FFF2-40B4-BE49-F238E27FC236}">
                <a16:creationId xmlns:a16="http://schemas.microsoft.com/office/drawing/2014/main" id="{CF2FCEC8-1FF1-4BF1-A31C-CF91F18D655D}"/>
              </a:ext>
            </a:extLst>
          </p:cNvPr>
          <p:cNvSpPr>
            <a:spLocks noGrp="1"/>
          </p:cNvSpPr>
          <p:nvPr>
            <p:ph idx="1"/>
          </p:nvPr>
        </p:nvSpPr>
        <p:spPr>
          <a:xfrm>
            <a:off x="247829" y="1747158"/>
            <a:ext cx="10724972" cy="4963886"/>
          </a:xfrm>
        </p:spPr>
        <p:txBody>
          <a:bodyPr>
            <a:normAutofit/>
          </a:bodyPr>
          <a:lstStyle/>
          <a:p>
            <a:pPr marL="342900" lvl="0" indent="-342900" algn="just">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How is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grant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payment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made</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expected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prepare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all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required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documents</a:t>
            </a:r>
            <a:r>
              <a:rPr lang="tr-TR" sz="1800" dirty="0">
                <a:effectLst/>
                <a:latin typeface="Calibri" panose="020F0502020204030204" pitchFamily="34" charset="0"/>
                <a:ea typeface="Calibri" panose="020F0502020204030204" pitchFamily="34" charset="0"/>
                <a:cs typeface="Arial" panose="020B0604020202020204" pitchFamily="34" charset="0"/>
              </a:rPr>
              <a:t> on time </a:t>
            </a:r>
            <a:r>
              <a:rPr lang="tr-TR" sz="1800" dirty="0" err="1">
                <a:effectLst/>
                <a:latin typeface="Calibri" panose="020F0502020204030204" pitchFamily="34" charset="0"/>
                <a:ea typeface="Calibri" panose="020F0502020204030204" pitchFamily="34" charset="0"/>
                <a:cs typeface="Arial" panose="020B0604020202020204" pitchFamily="34" charset="0"/>
              </a:rPr>
              <a:t>prior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participating</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program. 	</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One</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these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documents</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grant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agreement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Once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a:t>
            </a:r>
            <a:r>
              <a:rPr lang="tr-TR" sz="1800" dirty="0">
                <a:effectLst/>
                <a:latin typeface="Calibri" panose="020F0502020204030204" pitchFamily="34" charset="0"/>
                <a:ea typeface="Calibri" panose="020F0502020204030204" pitchFamily="34" charset="0"/>
                <a:cs typeface="Arial" panose="020B0604020202020204" pitchFamily="34" charset="0"/>
              </a:rPr>
              <a:t> and Erasmus+ </a:t>
            </a:r>
            <a:r>
              <a:rPr lang="tr-TR" sz="1800" dirty="0" err="1">
                <a:effectLst/>
                <a:latin typeface="Calibri" panose="020F0502020204030204" pitchFamily="34" charset="0"/>
                <a:ea typeface="Calibri" panose="020F0502020204030204" pitchFamily="34" charset="0"/>
                <a:cs typeface="Arial" panose="020B0604020202020204" pitchFamily="34" charset="0"/>
              </a:rPr>
              <a:t>Institutional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Coordinator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sign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this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agreement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funds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will</a:t>
            </a:r>
            <a:r>
              <a:rPr lang="tr-TR" sz="1800" dirty="0">
                <a:effectLst/>
                <a:latin typeface="Calibri" panose="020F0502020204030204" pitchFamily="34" charset="0"/>
                <a:ea typeface="Calibri" panose="020F0502020204030204" pitchFamily="34" charset="0"/>
                <a:cs typeface="Arial" panose="020B0604020202020204" pitchFamily="34" charset="0"/>
              </a:rPr>
              <a:t> be </a:t>
            </a:r>
            <a:r>
              <a:rPr lang="tr-TR" sz="1800" dirty="0" err="1">
                <a:effectLst/>
                <a:latin typeface="Calibri" panose="020F0502020204030204" pitchFamily="34" charset="0"/>
                <a:ea typeface="Calibri" panose="020F0502020204030204" pitchFamily="34" charset="0"/>
                <a:cs typeface="Arial" panose="020B0604020202020204" pitchFamily="34" charset="0"/>
              </a:rPr>
              <a:t>wired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bank </a:t>
            </a:r>
            <a:r>
              <a:rPr lang="tr-TR" sz="1800" dirty="0" err="1">
                <a:effectLst/>
                <a:latin typeface="Calibri" panose="020F0502020204030204" pitchFamily="34" charset="0"/>
                <a:ea typeface="Calibri" panose="020F0502020204030204" pitchFamily="34" charset="0"/>
                <a:cs typeface="Arial" panose="020B0604020202020204" pitchFamily="34" charset="0"/>
              </a:rPr>
              <a:t>account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within</a:t>
            </a:r>
            <a:r>
              <a:rPr lang="tr-TR" sz="1800" dirty="0">
                <a:effectLst/>
                <a:latin typeface="Calibri" panose="020F0502020204030204" pitchFamily="34" charset="0"/>
                <a:ea typeface="Calibri" panose="020F0502020204030204" pitchFamily="34" charset="0"/>
                <a:cs typeface="Arial" panose="020B0604020202020204" pitchFamily="34" charset="0"/>
              </a:rPr>
              <a:t> 30 </a:t>
            </a:r>
            <a:r>
              <a:rPr lang="tr-TR" sz="1800" dirty="0" err="1">
                <a:effectLst/>
                <a:latin typeface="Calibri" panose="020F0502020204030204" pitchFamily="34" charset="0"/>
                <a:ea typeface="Calibri" panose="020F0502020204030204" pitchFamily="34" charset="0"/>
                <a:cs typeface="Arial" panose="020B0604020202020204" pitchFamily="34" charset="0"/>
              </a:rPr>
              <a:t>working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days</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If the student is not late with the formalities of the procedure, the funds will be transferred to his/her bank account before the start date of the mobility.</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total amount of the grant is calculated as follows: Monthly Grant x Mobility Duration (Number of Months) = Total Grant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80% of the total grant is transferred to the student’s bank account after the grant agreement is signed.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remaining 20% of the total grant is paid after the student returns and fulfills his/her obligations. </a:t>
            </a:r>
            <a:endParaRPr lang="tr-T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Resim 2">
            <a:extLst>
              <a:ext uri="{FF2B5EF4-FFF2-40B4-BE49-F238E27FC236}">
                <a16:creationId xmlns:a16="http://schemas.microsoft.com/office/drawing/2014/main" id="{B1A5BBE0-1A11-4D23-B8C0-8C981DADA1CD}"/>
              </a:ext>
            </a:extLst>
          </p:cNvPr>
          <p:cNvPicPr>
            <a:picLocks noChangeAspect="1"/>
          </p:cNvPicPr>
          <p:nvPr/>
        </p:nvPicPr>
        <p:blipFill>
          <a:blip r:embed="rId2"/>
          <a:stretch>
            <a:fillRect/>
          </a:stretch>
        </p:blipFill>
        <p:spPr>
          <a:xfrm>
            <a:off x="0" y="0"/>
            <a:ext cx="1400961" cy="1376639"/>
          </a:xfrm>
          <a:prstGeom prst="rect">
            <a:avLst/>
          </a:prstGeom>
        </p:spPr>
      </p:pic>
    </p:spTree>
    <p:extLst>
      <p:ext uri="{BB962C8B-B14F-4D97-AF65-F5344CB8AC3E}">
        <p14:creationId xmlns:p14="http://schemas.microsoft.com/office/powerpoint/2010/main" val="3646295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58648E-0886-466B-818B-B1CB88117FFE}"/>
              </a:ext>
            </a:extLst>
          </p:cNvPr>
          <p:cNvSpPr>
            <a:spLocks noGrp="1"/>
          </p:cNvSpPr>
          <p:nvPr>
            <p:ph type="title"/>
          </p:nvPr>
        </p:nvSpPr>
        <p:spPr>
          <a:xfrm>
            <a:off x="2195741" y="727046"/>
            <a:ext cx="8596668" cy="1320800"/>
          </a:xfrm>
        </p:spPr>
        <p:txBody>
          <a:bodyPr/>
          <a:lstStyle/>
          <a:p>
            <a:r>
              <a:rPr lang="tr-TR" dirty="0" err="1"/>
              <a:t>Example</a:t>
            </a:r>
            <a:r>
              <a:rPr lang="tr-TR" dirty="0"/>
              <a:t> of a Grant </a:t>
            </a:r>
            <a:r>
              <a:rPr lang="tr-TR" dirty="0" err="1"/>
              <a:t>Payment</a:t>
            </a:r>
            <a:endParaRPr lang="tr-TR" dirty="0"/>
          </a:p>
        </p:txBody>
      </p:sp>
      <p:sp>
        <p:nvSpPr>
          <p:cNvPr id="3" name="İçerik Yer Tutucusu 2">
            <a:extLst>
              <a:ext uri="{FF2B5EF4-FFF2-40B4-BE49-F238E27FC236}">
                <a16:creationId xmlns:a16="http://schemas.microsoft.com/office/drawing/2014/main" id="{0B2BD48B-415A-492E-9A55-CDA5C0FA4B6A}"/>
              </a:ext>
            </a:extLst>
          </p:cNvPr>
          <p:cNvSpPr>
            <a:spLocks noGrp="1"/>
          </p:cNvSpPr>
          <p:nvPr>
            <p:ph idx="1"/>
          </p:nvPr>
        </p:nvSpPr>
        <p:spPr>
          <a:xfrm>
            <a:off x="299103" y="1747157"/>
            <a:ext cx="9000066" cy="4555671"/>
          </a:xfrm>
        </p:spPr>
        <p:txBody>
          <a:bodyPr/>
          <a:lstStyle/>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Let’s suppose that a student is going to Germany under the Erasmus+ Mobility for Studies Program</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600 x 5 = 3.000 = Total Grant</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80% of 3.000 = 2.400</a:t>
            </a:r>
          </a:p>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Upon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signing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grant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agreement</a:t>
            </a:r>
            <a:r>
              <a:rPr lang="tr-TR" sz="1800" dirty="0">
                <a:effectLst/>
                <a:latin typeface="Calibri" panose="020F0502020204030204" pitchFamily="34" charset="0"/>
                <a:ea typeface="Calibri" panose="020F0502020204030204" pitchFamily="34" charset="0"/>
                <a:cs typeface="Calibri" panose="020F0502020204030204" pitchFamily="34" charset="0"/>
              </a:rPr>
              <a:t>, 2.400</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will be transferred to the student’s bank account</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After the student completes his/her mobility and satisfies his/her obligations, he/she will receive the remaining 600</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tr-TR" dirty="0">
              <a:solidFill>
                <a:schemeClr val="tx1"/>
              </a:solidFill>
            </a:endParaRPr>
          </a:p>
        </p:txBody>
      </p:sp>
      <p:pic>
        <p:nvPicPr>
          <p:cNvPr id="5" name="Resim 4">
            <a:extLst>
              <a:ext uri="{FF2B5EF4-FFF2-40B4-BE49-F238E27FC236}">
                <a16:creationId xmlns:a16="http://schemas.microsoft.com/office/drawing/2014/main" id="{32E37731-0334-4B6D-8B3D-F718699B5CC8}"/>
              </a:ext>
            </a:extLst>
          </p:cNvPr>
          <p:cNvPicPr>
            <a:picLocks noChangeAspect="1"/>
          </p:cNvPicPr>
          <p:nvPr/>
        </p:nvPicPr>
        <p:blipFill>
          <a:blip r:embed="rId2"/>
          <a:stretch>
            <a:fillRect/>
          </a:stretch>
        </p:blipFill>
        <p:spPr>
          <a:xfrm>
            <a:off x="0" y="6292"/>
            <a:ext cx="1283516" cy="1261233"/>
          </a:xfrm>
          <a:prstGeom prst="rect">
            <a:avLst/>
          </a:prstGeom>
        </p:spPr>
      </p:pic>
    </p:spTree>
    <p:extLst>
      <p:ext uri="{BB962C8B-B14F-4D97-AF65-F5344CB8AC3E}">
        <p14:creationId xmlns:p14="http://schemas.microsoft.com/office/powerpoint/2010/main" val="321275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49EE5-E499-4002-8F9B-C5ED1DA1471C}"/>
              </a:ext>
            </a:extLst>
          </p:cNvPr>
          <p:cNvSpPr>
            <a:spLocks noGrp="1"/>
          </p:cNvSpPr>
          <p:nvPr>
            <p:ph type="title"/>
          </p:nvPr>
        </p:nvSpPr>
        <p:spPr>
          <a:xfrm>
            <a:off x="639255" y="609600"/>
            <a:ext cx="9829343" cy="1320800"/>
          </a:xfrm>
        </p:spPr>
        <p:txBody>
          <a:bodyPr/>
          <a:lstStyle/>
          <a:p>
            <a:pPr algn="ctr"/>
            <a:r>
              <a:rPr lang="tr-TR" dirty="0"/>
              <a:t>1. </a:t>
            </a:r>
            <a:r>
              <a:rPr lang="tr-TR" dirty="0" err="1"/>
              <a:t>Duties</a:t>
            </a:r>
            <a:r>
              <a:rPr lang="tr-TR" dirty="0"/>
              <a:t> of Erasmus+ and International Programs Office</a:t>
            </a:r>
          </a:p>
        </p:txBody>
      </p:sp>
      <p:sp>
        <p:nvSpPr>
          <p:cNvPr id="3" name="İçerik Yer Tutucusu 2">
            <a:extLst>
              <a:ext uri="{FF2B5EF4-FFF2-40B4-BE49-F238E27FC236}">
                <a16:creationId xmlns:a16="http://schemas.microsoft.com/office/drawing/2014/main" id="{5DF6684A-B7CE-4F28-811A-C7E5E7197F47}"/>
              </a:ext>
            </a:extLst>
          </p:cNvPr>
          <p:cNvSpPr>
            <a:spLocks noGrp="1"/>
          </p:cNvSpPr>
          <p:nvPr>
            <p:ph idx="1"/>
          </p:nvPr>
        </p:nvSpPr>
        <p:spPr>
          <a:xfrm>
            <a:off x="639255" y="1930400"/>
            <a:ext cx="9088394" cy="4660363"/>
          </a:xfrm>
        </p:spPr>
        <p:txBody>
          <a:bodyPr>
            <a:normAutofit fontScale="92500"/>
          </a:bodyPr>
          <a:lstStyle/>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Erasmus+ and International Programs Office ensures the overall functioning and coordination of the Program at the University.</a:t>
            </a: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We manage the program budget and program expenditures, and grant payments.</a:t>
            </a: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We present inter-institutional agreement proposals, Erasmus+ application and selection schedule of the relevant year, list of outgoing students and incoming Erasmus+ students, other updates and information about the program to the Erasmus+ Departmental Coordinators.</a:t>
            </a: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On behalf of the University, our Office conducts correspondence with institutions in program countries and manages the process of signing inter-institutional agreements of departments. </a:t>
            </a: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We prepare invitation letters of incoming Erasmus+ students and staff.</a:t>
            </a: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We announce the placement results of students, who are eligible to participate in the program.</a:t>
            </a:r>
          </a:p>
        </p:txBody>
      </p:sp>
      <p:pic>
        <p:nvPicPr>
          <p:cNvPr id="5" name="Resim 4">
            <a:extLst>
              <a:ext uri="{FF2B5EF4-FFF2-40B4-BE49-F238E27FC236}">
                <a16:creationId xmlns:a16="http://schemas.microsoft.com/office/drawing/2014/main" id="{024D325F-8F34-4A8B-ACEC-89E8FB072C13}"/>
              </a:ext>
            </a:extLst>
          </p:cNvPr>
          <p:cNvPicPr>
            <a:picLocks noChangeAspect="1"/>
          </p:cNvPicPr>
          <p:nvPr/>
        </p:nvPicPr>
        <p:blipFill>
          <a:blip r:embed="rId2"/>
          <a:stretch>
            <a:fillRect/>
          </a:stretch>
        </p:blipFill>
        <p:spPr>
          <a:xfrm>
            <a:off x="0" y="0"/>
            <a:ext cx="1307506" cy="1284806"/>
          </a:xfrm>
          <a:prstGeom prst="rect">
            <a:avLst/>
          </a:prstGeom>
        </p:spPr>
      </p:pic>
    </p:spTree>
    <p:extLst>
      <p:ext uri="{BB962C8B-B14F-4D97-AF65-F5344CB8AC3E}">
        <p14:creationId xmlns:p14="http://schemas.microsoft.com/office/powerpoint/2010/main" val="25772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6FF24E-A7BF-49D3-A182-E6E0F2BD9E42}"/>
              </a:ext>
            </a:extLst>
          </p:cNvPr>
          <p:cNvSpPr>
            <a:spLocks noGrp="1"/>
          </p:cNvSpPr>
          <p:nvPr>
            <p:ph type="title"/>
          </p:nvPr>
        </p:nvSpPr>
        <p:spPr>
          <a:xfrm>
            <a:off x="1499397" y="473276"/>
            <a:ext cx="7625443" cy="1320800"/>
          </a:xfrm>
        </p:spPr>
        <p:txBody>
          <a:bodyPr/>
          <a:lstStyle/>
          <a:p>
            <a:r>
              <a:rPr lang="tr-TR" dirty="0" err="1"/>
              <a:t>Important</a:t>
            </a:r>
            <a:r>
              <a:rPr lang="tr-TR" dirty="0"/>
              <a:t> </a:t>
            </a:r>
            <a:r>
              <a:rPr lang="tr-TR" dirty="0" err="1"/>
              <a:t>Notice</a:t>
            </a:r>
            <a:r>
              <a:rPr lang="tr-TR" dirty="0"/>
              <a:t> </a:t>
            </a:r>
            <a:r>
              <a:rPr lang="tr-TR" dirty="0" err="1"/>
              <a:t>About</a:t>
            </a:r>
            <a:r>
              <a:rPr lang="tr-TR" dirty="0"/>
              <a:t> </a:t>
            </a:r>
            <a:r>
              <a:rPr lang="tr-TR" dirty="0" err="1"/>
              <a:t>the</a:t>
            </a:r>
            <a:r>
              <a:rPr lang="tr-TR" dirty="0"/>
              <a:t> Grant!!!</a:t>
            </a:r>
          </a:p>
        </p:txBody>
      </p:sp>
      <p:sp>
        <p:nvSpPr>
          <p:cNvPr id="3" name="İçerik Yer Tutucusu 2">
            <a:extLst>
              <a:ext uri="{FF2B5EF4-FFF2-40B4-BE49-F238E27FC236}">
                <a16:creationId xmlns:a16="http://schemas.microsoft.com/office/drawing/2014/main" id="{B036FE14-F827-486C-9565-362C2CBDA71D}"/>
              </a:ext>
            </a:extLst>
          </p:cNvPr>
          <p:cNvSpPr>
            <a:spLocks noGrp="1"/>
          </p:cNvSpPr>
          <p:nvPr>
            <p:ph idx="1"/>
          </p:nvPr>
        </p:nvSpPr>
        <p:spPr>
          <a:xfrm>
            <a:off x="282011" y="1926771"/>
            <a:ext cx="8842829" cy="4114591"/>
          </a:xfrm>
        </p:spPr>
        <p:txBody>
          <a:bodyPr/>
          <a:lstStyle/>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grant is merely a form of financial </a:t>
            </a: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support</a:t>
            </a:r>
            <a:r>
              <a:rPr lang="en-US" sz="1800" dirty="0">
                <a:effectLst/>
                <a:latin typeface="Calibri" panose="020F0502020204030204" pitchFamily="34" charset="0"/>
                <a:ea typeface="Calibri" panose="020F0502020204030204" pitchFamily="34" charset="0"/>
                <a:cs typeface="Arial" panose="020B0604020202020204" pitchFamily="34" charset="0"/>
              </a:rPr>
              <a:t>; it is not </a:t>
            </a: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SUFFCIENT</a:t>
            </a:r>
            <a:r>
              <a:rPr lang="en-US" sz="1800" dirty="0">
                <a:effectLst/>
                <a:latin typeface="Calibri" panose="020F0502020204030204" pitchFamily="34" charset="0"/>
                <a:ea typeface="Calibri" panose="020F0502020204030204" pitchFamily="34" charset="0"/>
                <a:cs typeface="Arial" panose="020B0604020202020204" pitchFamily="34" charset="0"/>
              </a:rPr>
              <a:t> to cover the entire expenses of the mobility program.</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tr-TR" dirty="0"/>
          </a:p>
        </p:txBody>
      </p:sp>
      <p:pic>
        <p:nvPicPr>
          <p:cNvPr id="5" name="Resim 4">
            <a:extLst>
              <a:ext uri="{FF2B5EF4-FFF2-40B4-BE49-F238E27FC236}">
                <a16:creationId xmlns:a16="http://schemas.microsoft.com/office/drawing/2014/main" id="{A6D1FB2F-B8D8-44CD-811D-88E4C392FD61}"/>
              </a:ext>
            </a:extLst>
          </p:cNvPr>
          <p:cNvPicPr>
            <a:picLocks noChangeAspect="1"/>
          </p:cNvPicPr>
          <p:nvPr/>
        </p:nvPicPr>
        <p:blipFill>
          <a:blip r:embed="rId2"/>
          <a:stretch>
            <a:fillRect/>
          </a:stretch>
        </p:blipFill>
        <p:spPr>
          <a:xfrm>
            <a:off x="0" y="0"/>
            <a:ext cx="1452784" cy="1427562"/>
          </a:xfrm>
          <a:prstGeom prst="rect">
            <a:avLst/>
          </a:prstGeom>
        </p:spPr>
      </p:pic>
    </p:spTree>
    <p:extLst>
      <p:ext uri="{BB962C8B-B14F-4D97-AF65-F5344CB8AC3E}">
        <p14:creationId xmlns:p14="http://schemas.microsoft.com/office/powerpoint/2010/main" val="3027138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3D5F27-C137-4F48-9B20-EDC9ADC74A14}"/>
              </a:ext>
            </a:extLst>
          </p:cNvPr>
          <p:cNvSpPr>
            <a:spLocks noGrp="1"/>
          </p:cNvSpPr>
          <p:nvPr>
            <p:ph type="title"/>
          </p:nvPr>
        </p:nvSpPr>
        <p:spPr>
          <a:xfrm>
            <a:off x="2035577" y="502667"/>
            <a:ext cx="7385381" cy="1320800"/>
          </a:xfrm>
        </p:spPr>
        <p:txBody>
          <a:bodyPr/>
          <a:lstStyle/>
          <a:p>
            <a:r>
              <a:rPr lang="tr-TR" dirty="0" err="1"/>
              <a:t>Student</a:t>
            </a:r>
            <a:r>
              <a:rPr lang="tr-TR" dirty="0"/>
              <a:t> </a:t>
            </a:r>
            <a:r>
              <a:rPr lang="tr-TR" dirty="0" err="1"/>
              <a:t>Responsabilities</a:t>
            </a:r>
            <a:endParaRPr lang="tr-TR" dirty="0"/>
          </a:p>
        </p:txBody>
      </p:sp>
      <p:sp>
        <p:nvSpPr>
          <p:cNvPr id="6" name="Metin Yer Tutucusu 5">
            <a:extLst>
              <a:ext uri="{FF2B5EF4-FFF2-40B4-BE49-F238E27FC236}">
                <a16:creationId xmlns:a16="http://schemas.microsoft.com/office/drawing/2014/main" id="{BE24E658-4C08-41E5-80D3-A10630C53AF1}"/>
              </a:ext>
            </a:extLst>
          </p:cNvPr>
          <p:cNvSpPr>
            <a:spLocks noGrp="1"/>
          </p:cNvSpPr>
          <p:nvPr>
            <p:ph idx="1"/>
          </p:nvPr>
        </p:nvSpPr>
        <p:spPr>
          <a:xfrm>
            <a:off x="170915" y="2160589"/>
            <a:ext cx="10084037" cy="3880773"/>
          </a:xfrm>
        </p:spPr>
        <p:txBody>
          <a:bodyPr>
            <a:normAutofit/>
          </a:bodyPr>
          <a:lstStyle/>
          <a:p>
            <a:pPr marL="342900" lvl="0" indent="-342900" algn="just">
              <a:lnSpc>
                <a:spcPct val="150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Erasmus+ Program requires students to be </a:t>
            </a:r>
            <a:r>
              <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dedicated, hardworking and responsible</a:t>
            </a:r>
            <a:r>
              <a:rPr lang="en-US" sz="1800" dirty="0">
                <a:effectLst/>
                <a:latin typeface="Calibri" panose="020F0502020204030204" pitchFamily="34" charset="0"/>
                <a:ea typeface="Calibri" panose="020F0502020204030204" pitchFamily="34" charset="0"/>
                <a:cs typeface="Arial" panose="020B0604020202020204" pitchFamily="34" charset="0"/>
              </a:rPr>
              <a:t> individuals.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Student are obliged to </a:t>
            </a:r>
            <a:r>
              <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prepare all the documents required for the mobility and complete the formalities</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under the guidance of the Erasmus+ and International Programs Office workers. For example: Preparing a Study or Internship Agreement, obtaining a passport if they do not already have one, applying for a visa, getting a medical insurance etc.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Erasmus+ and International Programs Office </a:t>
            </a:r>
            <a:r>
              <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cannot be held responsible </a:t>
            </a:r>
            <a:r>
              <a:rPr lang="en-US" sz="1800" dirty="0">
                <a:effectLst/>
                <a:latin typeface="Calibri" panose="020F0502020204030204" pitchFamily="34" charset="0"/>
                <a:ea typeface="Calibri" panose="020F0502020204030204" pitchFamily="34" charset="0"/>
                <a:cs typeface="Arial" panose="020B0604020202020204" pitchFamily="34" charset="0"/>
              </a:rPr>
              <a:t>for the delays in the formalities and the failure to prepare all the required documents.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tr-TR" dirty="0"/>
          </a:p>
          <a:p>
            <a:pPr marL="342900" indent="-342900">
              <a:buFont typeface="+mj-lt"/>
              <a:buAutoNum type="arabicPeriod"/>
            </a:pPr>
            <a:endParaRPr lang="tr-TR" dirty="0">
              <a:highlight>
                <a:srgbClr val="FFFF00"/>
              </a:highlight>
            </a:endParaRPr>
          </a:p>
        </p:txBody>
      </p:sp>
      <p:pic>
        <p:nvPicPr>
          <p:cNvPr id="8" name="Resim 7">
            <a:extLst>
              <a:ext uri="{FF2B5EF4-FFF2-40B4-BE49-F238E27FC236}">
                <a16:creationId xmlns:a16="http://schemas.microsoft.com/office/drawing/2014/main" id="{AA53942E-F5DE-423E-8888-726B9C32F762}"/>
              </a:ext>
            </a:extLst>
          </p:cNvPr>
          <p:cNvPicPr>
            <a:picLocks noChangeAspect="1"/>
          </p:cNvPicPr>
          <p:nvPr/>
        </p:nvPicPr>
        <p:blipFill>
          <a:blip r:embed="rId2"/>
          <a:stretch>
            <a:fillRect/>
          </a:stretch>
        </p:blipFill>
        <p:spPr>
          <a:xfrm>
            <a:off x="0" y="0"/>
            <a:ext cx="1512606" cy="1486345"/>
          </a:xfrm>
          <a:prstGeom prst="rect">
            <a:avLst/>
          </a:prstGeom>
        </p:spPr>
      </p:pic>
    </p:spTree>
    <p:extLst>
      <p:ext uri="{BB962C8B-B14F-4D97-AF65-F5344CB8AC3E}">
        <p14:creationId xmlns:p14="http://schemas.microsoft.com/office/powerpoint/2010/main" val="1108777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2811C4CE-DF59-4E3A-A40F-8DA9C6A2C779}"/>
              </a:ext>
            </a:extLst>
          </p:cNvPr>
          <p:cNvSpPr>
            <a:spLocks noGrp="1"/>
          </p:cNvSpPr>
          <p:nvPr>
            <p:ph type="title"/>
          </p:nvPr>
        </p:nvSpPr>
        <p:spPr>
          <a:xfrm>
            <a:off x="2307364" y="609600"/>
            <a:ext cx="6966637" cy="1320800"/>
          </a:xfrm>
        </p:spPr>
        <p:txBody>
          <a:bodyPr/>
          <a:lstStyle/>
          <a:p>
            <a:r>
              <a:rPr lang="tr-TR" dirty="0" err="1"/>
              <a:t>Accommodation</a:t>
            </a:r>
            <a:r>
              <a:rPr lang="tr-TR" dirty="0"/>
              <a:t> and Visa</a:t>
            </a:r>
          </a:p>
        </p:txBody>
      </p:sp>
      <p:sp>
        <p:nvSpPr>
          <p:cNvPr id="5" name="İçerik Yer Tutucusu 4">
            <a:extLst>
              <a:ext uri="{FF2B5EF4-FFF2-40B4-BE49-F238E27FC236}">
                <a16:creationId xmlns:a16="http://schemas.microsoft.com/office/drawing/2014/main" id="{58C86BF4-3F5C-4BB0-84D7-5BF3291688CA}"/>
              </a:ext>
            </a:extLst>
          </p:cNvPr>
          <p:cNvSpPr>
            <a:spLocks noGrp="1"/>
          </p:cNvSpPr>
          <p:nvPr>
            <p:ph idx="1"/>
          </p:nvPr>
        </p:nvSpPr>
        <p:spPr>
          <a:xfrm>
            <a:off x="119641" y="1452786"/>
            <a:ext cx="9904575" cy="5204388"/>
          </a:xfrm>
        </p:spPr>
        <p:txBody>
          <a:bodyPr>
            <a:normAutofit/>
          </a:bodyPr>
          <a:lstStyle/>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find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accommodation</a:t>
            </a:r>
            <a:r>
              <a:rPr lang="tr-TR" sz="1800" dirty="0">
                <a:effectLst/>
                <a:latin typeface="Calibri" panose="020F0502020204030204" pitchFamily="34" charset="0"/>
                <a:ea typeface="Calibri" panose="020F0502020204030204" pitchFamily="34" charset="0"/>
                <a:cs typeface="Arial" panose="020B0604020202020204" pitchFamily="34" charset="0"/>
              </a:rPr>
              <a:t> on </a:t>
            </a:r>
            <a:r>
              <a:rPr lang="tr-TR" sz="1800" dirty="0" err="1">
                <a:effectLst/>
                <a:latin typeface="Calibri" panose="020F0502020204030204" pitchFamily="34" charset="0"/>
                <a:ea typeface="Calibri" panose="020F0502020204030204" pitchFamily="34" charset="0"/>
                <a:cs typeface="Arial" panose="020B0604020202020204" pitchFamily="34" charset="0"/>
              </a:rPr>
              <a:t>their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own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If</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possible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our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office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may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provide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support</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guiding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this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regard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However</a:t>
            </a:r>
            <a:r>
              <a:rPr lang="tr-TR" sz="1800" dirty="0">
                <a:effectLst/>
                <a:latin typeface="Calibri" panose="020F0502020204030204" pitchFamily="34" charset="0"/>
                <a:ea typeface="Calibri" panose="020F0502020204030204" pitchFamily="34" charset="0"/>
                <a:cs typeface="Arial" panose="020B0604020202020204" pitchFamily="34" charset="0"/>
              </a:rPr>
              <a:t>, a </a:t>
            </a:r>
            <a:r>
              <a:rPr lang="tr-TR" sz="1800" dirty="0" err="1">
                <a:effectLst/>
                <a:latin typeface="Calibri" panose="020F0502020204030204" pitchFamily="34" charset="0"/>
                <a:ea typeface="Calibri" panose="020F0502020204030204" pitchFamily="34" charset="0"/>
                <a:cs typeface="Arial" panose="020B0604020202020204" pitchFamily="34" charset="0"/>
              </a:rPr>
              <a:t>limited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number</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our</a:t>
            </a:r>
            <a:r>
              <a:rPr lang="tr-TR" sz="1800" dirty="0">
                <a:effectLst/>
                <a:latin typeface="Calibri" panose="020F0502020204030204" pitchFamily="34" charset="0"/>
                <a:ea typeface="Calibri" panose="020F0502020204030204" pitchFamily="34" charset="0"/>
                <a:cs typeface="Arial" panose="020B0604020202020204" pitchFamily="34" charset="0"/>
              </a:rPr>
              <a:t> partner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offer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dormitory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services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Therefore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should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search</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find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accommodation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individually</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must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apply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 </a:t>
            </a:r>
            <a:r>
              <a:rPr lang="tr-TR" sz="1800" dirty="0" err="1">
                <a:effectLst/>
                <a:latin typeface="Calibri" panose="020F0502020204030204" pitchFamily="34" charset="0"/>
                <a:ea typeface="Calibri" panose="020F0502020204030204" pitchFamily="34" charset="0"/>
                <a:cs typeface="Arial" panose="020B0604020202020204" pitchFamily="34" charset="0"/>
              </a:rPr>
              <a:t>visa</a:t>
            </a:r>
            <a:r>
              <a:rPr lang="tr-TR" sz="1800" dirty="0">
                <a:effectLst/>
                <a:latin typeface="Calibri" panose="020F0502020204030204" pitchFamily="34" charset="0"/>
                <a:ea typeface="Calibri" panose="020F0502020204030204" pitchFamily="34" charset="0"/>
                <a:cs typeface="Arial" panose="020B0604020202020204" pitchFamily="34" charset="0"/>
              </a:rPr>
              <a:t> as </a:t>
            </a:r>
            <a:r>
              <a:rPr lang="tr-TR" sz="1800" dirty="0" err="1">
                <a:effectLst/>
                <a:latin typeface="Calibri" panose="020F0502020204030204" pitchFamily="34" charset="0"/>
                <a:ea typeface="Calibri" panose="020F0502020204030204" pitchFamily="34" charset="0"/>
                <a:cs typeface="Arial" panose="020B0604020202020204" pitchFamily="34" charset="0"/>
              </a:rPr>
              <a:t>soon</a:t>
            </a:r>
            <a:r>
              <a:rPr lang="tr-TR" sz="1800" dirty="0">
                <a:effectLst/>
                <a:latin typeface="Calibri" panose="020F0502020204030204" pitchFamily="34" charset="0"/>
                <a:ea typeface="Calibri" panose="020F0502020204030204" pitchFamily="34" charset="0"/>
                <a:cs typeface="Arial" panose="020B0604020202020204" pitchFamily="34" charset="0"/>
              </a:rPr>
              <a:t> as </a:t>
            </a:r>
            <a:r>
              <a:rPr lang="tr-TR" sz="1800" dirty="0" err="1">
                <a:effectLst/>
                <a:latin typeface="Calibri" panose="020F0502020204030204" pitchFamily="34" charset="0"/>
                <a:ea typeface="Calibri" panose="020F0502020204030204" pitchFamily="34" charset="0"/>
                <a:cs typeface="Arial" panose="020B0604020202020204" pitchFamily="34" charset="0"/>
              </a:rPr>
              <a:t>they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receive</a:t>
            </a:r>
            <a:r>
              <a:rPr lang="tr-TR" sz="1800" dirty="0">
                <a:effectLst/>
                <a:latin typeface="Calibri" panose="020F0502020204030204" pitchFamily="34" charset="0"/>
                <a:ea typeface="Calibri" panose="020F0502020204030204" pitchFamily="34" charset="0"/>
                <a:cs typeface="Arial" panose="020B0604020202020204" pitchFamily="34" charset="0"/>
              </a:rPr>
              <a:t> an ACCEPTANCE LETTER </a:t>
            </a:r>
            <a:r>
              <a:rPr lang="tr-TR" sz="1800" dirty="0" err="1">
                <a:effectLst/>
                <a:latin typeface="Calibri" panose="020F0502020204030204" pitchFamily="34" charset="0"/>
                <a:ea typeface="Calibri" panose="020F0502020204030204" pitchFamily="34" charset="0"/>
                <a:cs typeface="Arial" panose="020B0604020202020204" pitchFamily="34" charset="0"/>
              </a:rPr>
              <a:t>from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partner </a:t>
            </a:r>
            <a:r>
              <a:rPr lang="tr-TR" sz="1800" dirty="0" err="1">
                <a:effectLst/>
                <a:latin typeface="Calibri" panose="020F0502020204030204" pitchFamily="34" charset="0"/>
                <a:ea typeface="Calibri" panose="020F0502020204030204" pitchFamily="34" charset="0"/>
                <a:cs typeface="Arial" panose="020B0604020202020204" pitchFamily="34" charset="0"/>
              </a:rPr>
              <a:t>institution</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must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prepare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all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documents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required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Consulates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visa</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issuing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agencies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their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visa</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application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process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Failure</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tr-TR" sz="1800" b="1"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to</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do </a:t>
            </a:r>
            <a:r>
              <a:rPr lang="tr-TR" sz="1800" b="1"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so</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tr-TR" sz="1800" b="1"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may</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tr-TR" sz="1800" b="1"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result</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in </a:t>
            </a:r>
            <a:r>
              <a:rPr lang="tr-TR" sz="1800" b="1"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the</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tr-TR" sz="1800" b="1"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refusal</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of </a:t>
            </a:r>
            <a:r>
              <a:rPr lang="tr-TR" sz="1800" b="1"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their</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tr-TR" sz="1800" b="1" dirty="0" err="1">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application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Consulates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visa</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issuing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agencies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authorized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handle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these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matters</a:t>
            </a:r>
            <a:r>
              <a:rPr lang="tr-TR" sz="1800" dirty="0">
                <a:effectLst/>
                <a:latin typeface="Calibri" panose="020F0502020204030204" pitchFamily="34" charset="0"/>
                <a:ea typeface="Calibri" panose="020F0502020204030204" pitchFamily="34" charset="0"/>
                <a:cs typeface="Arial" panose="020B0604020202020204" pitchFamily="34" charset="0"/>
              </a:rPr>
              <a:t>, not </a:t>
            </a:r>
            <a:r>
              <a:rPr lang="tr-TR" sz="1800" dirty="0" err="1">
                <a:effectLst/>
                <a:latin typeface="Calibri" panose="020F0502020204030204" pitchFamily="34" charset="0"/>
                <a:ea typeface="Calibri" panose="020F0502020204030204" pitchFamily="34" charset="0"/>
                <a:cs typeface="Arial" panose="020B0604020202020204" pitchFamily="34" charset="0"/>
              </a:rPr>
              <a:t>our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office</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All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visa</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travel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expenses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be </a:t>
            </a:r>
            <a:r>
              <a:rPr lang="tr-TR" sz="1800" dirty="0" err="1">
                <a:effectLst/>
                <a:latin typeface="Calibri" panose="020F0502020204030204" pitchFamily="34" charset="0"/>
                <a:ea typeface="Calibri" panose="020F0502020204030204" pitchFamily="34" charset="0"/>
                <a:cs typeface="Arial" panose="020B0604020202020204" pitchFamily="34" charset="0"/>
              </a:rPr>
              <a:t>covered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a:t>
            </a:r>
          </a:p>
          <a:p>
            <a:endParaRPr lang="tr-TR" dirty="0"/>
          </a:p>
        </p:txBody>
      </p:sp>
      <p:pic>
        <p:nvPicPr>
          <p:cNvPr id="7" name="Resim 6">
            <a:extLst>
              <a:ext uri="{FF2B5EF4-FFF2-40B4-BE49-F238E27FC236}">
                <a16:creationId xmlns:a16="http://schemas.microsoft.com/office/drawing/2014/main" id="{EC5D0CA3-4C80-408D-BD4D-CAE0E81F2291}"/>
              </a:ext>
            </a:extLst>
          </p:cNvPr>
          <p:cNvPicPr>
            <a:picLocks noChangeAspect="1"/>
          </p:cNvPicPr>
          <p:nvPr/>
        </p:nvPicPr>
        <p:blipFill>
          <a:blip r:embed="rId2"/>
          <a:stretch>
            <a:fillRect/>
          </a:stretch>
        </p:blipFill>
        <p:spPr>
          <a:xfrm>
            <a:off x="0" y="0"/>
            <a:ext cx="1358781" cy="1335191"/>
          </a:xfrm>
          <a:prstGeom prst="rect">
            <a:avLst/>
          </a:prstGeom>
        </p:spPr>
      </p:pic>
    </p:spTree>
    <p:extLst>
      <p:ext uri="{BB962C8B-B14F-4D97-AF65-F5344CB8AC3E}">
        <p14:creationId xmlns:p14="http://schemas.microsoft.com/office/powerpoint/2010/main" val="1965937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EE7FB-332C-4CD8-A06F-D8634BDAEA46}"/>
              </a:ext>
            </a:extLst>
          </p:cNvPr>
          <p:cNvSpPr>
            <a:spLocks noGrp="1"/>
          </p:cNvSpPr>
          <p:nvPr>
            <p:ph type="title"/>
          </p:nvPr>
        </p:nvSpPr>
        <p:spPr>
          <a:xfrm>
            <a:off x="1888620" y="489959"/>
            <a:ext cx="5067657" cy="1005555"/>
          </a:xfrm>
        </p:spPr>
        <p:txBody>
          <a:bodyPr>
            <a:normAutofit fontScale="90000"/>
          </a:bodyPr>
          <a:lstStyle/>
          <a:p>
            <a:r>
              <a:rPr lang="tr-TR" dirty="0"/>
              <a:t> </a:t>
            </a:r>
            <a:br>
              <a:rPr lang="tr-TR" dirty="0"/>
            </a:br>
            <a:endParaRPr lang="tr-TR" dirty="0"/>
          </a:p>
        </p:txBody>
      </p:sp>
      <p:sp>
        <p:nvSpPr>
          <p:cNvPr id="3" name="Metin Yer Tutucusu 2">
            <a:extLst>
              <a:ext uri="{FF2B5EF4-FFF2-40B4-BE49-F238E27FC236}">
                <a16:creationId xmlns:a16="http://schemas.microsoft.com/office/drawing/2014/main" id="{11D7FA6A-565C-4A28-9AAE-32B9E0CAE13E}"/>
              </a:ext>
            </a:extLst>
          </p:cNvPr>
          <p:cNvSpPr>
            <a:spLocks noGrp="1"/>
          </p:cNvSpPr>
          <p:nvPr>
            <p:ph type="body" idx="1"/>
          </p:nvPr>
        </p:nvSpPr>
        <p:spPr>
          <a:xfrm>
            <a:off x="675745" y="783750"/>
            <a:ext cx="4185623" cy="805768"/>
          </a:xfrm>
        </p:spPr>
        <p:txBody>
          <a:bodyPr/>
          <a:lstStyle/>
          <a:p>
            <a:r>
              <a:rPr lang="tr-TR" dirty="0">
                <a:solidFill>
                  <a:schemeClr val="accent2"/>
                </a:solidFill>
              </a:rPr>
              <a:t>Learning </a:t>
            </a:r>
            <a:r>
              <a:rPr lang="tr-TR" dirty="0" err="1">
                <a:solidFill>
                  <a:schemeClr val="accent2"/>
                </a:solidFill>
              </a:rPr>
              <a:t>Agreement</a:t>
            </a:r>
            <a:r>
              <a:rPr lang="tr-TR" dirty="0">
                <a:solidFill>
                  <a:schemeClr val="accent2"/>
                </a:solidFill>
              </a:rPr>
              <a:t> (LA)</a:t>
            </a:r>
          </a:p>
        </p:txBody>
      </p:sp>
      <p:sp>
        <p:nvSpPr>
          <p:cNvPr id="4" name="İçerik Yer Tutucusu 3">
            <a:extLst>
              <a:ext uri="{FF2B5EF4-FFF2-40B4-BE49-F238E27FC236}">
                <a16:creationId xmlns:a16="http://schemas.microsoft.com/office/drawing/2014/main" id="{68D4D24D-2743-48F1-BF50-25C93327C008}"/>
              </a:ext>
            </a:extLst>
          </p:cNvPr>
          <p:cNvSpPr>
            <a:spLocks noGrp="1"/>
          </p:cNvSpPr>
          <p:nvPr>
            <p:ph sz="half" idx="2"/>
          </p:nvPr>
        </p:nvSpPr>
        <p:spPr>
          <a:xfrm>
            <a:off x="1" y="1589519"/>
            <a:ext cx="4861368" cy="4925582"/>
          </a:xfrm>
        </p:spPr>
        <p:txBody>
          <a:bodyPr>
            <a:noAutofit/>
          </a:bodyPr>
          <a:lstStyle/>
          <a:p>
            <a:pPr marL="342900" lvl="0" indent="-342900" algn="just">
              <a:lnSpc>
                <a:spcPct val="150000"/>
              </a:lnSpc>
              <a:spcAft>
                <a:spcPts val="800"/>
              </a:spcAft>
              <a:buFont typeface="Wingdings 3" panose="05040102010807070707" pitchFamily="18" charset="2"/>
              <a:buChar char=""/>
              <a:tabLst>
                <a:tab pos="457200" algn="l"/>
              </a:tabLst>
            </a:pP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Learning </a:t>
            </a:r>
            <a:r>
              <a:rPr lang="tr-TR" sz="1600" dirty="0" err="1">
                <a:effectLst/>
                <a:latin typeface="Calibri" panose="020F0502020204030204" pitchFamily="34" charset="0"/>
                <a:ea typeface="Calibri" panose="020F0502020204030204" pitchFamily="34" charset="0"/>
                <a:cs typeface="Arial" panose="020B0604020202020204" pitchFamily="34" charset="0"/>
              </a:rPr>
              <a:t>Agreement</a:t>
            </a:r>
            <a:r>
              <a:rPr lang="tr-TR" sz="1600" dirty="0">
                <a:effectLst/>
                <a:latin typeface="Calibri" panose="020F0502020204030204" pitchFamily="34" charset="0"/>
                <a:ea typeface="Calibri" panose="020F0502020204030204" pitchFamily="34" charset="0"/>
                <a:cs typeface="Arial" panose="020B0604020202020204" pitchFamily="34" charset="0"/>
              </a:rPr>
              <a:t> is a </a:t>
            </a:r>
            <a:r>
              <a:rPr lang="tr-TR" sz="1600" dirty="0" err="1">
                <a:effectLst/>
                <a:latin typeface="Calibri" panose="020F0502020204030204" pitchFamily="34" charset="0"/>
                <a:ea typeface="Calibri" panose="020F0502020204030204" pitchFamily="34" charset="0"/>
                <a:cs typeface="Arial" panose="020B0604020202020204" pitchFamily="34" charset="0"/>
              </a:rPr>
              <a:t>document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stating</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courses</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that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student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will</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take</a:t>
            </a:r>
            <a:r>
              <a:rPr lang="tr-TR" sz="1600" dirty="0">
                <a:effectLst/>
                <a:latin typeface="Calibri" panose="020F0502020204030204" pitchFamily="34" charset="0"/>
                <a:ea typeface="Calibri" panose="020F0502020204030204" pitchFamily="34" charset="0"/>
                <a:cs typeface="Arial" panose="020B0604020202020204" pitchFamily="34" charset="0"/>
              </a:rPr>
              <a:t>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partner </a:t>
            </a:r>
            <a:r>
              <a:rPr lang="tr-TR" sz="1600" dirty="0" err="1">
                <a:effectLst/>
                <a:latin typeface="Calibri" panose="020F0502020204030204" pitchFamily="34" charset="0"/>
                <a:ea typeface="Calibri" panose="020F0502020204030204" pitchFamily="34" charset="0"/>
                <a:cs typeface="Arial" panose="020B0604020202020204" pitchFamily="34" charset="0"/>
              </a:rPr>
              <a:t>institution</a:t>
            </a:r>
            <a:r>
              <a:rPr lang="tr-TR"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800"/>
              </a:spcAft>
              <a:buFont typeface="Wingdings 3" panose="05040102010807070707" pitchFamily="18" charset="2"/>
              <a:buChar char=""/>
              <a:tabLst>
                <a:tab pos="457200" algn="l"/>
              </a:tabLst>
            </a:pPr>
            <a:r>
              <a:rPr lang="tr-TR" sz="1600" dirty="0" err="1">
                <a:effectLst/>
                <a:latin typeface="Calibri" panose="020F0502020204030204" pitchFamily="34" charset="0"/>
                <a:ea typeface="Calibri" panose="020F0502020204030204" pitchFamily="34" charset="0"/>
                <a:cs typeface="Arial" panose="020B0604020202020204" pitchFamily="34" charset="0"/>
              </a:rPr>
              <a:t>Students</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must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prepare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this</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document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before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mobility</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begins</a:t>
            </a:r>
            <a:r>
              <a:rPr lang="tr-TR" sz="1600" dirty="0">
                <a:effectLst/>
                <a:latin typeface="Calibri" panose="020F0502020204030204" pitchFamily="34" charset="0"/>
                <a:ea typeface="Calibri" panose="020F0502020204030204" pitchFamily="34" charset="0"/>
                <a:cs typeface="Arial" panose="020B0604020202020204" pitchFamily="34" charset="0"/>
              </a:rPr>
              <a:t>, on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date</a:t>
            </a:r>
            <a:r>
              <a:rPr lang="tr-TR" sz="1600" dirty="0">
                <a:effectLst/>
                <a:latin typeface="Calibri" panose="020F0502020204030204" pitchFamily="34" charset="0"/>
                <a:ea typeface="Calibri" panose="020F0502020204030204" pitchFamily="34" charset="0"/>
                <a:cs typeface="Arial" panose="020B0604020202020204" pitchFamily="34" charset="0"/>
              </a:rPr>
              <a:t> set </a:t>
            </a:r>
            <a:r>
              <a:rPr lang="tr-TR" sz="1600" dirty="0" err="1">
                <a:effectLst/>
                <a:latin typeface="Calibri" panose="020F0502020204030204" pitchFamily="34" charset="0"/>
                <a:ea typeface="Calibri" panose="020F0502020204030204" pitchFamily="34" charset="0"/>
                <a:cs typeface="Arial" panose="020B0604020202020204" pitchFamily="34" charset="0"/>
              </a:rPr>
              <a:t>by</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partner </a:t>
            </a:r>
            <a:r>
              <a:rPr lang="tr-TR" sz="1600" dirty="0" err="1">
                <a:effectLst/>
                <a:latin typeface="Calibri" panose="020F0502020204030204" pitchFamily="34" charset="0"/>
                <a:ea typeface="Calibri" panose="020F0502020204030204" pitchFamily="34" charset="0"/>
                <a:cs typeface="Arial" panose="020B0604020202020204" pitchFamily="34" charset="0"/>
              </a:rPr>
              <a:t>institution</a:t>
            </a:r>
            <a:r>
              <a:rPr lang="tr-TR" sz="16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50000"/>
              </a:lnSpc>
              <a:spcAft>
                <a:spcPts val="800"/>
              </a:spcAft>
              <a:buFont typeface="Wingdings 3" panose="05040102010807070707" pitchFamily="18" charset="2"/>
              <a:buChar char=""/>
              <a:tabLst>
                <a:tab pos="457200" algn="l"/>
              </a:tabLst>
            </a:pP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Agreement</a:t>
            </a:r>
            <a:r>
              <a:rPr lang="tr-TR" sz="1600" dirty="0">
                <a:effectLst/>
                <a:latin typeface="Calibri" panose="020F0502020204030204" pitchFamily="34" charset="0"/>
                <a:ea typeface="Calibri" panose="020F0502020204030204" pitchFamily="34" charset="0"/>
                <a:cs typeface="Arial" panose="020B0604020202020204" pitchFamily="34" charset="0"/>
              </a:rPr>
              <a:t> is </a:t>
            </a:r>
            <a:r>
              <a:rPr lang="tr-TR" sz="1600" dirty="0" err="1">
                <a:effectLst/>
                <a:latin typeface="Calibri" panose="020F0502020204030204" pitchFamily="34" charset="0"/>
                <a:ea typeface="Calibri" panose="020F0502020204030204" pitchFamily="34" charset="0"/>
                <a:cs typeface="Arial" panose="020B0604020202020204" pitchFamily="34" charset="0"/>
              </a:rPr>
              <a:t>entered</a:t>
            </a:r>
            <a:r>
              <a:rPr lang="tr-TR" sz="1600" dirty="0">
                <a:effectLst/>
                <a:latin typeface="Calibri" panose="020F0502020204030204" pitchFamily="34" charset="0"/>
                <a:ea typeface="Calibri" panose="020F0502020204030204" pitchFamily="34" charset="0"/>
                <a:cs typeface="Arial" panose="020B0604020202020204" pitchFamily="34" charset="0"/>
              </a:rPr>
              <a:t> online </a:t>
            </a:r>
            <a:r>
              <a:rPr lang="tr-TR" sz="1600" dirty="0" err="1">
                <a:effectLst/>
                <a:latin typeface="Calibri" panose="020F0502020204030204" pitchFamily="34" charset="0"/>
                <a:ea typeface="Calibri" panose="020F0502020204030204" pitchFamily="34" charset="0"/>
                <a:cs typeface="Arial" panose="020B0604020202020204" pitchFamily="34" charset="0"/>
              </a:rPr>
              <a:t>via</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Erasmusport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system</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However</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if</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necessary</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infrastructure</a:t>
            </a:r>
            <a:r>
              <a:rPr lang="tr-TR" sz="1600" dirty="0">
                <a:effectLst/>
                <a:latin typeface="Calibri" panose="020F0502020204030204" pitchFamily="34" charset="0"/>
                <a:ea typeface="Calibri" panose="020F0502020204030204" pitchFamily="34" charset="0"/>
                <a:cs typeface="Arial" panose="020B0604020202020204" pitchFamily="34" charset="0"/>
              </a:rPr>
              <a:t> is not </a:t>
            </a:r>
            <a:r>
              <a:rPr lang="tr-TR" sz="1600" dirty="0" err="1">
                <a:effectLst/>
                <a:latin typeface="Calibri" panose="020F0502020204030204" pitchFamily="34" charset="0"/>
                <a:ea typeface="Calibri" panose="020F0502020204030204" pitchFamily="34" charset="0"/>
                <a:cs typeface="Arial" panose="020B0604020202020204" pitchFamily="34" charset="0"/>
              </a:rPr>
              <a:t>available</a:t>
            </a:r>
            <a:r>
              <a:rPr lang="tr-TR" sz="1600" dirty="0">
                <a:effectLst/>
                <a:latin typeface="Calibri" panose="020F0502020204030204" pitchFamily="34" charset="0"/>
                <a:ea typeface="Calibri" panose="020F0502020204030204" pitchFamily="34" charset="0"/>
                <a:cs typeface="Arial" panose="020B0604020202020204" pitchFamily="34" charset="0"/>
              </a:rPr>
              <a:t>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partner </a:t>
            </a:r>
            <a:r>
              <a:rPr lang="tr-TR" sz="16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600" dirty="0">
                <a:effectLst/>
                <a:latin typeface="Calibri" panose="020F0502020204030204" pitchFamily="34" charset="0"/>
                <a:ea typeface="Calibri" panose="020F0502020204030204" pitchFamily="34" charset="0"/>
                <a:cs typeface="Arial" panose="020B0604020202020204" pitchFamily="34" charset="0"/>
              </a:rPr>
              <a:t>, it </a:t>
            </a:r>
            <a:r>
              <a:rPr lang="tr-TR" sz="1600" dirty="0" err="1">
                <a:effectLst/>
                <a:latin typeface="Calibri" panose="020F0502020204030204" pitchFamily="34" charset="0"/>
                <a:ea typeface="Calibri" panose="020F0502020204030204" pitchFamily="34" charset="0"/>
                <a:cs typeface="Arial" panose="020B0604020202020204" pitchFamily="34" charset="0"/>
              </a:rPr>
              <a:t>must</a:t>
            </a:r>
            <a:r>
              <a:rPr lang="tr-TR" sz="1600" dirty="0">
                <a:effectLst/>
                <a:latin typeface="Calibri" panose="020F0502020204030204" pitchFamily="34" charset="0"/>
                <a:ea typeface="Calibri" panose="020F0502020204030204" pitchFamily="34" charset="0"/>
                <a:cs typeface="Arial" panose="020B0604020202020204" pitchFamily="34" charset="0"/>
              </a:rPr>
              <a:t> be </a:t>
            </a:r>
            <a:r>
              <a:rPr lang="tr-TR" sz="1600" dirty="0" err="1">
                <a:effectLst/>
                <a:latin typeface="Calibri" panose="020F0502020204030204" pitchFamily="34" charset="0"/>
                <a:ea typeface="Calibri" panose="020F0502020204030204" pitchFamily="34" charset="0"/>
                <a:cs typeface="Arial" panose="020B0604020202020204" pitchFamily="34" charset="0"/>
              </a:rPr>
              <a:t>completed</a:t>
            </a:r>
            <a:r>
              <a:rPr lang="tr-TR" sz="1600" dirty="0">
                <a:effectLst/>
                <a:latin typeface="Calibri" panose="020F0502020204030204" pitchFamily="34" charset="0"/>
                <a:ea typeface="Calibri" panose="020F0502020204030204" pitchFamily="34" charset="0"/>
                <a:cs typeface="Arial" panose="020B0604020202020204" pitchFamily="34" charset="0"/>
              </a:rPr>
              <a:t> in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form of a </a:t>
            </a:r>
            <a:r>
              <a:rPr lang="tr-TR" sz="1600" dirty="0" err="1">
                <a:effectLst/>
                <a:latin typeface="Calibri" panose="020F0502020204030204" pitchFamily="34" charset="0"/>
                <a:ea typeface="Calibri" panose="020F0502020204030204" pitchFamily="34" charset="0"/>
                <a:cs typeface="Arial" panose="020B0604020202020204" pitchFamily="34" charset="0"/>
              </a:rPr>
              <a:t>paper</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document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with</a:t>
            </a:r>
            <a:r>
              <a:rPr lang="tr-TR" sz="1600" dirty="0">
                <a:effectLst/>
                <a:latin typeface="Calibri" panose="020F0502020204030204" pitchFamily="34" charset="0"/>
                <a:ea typeface="Calibri" panose="020F0502020204030204" pitchFamily="34" charset="0"/>
                <a:cs typeface="Arial" panose="020B0604020202020204" pitchFamily="34" charset="0"/>
              </a:rPr>
              <a:t> a </a:t>
            </a:r>
            <a:r>
              <a:rPr lang="tr-TR" sz="1600" dirty="0" err="1">
                <a:effectLst/>
                <a:latin typeface="Calibri" panose="020F0502020204030204" pitchFamily="34" charset="0"/>
                <a:ea typeface="Calibri" panose="020F0502020204030204" pitchFamily="34" charset="0"/>
                <a:cs typeface="Arial" panose="020B0604020202020204" pitchFamily="34" charset="0"/>
              </a:rPr>
              <a:t>wet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signature</a:t>
            </a:r>
            <a:r>
              <a:rPr lang="tr-TR"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5" name="Metin Yer Tutucusu 4">
            <a:extLst>
              <a:ext uri="{FF2B5EF4-FFF2-40B4-BE49-F238E27FC236}">
                <a16:creationId xmlns:a16="http://schemas.microsoft.com/office/drawing/2014/main" id="{91D98322-9A79-4F39-98C8-648E0AB9C9CD}"/>
              </a:ext>
            </a:extLst>
          </p:cNvPr>
          <p:cNvSpPr>
            <a:spLocks noGrp="1"/>
          </p:cNvSpPr>
          <p:nvPr>
            <p:ph type="body" sz="quarter" idx="3"/>
          </p:nvPr>
        </p:nvSpPr>
        <p:spPr>
          <a:xfrm>
            <a:off x="5088384" y="928645"/>
            <a:ext cx="4185618" cy="660873"/>
          </a:xfrm>
        </p:spPr>
        <p:txBody>
          <a:bodyPr/>
          <a:lstStyle/>
          <a:p>
            <a:r>
              <a:rPr lang="tr-TR" dirty="0">
                <a:solidFill>
                  <a:schemeClr val="accent2"/>
                </a:solidFill>
              </a:rPr>
              <a:t>Training </a:t>
            </a:r>
            <a:r>
              <a:rPr lang="tr-TR" dirty="0" err="1">
                <a:solidFill>
                  <a:schemeClr val="accent2"/>
                </a:solidFill>
              </a:rPr>
              <a:t>Agreement</a:t>
            </a:r>
            <a:r>
              <a:rPr lang="tr-TR" dirty="0">
                <a:solidFill>
                  <a:schemeClr val="accent2"/>
                </a:solidFill>
              </a:rPr>
              <a:t> (TA)</a:t>
            </a:r>
          </a:p>
        </p:txBody>
      </p:sp>
      <p:sp>
        <p:nvSpPr>
          <p:cNvPr id="6" name="İçerik Yer Tutucusu 5">
            <a:extLst>
              <a:ext uri="{FF2B5EF4-FFF2-40B4-BE49-F238E27FC236}">
                <a16:creationId xmlns:a16="http://schemas.microsoft.com/office/drawing/2014/main" id="{B5BBED58-7A17-47E5-864B-138931B06388}"/>
              </a:ext>
            </a:extLst>
          </p:cNvPr>
          <p:cNvSpPr>
            <a:spLocks noGrp="1"/>
          </p:cNvSpPr>
          <p:nvPr>
            <p:ph sz="quarter" idx="4"/>
          </p:nvPr>
        </p:nvSpPr>
        <p:spPr>
          <a:xfrm>
            <a:off x="5088384" y="1589519"/>
            <a:ext cx="5414397" cy="4778522"/>
          </a:xfrm>
        </p:spPr>
        <p:txBody>
          <a:bodyPr>
            <a:normAutofit/>
          </a:bodyPr>
          <a:lstStyle/>
          <a:p>
            <a:pPr marL="342900" lvl="0" indent="-342900" algn="just">
              <a:lnSpc>
                <a:spcPct val="150000"/>
              </a:lnSpc>
              <a:spcAft>
                <a:spcPts val="800"/>
              </a:spcAft>
              <a:buFont typeface="Wingdings 3" panose="05040102010807070707" pitchFamily="18" charset="2"/>
              <a:buChar char=""/>
              <a:tabLst>
                <a:tab pos="457200" algn="l"/>
              </a:tabLst>
            </a:pP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Training </a:t>
            </a:r>
            <a:r>
              <a:rPr lang="tr-TR" sz="1600" dirty="0" err="1">
                <a:effectLst/>
                <a:latin typeface="Calibri" panose="020F0502020204030204" pitchFamily="34" charset="0"/>
                <a:ea typeface="Calibri" panose="020F0502020204030204" pitchFamily="34" charset="0"/>
                <a:cs typeface="Arial" panose="020B0604020202020204" pitchFamily="34" charset="0"/>
              </a:rPr>
              <a:t>Agreement</a:t>
            </a:r>
            <a:r>
              <a:rPr lang="tr-TR" sz="1600" dirty="0">
                <a:effectLst/>
                <a:latin typeface="Calibri" panose="020F0502020204030204" pitchFamily="34" charset="0"/>
                <a:ea typeface="Calibri" panose="020F0502020204030204" pitchFamily="34" charset="0"/>
                <a:cs typeface="Arial" panose="020B0604020202020204" pitchFamily="34" charset="0"/>
              </a:rPr>
              <a:t> is a </a:t>
            </a:r>
            <a:r>
              <a:rPr lang="tr-TR" sz="1600" dirty="0" err="1">
                <a:effectLst/>
                <a:latin typeface="Calibri" panose="020F0502020204030204" pitchFamily="34" charset="0"/>
                <a:ea typeface="Calibri" panose="020F0502020204030204" pitchFamily="34" charset="0"/>
                <a:cs typeface="Arial" panose="020B0604020202020204" pitchFamily="34" charset="0"/>
              </a:rPr>
              <a:t>document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setting</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out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content</a:t>
            </a:r>
            <a:r>
              <a:rPr lang="tr-TR" sz="1600" dirty="0">
                <a:effectLst/>
                <a:latin typeface="Calibri" panose="020F0502020204030204" pitchFamily="34" charset="0"/>
                <a:ea typeface="Calibri" panose="020F0502020204030204" pitchFamily="34" charset="0"/>
                <a:cs typeface="Arial" panose="020B0604020202020204" pitchFamily="34" charset="0"/>
              </a:rPr>
              <a:t> of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internship</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that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student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will</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pursue</a:t>
            </a:r>
            <a:r>
              <a:rPr lang="tr-TR" sz="1600" dirty="0">
                <a:effectLst/>
                <a:latin typeface="Calibri" panose="020F0502020204030204" pitchFamily="34" charset="0"/>
                <a:ea typeface="Calibri" panose="020F0502020204030204" pitchFamily="34" charset="0"/>
                <a:cs typeface="Arial" panose="020B0604020202020204" pitchFamily="34" charset="0"/>
              </a:rPr>
              <a:t>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hosting</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institution</a:t>
            </a:r>
            <a:r>
              <a:rPr lang="tr-TR"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800"/>
              </a:spcAft>
              <a:buFont typeface="Wingdings 3" panose="05040102010807070707" pitchFamily="18" charset="2"/>
              <a:buChar char=""/>
              <a:tabLst>
                <a:tab pos="457200" algn="l"/>
              </a:tabLst>
            </a:pPr>
            <a:r>
              <a:rPr lang="tr-TR" sz="1600" dirty="0" err="1">
                <a:effectLst/>
                <a:latin typeface="Calibri" panose="020F0502020204030204" pitchFamily="34" charset="0"/>
                <a:ea typeface="Calibri" panose="020F0502020204030204" pitchFamily="34" charset="0"/>
                <a:cs typeface="Arial" panose="020B0604020202020204" pitchFamily="34" charset="0"/>
              </a:rPr>
              <a:t>Students</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must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prepare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this</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document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before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mobility</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begins</a:t>
            </a:r>
            <a:r>
              <a:rPr lang="tr-TR" sz="16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50000"/>
              </a:lnSpc>
              <a:spcAft>
                <a:spcPts val="800"/>
              </a:spcAft>
              <a:buFont typeface="Wingdings 3" panose="05040102010807070707" pitchFamily="18" charset="2"/>
              <a:buChar char=""/>
              <a:tabLst>
                <a:tab pos="457200" algn="l"/>
              </a:tabLst>
            </a:pPr>
            <a:r>
              <a:rPr lang="tr-TR" sz="1600" dirty="0" err="1">
                <a:effectLst/>
                <a:latin typeface="Calibri" panose="020F0502020204030204" pitchFamily="34" charset="0"/>
                <a:ea typeface="Calibri" panose="020F0502020204030204" pitchFamily="34" charset="0"/>
                <a:cs typeface="Arial" panose="020B0604020202020204" pitchFamily="34" charset="0"/>
              </a:rPr>
              <a:t>The</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document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must</a:t>
            </a:r>
            <a:r>
              <a:rPr lang="tr-TR" sz="1600" dirty="0">
                <a:effectLst/>
                <a:latin typeface="Calibri" panose="020F0502020204030204" pitchFamily="34" charset="0"/>
                <a:ea typeface="Calibri" panose="020F0502020204030204" pitchFamily="34" charset="0"/>
                <a:cs typeface="Arial" panose="020B0604020202020204" pitchFamily="34" charset="0"/>
              </a:rPr>
              <a:t> be </a:t>
            </a:r>
            <a:r>
              <a:rPr lang="tr-TR" sz="1600" dirty="0" err="1">
                <a:effectLst/>
                <a:latin typeface="Calibri" panose="020F0502020204030204" pitchFamily="34" charset="0"/>
                <a:ea typeface="Calibri" panose="020F0502020204030204" pitchFamily="34" charset="0"/>
                <a:cs typeface="Arial" panose="020B0604020202020204" pitchFamily="34" charset="0"/>
              </a:rPr>
              <a:t>prepared</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with</a:t>
            </a:r>
            <a:r>
              <a:rPr lang="tr-TR" sz="1600" dirty="0">
                <a:effectLst/>
                <a:latin typeface="Calibri" panose="020F0502020204030204" pitchFamily="34" charset="0"/>
                <a:ea typeface="Calibri" panose="020F0502020204030204" pitchFamily="34" charset="0"/>
                <a:cs typeface="Arial" panose="020B0604020202020204" pitchFamily="34" charset="0"/>
              </a:rPr>
              <a:t> a </a:t>
            </a:r>
            <a:r>
              <a:rPr lang="tr-TR" sz="1600" dirty="0" err="1">
                <a:effectLst/>
                <a:latin typeface="Calibri" panose="020F0502020204030204" pitchFamily="34" charset="0"/>
                <a:ea typeface="Calibri" panose="020F0502020204030204" pitchFamily="34" charset="0"/>
                <a:cs typeface="Arial" panose="020B0604020202020204" pitchFamily="34" charset="0"/>
              </a:rPr>
              <a:t>wet</a:t>
            </a:r>
            <a:r>
              <a:rPr lang="tr-TR" sz="1600" dirty="0">
                <a:effectLst/>
                <a:latin typeface="Calibri" panose="020F0502020204030204" pitchFamily="34" charset="0"/>
                <a:ea typeface="Calibri" panose="020F0502020204030204" pitchFamily="34" charset="0"/>
                <a:cs typeface="Arial" panose="020B0604020202020204" pitchFamily="34" charset="0"/>
              </a:rPr>
              <a:t> </a:t>
            </a:r>
            <a:r>
              <a:rPr lang="tr-TR" sz="1600" dirty="0" err="1">
                <a:effectLst/>
                <a:latin typeface="Calibri" panose="020F0502020204030204" pitchFamily="34" charset="0"/>
                <a:ea typeface="Calibri" panose="020F0502020204030204" pitchFamily="34" charset="0"/>
                <a:cs typeface="Arial" panose="020B0604020202020204" pitchFamily="34" charset="0"/>
              </a:rPr>
              <a:t>signature</a:t>
            </a:r>
            <a:r>
              <a:rPr lang="tr-TR" sz="1600" dirty="0">
                <a:effectLst/>
                <a:latin typeface="Calibri" panose="020F0502020204030204" pitchFamily="34" charset="0"/>
                <a:ea typeface="Calibri" panose="020F0502020204030204" pitchFamily="34" charset="0"/>
                <a:cs typeface="Arial" panose="020B0604020202020204" pitchFamily="34" charset="0"/>
              </a:rPr>
              <a:t>. </a:t>
            </a:r>
          </a:p>
          <a:p>
            <a:endParaRPr lang="tr-TR" dirty="0"/>
          </a:p>
        </p:txBody>
      </p:sp>
      <p:pic>
        <p:nvPicPr>
          <p:cNvPr id="8" name="Resim 7">
            <a:extLst>
              <a:ext uri="{FF2B5EF4-FFF2-40B4-BE49-F238E27FC236}">
                <a16:creationId xmlns:a16="http://schemas.microsoft.com/office/drawing/2014/main" id="{F199EB4A-2B0E-4720-BD01-C6181D8791BC}"/>
              </a:ext>
            </a:extLst>
          </p:cNvPr>
          <p:cNvPicPr>
            <a:picLocks noChangeAspect="1"/>
          </p:cNvPicPr>
          <p:nvPr/>
        </p:nvPicPr>
        <p:blipFill>
          <a:blip r:embed="rId2"/>
          <a:stretch>
            <a:fillRect/>
          </a:stretch>
        </p:blipFill>
        <p:spPr>
          <a:xfrm>
            <a:off x="0" y="0"/>
            <a:ext cx="1170774" cy="1150448"/>
          </a:xfrm>
          <a:prstGeom prst="rect">
            <a:avLst/>
          </a:prstGeom>
        </p:spPr>
      </p:pic>
    </p:spTree>
    <p:extLst>
      <p:ext uri="{BB962C8B-B14F-4D97-AF65-F5344CB8AC3E}">
        <p14:creationId xmlns:p14="http://schemas.microsoft.com/office/powerpoint/2010/main" val="3020425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0230635-AAA3-4E08-A9FE-5447FD8F7716}"/>
              </a:ext>
            </a:extLst>
          </p:cNvPr>
          <p:cNvSpPr>
            <a:spLocks noGrp="1"/>
          </p:cNvSpPr>
          <p:nvPr>
            <p:ph type="title"/>
          </p:nvPr>
        </p:nvSpPr>
        <p:spPr>
          <a:xfrm>
            <a:off x="1768978" y="609600"/>
            <a:ext cx="7505023" cy="1320800"/>
          </a:xfrm>
        </p:spPr>
        <p:txBody>
          <a:bodyPr/>
          <a:lstStyle/>
          <a:p>
            <a:r>
              <a:rPr lang="tr-TR" dirty="0" err="1"/>
              <a:t>What</a:t>
            </a:r>
            <a:r>
              <a:rPr lang="tr-TR" dirty="0"/>
              <a:t> is EWP?</a:t>
            </a:r>
          </a:p>
        </p:txBody>
      </p:sp>
      <p:sp>
        <p:nvSpPr>
          <p:cNvPr id="5" name="İçerik Yer Tutucusu 4">
            <a:extLst>
              <a:ext uri="{FF2B5EF4-FFF2-40B4-BE49-F238E27FC236}">
                <a16:creationId xmlns:a16="http://schemas.microsoft.com/office/drawing/2014/main" id="{3D9EBF7D-6396-472E-9EC3-D260211E7269}"/>
              </a:ext>
            </a:extLst>
          </p:cNvPr>
          <p:cNvSpPr>
            <a:spLocks noGrp="1"/>
          </p:cNvSpPr>
          <p:nvPr>
            <p:ph idx="1"/>
          </p:nvPr>
        </p:nvSpPr>
        <p:spPr>
          <a:xfrm>
            <a:off x="153824" y="1503141"/>
            <a:ext cx="9120178" cy="4745260"/>
          </a:xfrm>
        </p:spPr>
        <p:txBody>
          <a:bodyPr/>
          <a:lstStyle/>
          <a:p>
            <a:pPr marL="342900" lvl="0" indent="-342900" algn="just">
              <a:lnSpc>
                <a:spcPct val="150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EWP (Erasmus </a:t>
            </a:r>
            <a:r>
              <a:rPr lang="tr-TR" sz="1800" dirty="0" err="1">
                <a:effectLst/>
                <a:latin typeface="Calibri" panose="020F0502020204030204" pitchFamily="34" charset="0"/>
                <a:ea typeface="Calibri" panose="020F0502020204030204" pitchFamily="34" charset="0"/>
                <a:cs typeface="Arial" panose="020B0604020202020204" pitchFamily="34" charset="0"/>
              </a:rPr>
              <a:t>Without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Paper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signifies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conducting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Erasmus+ </a:t>
            </a:r>
            <a:r>
              <a:rPr lang="tr-TR" sz="1800" dirty="0" err="1">
                <a:effectLst/>
                <a:latin typeface="Calibri" panose="020F0502020204030204" pitchFamily="34" charset="0"/>
                <a:ea typeface="Calibri" panose="020F0502020204030204" pitchFamily="34" charset="0"/>
                <a:cs typeface="Arial" panose="020B0604020202020204" pitchFamily="34" charset="0"/>
              </a:rPr>
              <a:t>processes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digitally</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European Commission has stipulated that the mobility programs should be run as environmentally friendly as possible during the new Erasmus+ project period.</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Accordingly, the Erasmus+ processes are carried out online.</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However, we may occasionally encounter problems since we are still in the transition phase. Thus, in cases where there are problems with the systems or if the partner institutions are not yet integrated into the system, paper documents may be used.</a:t>
            </a:r>
            <a:endParaRPr lang="tr-T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Resim 6">
            <a:extLst>
              <a:ext uri="{FF2B5EF4-FFF2-40B4-BE49-F238E27FC236}">
                <a16:creationId xmlns:a16="http://schemas.microsoft.com/office/drawing/2014/main" id="{C7996FA2-3C88-499B-AB45-3F3F451FAF90}"/>
              </a:ext>
            </a:extLst>
          </p:cNvPr>
          <p:cNvPicPr>
            <a:picLocks noChangeAspect="1"/>
          </p:cNvPicPr>
          <p:nvPr/>
        </p:nvPicPr>
        <p:blipFill>
          <a:blip r:embed="rId2"/>
          <a:stretch>
            <a:fillRect/>
          </a:stretch>
        </p:blipFill>
        <p:spPr>
          <a:xfrm>
            <a:off x="0" y="0"/>
            <a:ext cx="1529697" cy="1503140"/>
          </a:xfrm>
          <a:prstGeom prst="rect">
            <a:avLst/>
          </a:prstGeom>
        </p:spPr>
      </p:pic>
    </p:spTree>
    <p:extLst>
      <p:ext uri="{BB962C8B-B14F-4D97-AF65-F5344CB8AC3E}">
        <p14:creationId xmlns:p14="http://schemas.microsoft.com/office/powerpoint/2010/main" val="2685639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descr="tablo içeren bir resim&#10;&#10;Açıklama otomatik olarak oluşturuldu">
            <a:extLst>
              <a:ext uri="{FF2B5EF4-FFF2-40B4-BE49-F238E27FC236}">
                <a16:creationId xmlns:a16="http://schemas.microsoft.com/office/drawing/2014/main" id="{796AC709-1D8E-42DE-B210-30D3132086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668" y="0"/>
            <a:ext cx="5430340" cy="6852165"/>
          </a:xfrm>
          <a:prstGeom prst="rect">
            <a:avLst/>
          </a:prstGeom>
        </p:spPr>
      </p:pic>
      <p:pic>
        <p:nvPicPr>
          <p:cNvPr id="3" name="Resim 2">
            <a:extLst>
              <a:ext uri="{FF2B5EF4-FFF2-40B4-BE49-F238E27FC236}">
                <a16:creationId xmlns:a16="http://schemas.microsoft.com/office/drawing/2014/main" id="{FF37F502-F68C-4A6B-BC2F-CD90DD283839}"/>
              </a:ext>
            </a:extLst>
          </p:cNvPr>
          <p:cNvPicPr>
            <a:picLocks noChangeAspect="1"/>
          </p:cNvPicPr>
          <p:nvPr/>
        </p:nvPicPr>
        <p:blipFill>
          <a:blip r:embed="rId3"/>
          <a:stretch>
            <a:fillRect/>
          </a:stretch>
        </p:blipFill>
        <p:spPr>
          <a:xfrm>
            <a:off x="0" y="0"/>
            <a:ext cx="1341690" cy="1318397"/>
          </a:xfrm>
          <a:prstGeom prst="rect">
            <a:avLst/>
          </a:prstGeom>
        </p:spPr>
      </p:pic>
    </p:spTree>
    <p:extLst>
      <p:ext uri="{BB962C8B-B14F-4D97-AF65-F5344CB8AC3E}">
        <p14:creationId xmlns:p14="http://schemas.microsoft.com/office/powerpoint/2010/main" val="338064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descr="metin, makbuz, ekran görüntüsü içeren bir resim&#10;&#10;Açıklama otomatik olarak oluşturuldu">
            <a:extLst>
              <a:ext uri="{FF2B5EF4-FFF2-40B4-BE49-F238E27FC236}">
                <a16:creationId xmlns:a16="http://schemas.microsoft.com/office/drawing/2014/main" id="{1DB7E5BB-51FB-4D81-B814-A36D90AC7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152" y="91867"/>
            <a:ext cx="7436507" cy="6674265"/>
          </a:xfrm>
          <a:prstGeom prst="rect">
            <a:avLst/>
          </a:prstGeom>
        </p:spPr>
      </p:pic>
      <p:pic>
        <p:nvPicPr>
          <p:cNvPr id="3" name="Resim 2">
            <a:extLst>
              <a:ext uri="{FF2B5EF4-FFF2-40B4-BE49-F238E27FC236}">
                <a16:creationId xmlns:a16="http://schemas.microsoft.com/office/drawing/2014/main" id="{53B3EFD0-62F0-401A-A4C6-3E99B422C503}"/>
              </a:ext>
            </a:extLst>
          </p:cNvPr>
          <p:cNvPicPr>
            <a:picLocks noChangeAspect="1"/>
          </p:cNvPicPr>
          <p:nvPr/>
        </p:nvPicPr>
        <p:blipFill>
          <a:blip r:embed="rId3"/>
          <a:stretch>
            <a:fillRect/>
          </a:stretch>
        </p:blipFill>
        <p:spPr>
          <a:xfrm>
            <a:off x="0" y="0"/>
            <a:ext cx="1410056" cy="1385576"/>
          </a:xfrm>
          <a:prstGeom prst="rect">
            <a:avLst/>
          </a:prstGeom>
        </p:spPr>
      </p:pic>
    </p:spTree>
    <p:extLst>
      <p:ext uri="{BB962C8B-B14F-4D97-AF65-F5344CB8AC3E}">
        <p14:creationId xmlns:p14="http://schemas.microsoft.com/office/powerpoint/2010/main" val="269372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içeren bir resim&#10;&#10;Açıklama otomatik olarak oluşturuldu">
            <a:extLst>
              <a:ext uri="{FF2B5EF4-FFF2-40B4-BE49-F238E27FC236}">
                <a16:creationId xmlns:a16="http://schemas.microsoft.com/office/drawing/2014/main" id="{0D717B6A-2A31-4C4E-A232-6B579B4873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581" y="145280"/>
            <a:ext cx="6920922" cy="6713294"/>
          </a:xfrm>
          <a:prstGeom prst="rect">
            <a:avLst/>
          </a:prstGeom>
        </p:spPr>
      </p:pic>
      <p:pic>
        <p:nvPicPr>
          <p:cNvPr id="3" name="Resim 2">
            <a:extLst>
              <a:ext uri="{FF2B5EF4-FFF2-40B4-BE49-F238E27FC236}">
                <a16:creationId xmlns:a16="http://schemas.microsoft.com/office/drawing/2014/main" id="{53CFDA0D-41C8-4995-B75B-9BBC1265EB46}"/>
              </a:ext>
            </a:extLst>
          </p:cNvPr>
          <p:cNvPicPr>
            <a:picLocks noChangeAspect="1"/>
          </p:cNvPicPr>
          <p:nvPr/>
        </p:nvPicPr>
        <p:blipFill>
          <a:blip r:embed="rId3"/>
          <a:stretch>
            <a:fillRect/>
          </a:stretch>
        </p:blipFill>
        <p:spPr>
          <a:xfrm>
            <a:off x="0" y="0"/>
            <a:ext cx="1410056" cy="1385576"/>
          </a:xfrm>
          <a:prstGeom prst="rect">
            <a:avLst/>
          </a:prstGeom>
        </p:spPr>
      </p:pic>
    </p:spTree>
    <p:extLst>
      <p:ext uri="{BB962C8B-B14F-4D97-AF65-F5344CB8AC3E}">
        <p14:creationId xmlns:p14="http://schemas.microsoft.com/office/powerpoint/2010/main" val="3798005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A4F795-4A7E-42B0-9B9A-7F75A890AD35}"/>
              </a:ext>
            </a:extLst>
          </p:cNvPr>
          <p:cNvSpPr>
            <a:spLocks noGrp="1"/>
          </p:cNvSpPr>
          <p:nvPr>
            <p:ph type="title"/>
          </p:nvPr>
        </p:nvSpPr>
        <p:spPr>
          <a:xfrm>
            <a:off x="2033898" y="609600"/>
            <a:ext cx="7240103" cy="1320800"/>
          </a:xfrm>
        </p:spPr>
        <p:txBody>
          <a:bodyPr/>
          <a:lstStyle/>
          <a:p>
            <a:r>
              <a:rPr lang="tr-TR" dirty="0"/>
              <a:t>Course Transfer </a:t>
            </a:r>
            <a:r>
              <a:rPr lang="tr-TR" dirty="0" err="1"/>
              <a:t>Table</a:t>
            </a:r>
            <a:endParaRPr lang="tr-TR" dirty="0"/>
          </a:p>
        </p:txBody>
      </p:sp>
      <p:sp>
        <p:nvSpPr>
          <p:cNvPr id="3" name="İçerik Yer Tutucusu 2">
            <a:extLst>
              <a:ext uri="{FF2B5EF4-FFF2-40B4-BE49-F238E27FC236}">
                <a16:creationId xmlns:a16="http://schemas.microsoft.com/office/drawing/2014/main" id="{594C97FB-11E8-411E-94D3-F47211725812}"/>
              </a:ext>
            </a:extLst>
          </p:cNvPr>
          <p:cNvSpPr>
            <a:spLocks noGrp="1"/>
          </p:cNvSpPr>
          <p:nvPr>
            <p:ph idx="1"/>
          </p:nvPr>
        </p:nvSpPr>
        <p:spPr>
          <a:xfrm>
            <a:off x="222191" y="1521151"/>
            <a:ext cx="10118219" cy="4727249"/>
          </a:xfrm>
        </p:spPr>
        <p:txBody>
          <a:bodyPr/>
          <a:lstStyle/>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The Course Transfer Table is a document indicating the courses that the student will take at the partner institution and that will be </a:t>
            </a: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counted</a:t>
            </a:r>
            <a:r>
              <a:rPr lang="en-US" sz="1800" dirty="0">
                <a:effectLst/>
                <a:latin typeface="Calibri" panose="020F0502020204030204" pitchFamily="34" charset="0"/>
                <a:ea typeface="Calibri" panose="020F0502020204030204" pitchFamily="34" charset="0"/>
                <a:cs typeface="Arial" panose="020B0604020202020204" pitchFamily="34" charset="0"/>
              </a:rPr>
              <a:t> for the courses offered at our University.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must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prepare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this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document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before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begins</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document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must</a:t>
            </a:r>
            <a:r>
              <a:rPr lang="tr-TR" sz="1800" dirty="0">
                <a:effectLst/>
                <a:latin typeface="Calibri" panose="020F0502020204030204" pitchFamily="34" charset="0"/>
                <a:ea typeface="Calibri" panose="020F0502020204030204" pitchFamily="34" charset="0"/>
                <a:cs typeface="Arial" panose="020B0604020202020204" pitchFamily="34" charset="0"/>
              </a:rPr>
              <a:t> be </a:t>
            </a:r>
            <a:r>
              <a:rPr lang="tr-TR" sz="1800" dirty="0" err="1">
                <a:effectLst/>
                <a:latin typeface="Calibri" panose="020F0502020204030204" pitchFamily="34" charset="0"/>
                <a:ea typeface="Calibri" panose="020F0502020204030204" pitchFamily="34" charset="0"/>
                <a:cs typeface="Arial" panose="020B0604020202020204" pitchFamily="34" charset="0"/>
              </a:rPr>
              <a:t>prepared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with</a:t>
            </a:r>
            <a:r>
              <a:rPr lang="tr-TR" sz="1800" dirty="0">
                <a:effectLst/>
                <a:latin typeface="Calibri" panose="020F0502020204030204" pitchFamily="34" charset="0"/>
                <a:ea typeface="Calibri" panose="020F0502020204030204" pitchFamily="34" charset="0"/>
                <a:cs typeface="Arial" panose="020B0604020202020204" pitchFamily="34" charset="0"/>
              </a:rPr>
              <a:t> a </a:t>
            </a:r>
            <a:r>
              <a:rPr lang="tr-TR" sz="1800" dirty="0" err="1">
                <a:effectLst/>
                <a:latin typeface="Calibri" panose="020F0502020204030204" pitchFamily="34" charset="0"/>
                <a:ea typeface="Calibri" panose="020F0502020204030204" pitchFamily="34" charset="0"/>
                <a:cs typeface="Arial" panose="020B0604020202020204" pitchFamily="34" charset="0"/>
              </a:rPr>
              <a:t>wet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signature</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This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document</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reviewed</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approved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 Faculty’s Executive Board before the student leaves abroad for his/her mobility.</a:t>
            </a:r>
            <a:endParaRPr lang="tr-T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FAEF1B9C-EB89-493E-9A34-29A5ADE6622C}"/>
              </a:ext>
            </a:extLst>
          </p:cNvPr>
          <p:cNvPicPr>
            <a:picLocks noChangeAspect="1"/>
          </p:cNvPicPr>
          <p:nvPr/>
        </p:nvPicPr>
        <p:blipFill>
          <a:blip r:embed="rId2"/>
          <a:stretch>
            <a:fillRect/>
          </a:stretch>
        </p:blipFill>
        <p:spPr>
          <a:xfrm>
            <a:off x="0" y="0"/>
            <a:ext cx="1469877" cy="1444358"/>
          </a:xfrm>
          <a:prstGeom prst="rect">
            <a:avLst/>
          </a:prstGeom>
        </p:spPr>
      </p:pic>
    </p:spTree>
    <p:extLst>
      <p:ext uri="{BB962C8B-B14F-4D97-AF65-F5344CB8AC3E}">
        <p14:creationId xmlns:p14="http://schemas.microsoft.com/office/powerpoint/2010/main" val="1916566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BBD2F0-225C-4FA6-93F9-27351233F9C9}"/>
              </a:ext>
            </a:extLst>
          </p:cNvPr>
          <p:cNvSpPr>
            <a:spLocks noGrp="1"/>
          </p:cNvSpPr>
          <p:nvPr>
            <p:ph type="title"/>
          </p:nvPr>
        </p:nvSpPr>
        <p:spPr>
          <a:xfrm>
            <a:off x="1344135" y="418050"/>
            <a:ext cx="8596668" cy="1320800"/>
          </a:xfrm>
        </p:spPr>
        <p:txBody>
          <a:bodyPr/>
          <a:lstStyle/>
          <a:p>
            <a:pPr algn="ctr"/>
            <a:r>
              <a:rPr lang="tr-TR" dirty="0"/>
              <a:t>Erasmus+ </a:t>
            </a:r>
            <a:r>
              <a:rPr lang="tr-TR" dirty="0" err="1"/>
              <a:t>Mobility</a:t>
            </a:r>
            <a:r>
              <a:rPr lang="tr-TR" dirty="0"/>
              <a:t> </a:t>
            </a:r>
            <a:r>
              <a:rPr lang="tr-TR" dirty="0" err="1"/>
              <a:t>for</a:t>
            </a:r>
            <a:r>
              <a:rPr lang="tr-TR" dirty="0"/>
              <a:t> </a:t>
            </a:r>
            <a:r>
              <a:rPr lang="tr-TR" dirty="0" err="1"/>
              <a:t>Studies</a:t>
            </a:r>
            <a:r>
              <a:rPr lang="tr-TR" dirty="0"/>
              <a:t> and </a:t>
            </a:r>
            <a:r>
              <a:rPr lang="tr-TR" dirty="0" err="1"/>
              <a:t>Mobility</a:t>
            </a:r>
            <a:r>
              <a:rPr lang="tr-TR" dirty="0"/>
              <a:t> </a:t>
            </a:r>
            <a:r>
              <a:rPr lang="tr-TR" dirty="0" err="1"/>
              <a:t>for</a:t>
            </a:r>
            <a:r>
              <a:rPr lang="tr-TR" dirty="0"/>
              <a:t> </a:t>
            </a:r>
            <a:r>
              <a:rPr lang="tr-TR" dirty="0" err="1"/>
              <a:t>Taineeships</a:t>
            </a:r>
            <a:r>
              <a:rPr lang="tr-TR" dirty="0"/>
              <a:t> </a:t>
            </a:r>
            <a:r>
              <a:rPr lang="tr-TR" dirty="0" err="1"/>
              <a:t>Requiremts</a:t>
            </a:r>
            <a:r>
              <a:rPr lang="tr-TR" dirty="0"/>
              <a:t>!!!!</a:t>
            </a:r>
          </a:p>
        </p:txBody>
      </p:sp>
      <p:sp>
        <p:nvSpPr>
          <p:cNvPr id="3" name="İçerik Yer Tutucusu 2">
            <a:extLst>
              <a:ext uri="{FF2B5EF4-FFF2-40B4-BE49-F238E27FC236}">
                <a16:creationId xmlns:a16="http://schemas.microsoft.com/office/drawing/2014/main" id="{41BD8AD2-2534-4096-8616-327CB794DB51}"/>
              </a:ext>
            </a:extLst>
          </p:cNvPr>
          <p:cNvSpPr>
            <a:spLocks noGrp="1"/>
          </p:cNvSpPr>
          <p:nvPr>
            <p:ph idx="1"/>
          </p:nvPr>
        </p:nvSpPr>
        <p:spPr>
          <a:xfrm>
            <a:off x="94004" y="1738849"/>
            <a:ext cx="11972658" cy="5119151"/>
          </a:xfrm>
        </p:spPr>
        <p:txBody>
          <a:bodyPr>
            <a:normAutofit/>
          </a:bodyPr>
          <a:lstStyle/>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Students participating in the Erasmus+ Mobility for Studies </a:t>
            </a: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MUST ATTEND CLASSES</a:t>
            </a:r>
            <a:r>
              <a:rPr lang="en-US" sz="1800" dirty="0">
                <a:effectLst/>
                <a:latin typeface="Calibri" panose="020F0502020204030204" pitchFamily="34" charset="0"/>
                <a:ea typeface="Calibri" panose="020F0502020204030204" pitchFamily="34" charset="0"/>
                <a:cs typeface="Arial" panose="020B0604020202020204" pitchFamily="34" charset="0"/>
              </a:rPr>
              <a:t> at the partner institutions.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Students participating in the Erasmus+ Mobility for Traineeships </a:t>
            </a: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MUST ATTEND INTERNSHIPS</a:t>
            </a:r>
            <a:r>
              <a:rPr lang="en-US" sz="1800" dirty="0">
                <a:effectLst/>
                <a:latin typeface="Calibri" panose="020F0502020204030204" pitchFamily="34" charset="0"/>
                <a:ea typeface="Calibri" panose="020F0502020204030204" pitchFamily="34" charset="0"/>
                <a:cs typeface="Arial" panose="020B0604020202020204" pitchFamily="34" charset="0"/>
              </a:rPr>
              <a:t> at the hosting institutions.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tr-TR" sz="1800" b="1" dirty="0" err="1">
                <a:effectLst/>
                <a:latin typeface="Calibri" panose="020F0502020204030204" pitchFamily="34" charset="0"/>
                <a:ea typeface="Calibri" panose="020F0502020204030204" pitchFamily="34" charset="0"/>
                <a:cs typeface="Arial" panose="020B0604020202020204" pitchFamily="34" charset="0"/>
              </a:rPr>
              <a:t>The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b="1" dirty="0">
                <a:effectLst/>
                <a:latin typeface="Calibri" panose="020F0502020204030204" pitchFamily="34" charset="0"/>
                <a:ea typeface="Calibri" panose="020F0502020204030204" pitchFamily="34" charset="0"/>
                <a:cs typeface="Arial" panose="020B0604020202020204" pitchFamily="34" charset="0"/>
              </a:rPr>
              <a:t> of </a:t>
            </a:r>
            <a:r>
              <a:rPr lang="tr-TR" sz="1800" b="1"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who</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are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identified</a:t>
            </a:r>
            <a:r>
              <a:rPr lang="tr-TR" sz="1800" b="1" dirty="0">
                <a:effectLst/>
                <a:latin typeface="Calibri" panose="020F0502020204030204" pitchFamily="34" charset="0"/>
                <a:ea typeface="Calibri" panose="020F0502020204030204" pitchFamily="34" charset="0"/>
                <a:cs typeface="Arial" panose="020B0604020202020204" pitchFamily="34" charset="0"/>
              </a:rPr>
              <a:t> as not </a:t>
            </a:r>
            <a:r>
              <a:rPr lang="tr-TR" sz="1800" b="1" dirty="0" err="1">
                <a:effectLst/>
                <a:latin typeface="Calibri" panose="020F0502020204030204" pitchFamily="34" charset="0"/>
                <a:ea typeface="Calibri" panose="020F0502020204030204" pitchFamily="34" charset="0"/>
                <a:cs typeface="Arial" panose="020B0604020202020204" pitchFamily="34" charset="0"/>
              </a:rPr>
              <a:t>having</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attended</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their</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classes</a:t>
            </a:r>
            <a:r>
              <a:rPr lang="tr-TR" sz="1800" b="1" dirty="0">
                <a:effectLst/>
                <a:latin typeface="Calibri" panose="020F0502020204030204" pitchFamily="34" charset="0"/>
                <a:ea typeface="Calibri" panose="020F0502020204030204" pitchFamily="34" charset="0"/>
                <a:cs typeface="Arial" panose="020B0604020202020204" pitchFamily="34" charset="0"/>
              </a:rPr>
              <a:t> and </a:t>
            </a:r>
            <a:r>
              <a:rPr lang="tr-TR" sz="1800" b="1" dirty="0" err="1">
                <a:effectLst/>
                <a:latin typeface="Calibri" panose="020F0502020204030204" pitchFamily="34" charset="0"/>
                <a:ea typeface="Calibri" panose="020F0502020204030204" pitchFamily="34" charset="0"/>
                <a:cs typeface="Arial" panose="020B0604020202020204" pitchFamily="34" charset="0"/>
              </a:rPr>
              <a:t>are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unable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to</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present</a:t>
            </a:r>
            <a:r>
              <a:rPr lang="tr-TR" sz="1800" b="1" dirty="0">
                <a:effectLst/>
                <a:latin typeface="Calibri" panose="020F0502020204030204" pitchFamily="34" charset="0"/>
                <a:ea typeface="Calibri" panose="020F0502020204030204" pitchFamily="34" charset="0"/>
                <a:cs typeface="Arial" panose="020B0604020202020204" pitchFamily="34" charset="0"/>
              </a:rPr>
              <a:t> a </a:t>
            </a:r>
            <a:r>
              <a:rPr lang="tr-TR" sz="1800" b="1" dirty="0" err="1">
                <a:effectLst/>
                <a:latin typeface="Calibri" panose="020F0502020204030204" pitchFamily="34" charset="0"/>
                <a:ea typeface="Calibri" panose="020F0502020204030204" pitchFamily="34" charset="0"/>
                <a:cs typeface="Arial" panose="020B0604020202020204" pitchFamily="34" charset="0"/>
              </a:rPr>
              <a:t>certificate</a:t>
            </a:r>
            <a:r>
              <a:rPr lang="tr-TR" sz="1800" b="1" dirty="0">
                <a:effectLst/>
                <a:latin typeface="Calibri" panose="020F0502020204030204" pitchFamily="34" charset="0"/>
                <a:ea typeface="Calibri" panose="020F0502020204030204" pitchFamily="34" charset="0"/>
                <a:cs typeface="Arial" panose="020B0604020202020204" pitchFamily="34" charset="0"/>
              </a:rPr>
              <a:t> of </a:t>
            </a:r>
            <a:r>
              <a:rPr lang="tr-TR" sz="1800" b="1" dirty="0" err="1">
                <a:effectLst/>
                <a:latin typeface="Calibri" panose="020F0502020204030204" pitchFamily="34" charset="0"/>
                <a:ea typeface="Calibri" panose="020F0502020204030204" pitchFamily="34" charset="0"/>
                <a:cs typeface="Arial" panose="020B0604020202020204" pitchFamily="34" charset="0"/>
              </a:rPr>
              <a:t>attendance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will</a:t>
            </a:r>
            <a:r>
              <a:rPr lang="tr-TR" sz="1800" b="1" dirty="0">
                <a:effectLst/>
                <a:latin typeface="Calibri" panose="020F0502020204030204" pitchFamily="34" charset="0"/>
                <a:ea typeface="Calibri" panose="020F0502020204030204" pitchFamily="34" charset="0"/>
                <a:cs typeface="Arial" panose="020B0604020202020204" pitchFamily="34" charset="0"/>
              </a:rPr>
              <a:t> be </a:t>
            </a:r>
            <a:r>
              <a:rPr lang="tr-TR" sz="1800" b="1" dirty="0" err="1">
                <a:effectLst/>
                <a:latin typeface="Calibri" panose="020F0502020204030204" pitchFamily="34" charset="0"/>
                <a:ea typeface="Calibri" panose="020F0502020204030204" pitchFamily="34" charset="0"/>
                <a:cs typeface="Arial" panose="020B0604020202020204" pitchFamily="34" charset="0"/>
              </a:rPr>
              <a:t>declared</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unrealized</a:t>
            </a:r>
            <a:r>
              <a:rPr lang="tr-TR" sz="1800" b="1" dirty="0">
                <a:effectLst/>
                <a:latin typeface="Calibri" panose="020F0502020204030204" pitchFamily="34" charset="0"/>
                <a:ea typeface="Calibri" panose="020F0502020204030204" pitchFamily="34" charset="0"/>
                <a:cs typeface="Arial" panose="020B0604020202020204" pitchFamily="34" charset="0"/>
              </a:rPr>
              <a:t>, and </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 REFUND OF THE GRANT WILL BE CLAIMED!</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en-US" sz="1800" b="1" dirty="0">
                <a:effectLst/>
                <a:latin typeface="Calibri" panose="020F0502020204030204" pitchFamily="34" charset="0"/>
                <a:ea typeface="Calibri" panose="020F0502020204030204" pitchFamily="34" charset="0"/>
                <a:cs typeface="Arial" panose="020B0604020202020204" pitchFamily="34" charset="0"/>
              </a:rPr>
              <a:t>In addition, students, who fail their courses, will be obliged to repeat a year in their degrees!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tr-TR" sz="1800" b="1" dirty="0" err="1">
                <a:effectLst/>
                <a:latin typeface="Calibri" panose="020F0502020204030204" pitchFamily="34" charset="0"/>
                <a:ea typeface="Calibri" panose="020F0502020204030204" pitchFamily="34" charset="0"/>
                <a:cs typeface="Arial" panose="020B0604020202020204" pitchFamily="34" charset="0"/>
              </a:rPr>
              <a:t>The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b="1" dirty="0">
                <a:effectLst/>
                <a:latin typeface="Calibri" panose="020F0502020204030204" pitchFamily="34" charset="0"/>
                <a:ea typeface="Calibri" panose="020F0502020204030204" pitchFamily="34" charset="0"/>
                <a:cs typeface="Arial" panose="020B0604020202020204" pitchFamily="34" charset="0"/>
              </a:rPr>
              <a:t> of </a:t>
            </a:r>
            <a:r>
              <a:rPr lang="tr-TR" sz="1800" b="1"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who</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are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identified</a:t>
            </a:r>
            <a:r>
              <a:rPr lang="tr-TR" sz="1800" b="1" dirty="0">
                <a:effectLst/>
                <a:latin typeface="Calibri" panose="020F0502020204030204" pitchFamily="34" charset="0"/>
                <a:ea typeface="Calibri" panose="020F0502020204030204" pitchFamily="34" charset="0"/>
                <a:cs typeface="Arial" panose="020B0604020202020204" pitchFamily="34" charset="0"/>
              </a:rPr>
              <a:t> as not </a:t>
            </a:r>
            <a:r>
              <a:rPr lang="tr-TR" sz="1800" b="1" dirty="0" err="1">
                <a:effectLst/>
                <a:latin typeface="Calibri" panose="020F0502020204030204" pitchFamily="34" charset="0"/>
                <a:ea typeface="Calibri" panose="020F0502020204030204" pitchFamily="34" charset="0"/>
                <a:cs typeface="Arial" panose="020B0604020202020204" pitchFamily="34" charset="0"/>
              </a:rPr>
              <a:t>having</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undertaken</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their</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internships</a:t>
            </a:r>
            <a:r>
              <a:rPr lang="tr-TR" sz="1800" b="1" dirty="0">
                <a:effectLst/>
                <a:latin typeface="Calibri" panose="020F0502020204030204" pitchFamily="34" charset="0"/>
                <a:ea typeface="Calibri" panose="020F0502020204030204" pitchFamily="34" charset="0"/>
                <a:cs typeface="Arial" panose="020B0604020202020204" pitchFamily="34" charset="0"/>
              </a:rPr>
              <a:t> and </a:t>
            </a:r>
            <a:r>
              <a:rPr lang="tr-TR" sz="1800" b="1" dirty="0" err="1">
                <a:effectLst/>
                <a:latin typeface="Calibri" panose="020F0502020204030204" pitchFamily="34" charset="0"/>
                <a:ea typeface="Calibri" panose="020F0502020204030204" pitchFamily="34" charset="0"/>
                <a:cs typeface="Arial" panose="020B0604020202020204" pitchFamily="34" charset="0"/>
              </a:rPr>
              <a:t>are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unable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to</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present</a:t>
            </a:r>
            <a:r>
              <a:rPr lang="tr-TR" sz="1800" b="1" dirty="0">
                <a:effectLst/>
                <a:latin typeface="Calibri" panose="020F0502020204030204" pitchFamily="34" charset="0"/>
                <a:ea typeface="Calibri" panose="020F0502020204030204" pitchFamily="34" charset="0"/>
                <a:cs typeface="Arial" panose="020B0604020202020204" pitchFamily="34" charset="0"/>
              </a:rPr>
              <a:t> a </a:t>
            </a:r>
            <a:r>
              <a:rPr lang="tr-TR" sz="1800" b="1" dirty="0" err="1">
                <a:effectLst/>
                <a:latin typeface="Calibri" panose="020F0502020204030204" pitchFamily="34" charset="0"/>
                <a:ea typeface="Calibri" panose="020F0502020204030204" pitchFamily="34" charset="0"/>
                <a:cs typeface="Arial" panose="020B0604020202020204" pitchFamily="34" charset="0"/>
              </a:rPr>
              <a:t>certificate</a:t>
            </a:r>
            <a:r>
              <a:rPr lang="tr-TR" sz="1800" b="1" dirty="0">
                <a:effectLst/>
                <a:latin typeface="Calibri" panose="020F0502020204030204" pitchFamily="34" charset="0"/>
                <a:ea typeface="Calibri" panose="020F0502020204030204" pitchFamily="34" charset="0"/>
                <a:cs typeface="Arial" panose="020B0604020202020204" pitchFamily="34" charset="0"/>
              </a:rPr>
              <a:t> of </a:t>
            </a:r>
            <a:r>
              <a:rPr lang="tr-TR" sz="1800" b="1" dirty="0" err="1">
                <a:effectLst/>
                <a:latin typeface="Calibri" panose="020F0502020204030204" pitchFamily="34" charset="0"/>
                <a:ea typeface="Calibri" panose="020F0502020204030204" pitchFamily="34" charset="0"/>
                <a:cs typeface="Arial" panose="020B0604020202020204" pitchFamily="34" charset="0"/>
              </a:rPr>
              <a:t>attendance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will</a:t>
            </a:r>
            <a:r>
              <a:rPr lang="tr-TR" sz="1800" b="1" dirty="0">
                <a:effectLst/>
                <a:latin typeface="Calibri" panose="020F0502020204030204" pitchFamily="34" charset="0"/>
                <a:ea typeface="Calibri" panose="020F0502020204030204" pitchFamily="34" charset="0"/>
                <a:cs typeface="Arial" panose="020B0604020202020204" pitchFamily="34" charset="0"/>
              </a:rPr>
              <a:t> be </a:t>
            </a:r>
            <a:r>
              <a:rPr lang="tr-TR" sz="1800" b="1" dirty="0" err="1">
                <a:effectLst/>
                <a:latin typeface="Calibri" panose="020F0502020204030204" pitchFamily="34" charset="0"/>
                <a:ea typeface="Calibri" panose="020F0502020204030204" pitchFamily="34" charset="0"/>
                <a:cs typeface="Arial" panose="020B0604020202020204" pitchFamily="34" charset="0"/>
              </a:rPr>
              <a:t>declared</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unrealized</a:t>
            </a:r>
            <a:r>
              <a:rPr lang="tr-TR" sz="1800" b="1" dirty="0">
                <a:effectLst/>
                <a:latin typeface="Calibri" panose="020F0502020204030204" pitchFamily="34" charset="0"/>
                <a:ea typeface="Calibri" panose="020F0502020204030204" pitchFamily="34" charset="0"/>
                <a:cs typeface="Arial" panose="020B0604020202020204" pitchFamily="34" charset="0"/>
              </a:rPr>
              <a:t>, and </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 REFUND OF THE GRANT WILL BE CLAIMED!</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tr-TR" sz="1800" b="1"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who</a:t>
            </a:r>
            <a:r>
              <a:rPr lang="tr-TR" sz="1800" b="1" dirty="0">
                <a:effectLst/>
                <a:latin typeface="Calibri" panose="020F0502020204030204" pitchFamily="34" charset="0"/>
                <a:ea typeface="Calibri" panose="020F0502020204030204" pitchFamily="34" charset="0"/>
                <a:cs typeface="Arial" panose="020B0604020202020204" pitchFamily="34" charset="0"/>
              </a:rPr>
              <a:t> fail </a:t>
            </a:r>
            <a:r>
              <a:rPr lang="tr-TR" sz="1800" b="1" dirty="0" err="1">
                <a:effectLst/>
                <a:latin typeface="Calibri" panose="020F0502020204030204" pitchFamily="34" charset="0"/>
                <a:ea typeface="Calibri" panose="020F0502020204030204" pitchFamily="34" charset="0"/>
                <a:cs typeface="Arial" panose="020B0604020202020204" pitchFamily="34" charset="0"/>
              </a:rPr>
              <a:t>more</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than</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half</a:t>
            </a:r>
            <a:r>
              <a:rPr lang="tr-TR" sz="1800" b="1" dirty="0">
                <a:effectLst/>
                <a:latin typeface="Calibri" panose="020F0502020204030204" pitchFamily="34" charset="0"/>
                <a:ea typeface="Calibri" panose="020F0502020204030204" pitchFamily="34" charset="0"/>
                <a:cs typeface="Arial" panose="020B0604020202020204" pitchFamily="34" charset="0"/>
              </a:rPr>
              <a:t> of </a:t>
            </a:r>
            <a:r>
              <a:rPr lang="tr-TR" sz="1800" b="1" dirty="0" err="1">
                <a:effectLst/>
                <a:latin typeface="Calibri" panose="020F0502020204030204" pitchFamily="34" charset="0"/>
                <a:ea typeface="Calibri" panose="020F0502020204030204" pitchFamily="34" charset="0"/>
                <a:cs typeface="Arial" panose="020B0604020202020204" pitchFamily="34" charset="0"/>
              </a:rPr>
              <a:t>their</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err="1">
                <a:effectLst/>
                <a:latin typeface="Calibri" panose="020F0502020204030204" pitchFamily="34" charset="0"/>
                <a:ea typeface="Calibri" panose="020F0502020204030204" pitchFamily="34" charset="0"/>
                <a:cs typeface="Arial" panose="020B0604020202020204" pitchFamily="34" charset="0"/>
              </a:rPr>
              <a:t>courses</a:t>
            </a:r>
            <a:r>
              <a:rPr lang="tr-TR" sz="1800" b="1" dirty="0">
                <a:effectLst/>
                <a:latin typeface="Calibri" panose="020F0502020204030204" pitchFamily="34" charset="0"/>
                <a:ea typeface="Calibri" panose="020F0502020204030204" pitchFamily="34" charset="0"/>
                <a:cs typeface="Arial" panose="020B0604020202020204" pitchFamily="34" charset="0"/>
              </a:rPr>
              <a:t>, </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WILL NOT REEIVE THE REMAINING 20% OF THE GRANT PAYMET!</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endParaRPr lang="tr-TR" dirty="0">
              <a:solidFill>
                <a:schemeClr val="tx1"/>
              </a:solidFill>
            </a:endParaRPr>
          </a:p>
        </p:txBody>
      </p:sp>
      <p:pic>
        <p:nvPicPr>
          <p:cNvPr id="5" name="Resim 4">
            <a:extLst>
              <a:ext uri="{FF2B5EF4-FFF2-40B4-BE49-F238E27FC236}">
                <a16:creationId xmlns:a16="http://schemas.microsoft.com/office/drawing/2014/main" id="{5B6154FC-7BCC-4B64-BB25-76798FD35017}"/>
              </a:ext>
            </a:extLst>
          </p:cNvPr>
          <p:cNvPicPr>
            <a:picLocks noChangeAspect="1"/>
          </p:cNvPicPr>
          <p:nvPr/>
        </p:nvPicPr>
        <p:blipFill>
          <a:blip r:embed="rId2"/>
          <a:stretch>
            <a:fillRect/>
          </a:stretch>
        </p:blipFill>
        <p:spPr>
          <a:xfrm>
            <a:off x="0" y="-1"/>
            <a:ext cx="1344135" cy="1320799"/>
          </a:xfrm>
          <a:prstGeom prst="rect">
            <a:avLst/>
          </a:prstGeom>
        </p:spPr>
      </p:pic>
    </p:spTree>
    <p:extLst>
      <p:ext uri="{BB962C8B-B14F-4D97-AF65-F5344CB8AC3E}">
        <p14:creationId xmlns:p14="http://schemas.microsoft.com/office/powerpoint/2010/main" val="70077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49EE5-E499-4002-8F9B-C5ED1DA1471C}"/>
              </a:ext>
            </a:extLst>
          </p:cNvPr>
          <p:cNvSpPr>
            <a:spLocks noGrp="1"/>
          </p:cNvSpPr>
          <p:nvPr>
            <p:ph type="title"/>
          </p:nvPr>
        </p:nvSpPr>
        <p:spPr>
          <a:xfrm>
            <a:off x="623843" y="609600"/>
            <a:ext cx="10032763" cy="1320800"/>
          </a:xfrm>
        </p:spPr>
        <p:txBody>
          <a:bodyPr/>
          <a:lstStyle/>
          <a:p>
            <a:pPr algn="ctr"/>
            <a:r>
              <a:rPr lang="tr-TR" dirty="0"/>
              <a:t>2. </a:t>
            </a:r>
            <a:r>
              <a:rPr lang="tr-TR" dirty="0" err="1"/>
              <a:t>Duties</a:t>
            </a:r>
            <a:r>
              <a:rPr lang="tr-TR" dirty="0"/>
              <a:t> of Erasmus+ and International Programs Office</a:t>
            </a:r>
          </a:p>
        </p:txBody>
      </p:sp>
      <p:sp>
        <p:nvSpPr>
          <p:cNvPr id="3" name="İçerik Yer Tutucusu 2">
            <a:extLst>
              <a:ext uri="{FF2B5EF4-FFF2-40B4-BE49-F238E27FC236}">
                <a16:creationId xmlns:a16="http://schemas.microsoft.com/office/drawing/2014/main" id="{5DF6684A-B7CE-4F28-811A-C7E5E7197F47}"/>
              </a:ext>
            </a:extLst>
          </p:cNvPr>
          <p:cNvSpPr>
            <a:spLocks noGrp="1"/>
          </p:cNvSpPr>
          <p:nvPr>
            <p:ph idx="1"/>
          </p:nvPr>
        </p:nvSpPr>
        <p:spPr>
          <a:xfrm>
            <a:off x="700603" y="1930401"/>
            <a:ext cx="10229468" cy="4318000"/>
          </a:xfrm>
        </p:spPr>
        <p:txBody>
          <a:bodyPr>
            <a:normAutofit/>
          </a:bodyPr>
          <a:lstStyle/>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We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ensure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coordination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with</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National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Agency</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European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Commission</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We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submit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application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Grant </a:t>
            </a:r>
            <a:r>
              <a:rPr lang="tr-TR" sz="1800" dirty="0" err="1">
                <a:effectLst/>
                <a:latin typeface="Calibri" panose="020F0502020204030204" pitchFamily="34" charset="0"/>
                <a:ea typeface="Calibri" panose="020F0502020204030204" pitchFamily="34" charset="0"/>
                <a:cs typeface="Arial" panose="020B0604020202020204" pitchFamily="34" charset="0"/>
              </a:rPr>
              <a:t>Proposal</a:t>
            </a:r>
            <a:r>
              <a:rPr lang="tr-TR" sz="1800" dirty="0">
                <a:effectLst/>
                <a:latin typeface="Calibri" panose="020F0502020204030204" pitchFamily="34" charset="0"/>
                <a:ea typeface="Calibri" panose="020F0502020204030204" pitchFamily="34" charset="0"/>
                <a:cs typeface="Arial" panose="020B0604020202020204" pitchFamily="34" charset="0"/>
              </a:rPr>
              <a:t> Call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relevant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year</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We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prepare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annual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reports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enter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Turna E-Project </a:t>
            </a:r>
            <a:r>
              <a:rPr lang="tr-TR" sz="1800" dirty="0" err="1">
                <a:effectLst/>
                <a:latin typeface="Calibri" panose="020F0502020204030204" pitchFamily="34" charset="0"/>
                <a:ea typeface="Calibri" panose="020F0502020204030204" pitchFamily="34" charset="0"/>
                <a:cs typeface="Arial" panose="020B0604020202020204" pitchFamily="34" charset="0"/>
              </a:rPr>
              <a:t>System</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National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Agency</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Turkey</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Tool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system</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European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Commission</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We</a:t>
            </a:r>
            <a:r>
              <a:rPr lang="tr-TR" sz="1800" dirty="0">
                <a:effectLst/>
                <a:latin typeface="Calibri" panose="020F0502020204030204" pitchFamily="34" charset="0"/>
                <a:ea typeface="Calibri" panose="020F0502020204030204" pitchFamily="34" charset="0"/>
                <a:cs typeface="Arial" panose="020B0604020202020204" pitchFamily="34" charset="0"/>
              </a:rPr>
              <a:t> organize an </a:t>
            </a:r>
            <a:r>
              <a:rPr lang="tr-TR" sz="1800" dirty="0" err="1">
                <a:effectLst/>
                <a:latin typeface="Calibri" panose="020F0502020204030204" pitchFamily="34" charset="0"/>
                <a:ea typeface="Calibri" panose="020F0502020204030204" pitchFamily="34" charset="0"/>
                <a:cs typeface="Arial" panose="020B0604020202020204" pitchFamily="34" charset="0"/>
              </a:rPr>
              <a:t>introductory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meeting</a:t>
            </a:r>
            <a:r>
              <a:rPr lang="tr-TR" sz="1800" dirty="0">
                <a:effectLst/>
                <a:latin typeface="Calibri" panose="020F0502020204030204" pitchFamily="34" charset="0"/>
                <a:ea typeface="Calibri" panose="020F0502020204030204" pitchFamily="34" charset="0"/>
                <a:cs typeface="Arial" panose="020B0604020202020204" pitchFamily="34" charset="0"/>
              </a:rPr>
              <a:t> on Erasmus+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Studies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Traineeships</a:t>
            </a:r>
            <a:r>
              <a:rPr lang="tr-TR" sz="1800" dirty="0">
                <a:effectLst/>
                <a:latin typeface="Calibri" panose="020F0502020204030204" pitchFamily="34" charset="0"/>
                <a:ea typeface="Calibri" panose="020F0502020204030204" pitchFamily="34" charset="0"/>
                <a:cs typeface="Arial" panose="020B0604020202020204" pitchFamily="34" charset="0"/>
              </a:rPr>
              <a:t> at </a:t>
            </a:r>
            <a:r>
              <a:rPr lang="tr-TR" sz="1800" dirty="0" err="1">
                <a:effectLst/>
                <a:latin typeface="Calibri" panose="020F0502020204030204" pitchFamily="34" charset="0"/>
                <a:ea typeface="Calibri" panose="020F0502020204030204" pitchFamily="34" charset="0"/>
                <a:cs typeface="Arial" panose="020B0604020202020204" pitchFamily="34" charset="0"/>
              </a:rPr>
              <a:t>least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once</a:t>
            </a:r>
            <a:r>
              <a:rPr lang="tr-TR" sz="1800" dirty="0">
                <a:effectLst/>
                <a:latin typeface="Calibri" panose="020F0502020204030204" pitchFamily="34" charset="0"/>
                <a:ea typeface="Calibri" panose="020F0502020204030204" pitchFamily="34" charset="0"/>
                <a:cs typeface="Arial" panose="020B0604020202020204" pitchFamily="34" charset="0"/>
              </a:rPr>
              <a:t> a </a:t>
            </a:r>
            <a:r>
              <a:rPr lang="tr-TR" sz="1800" dirty="0" err="1">
                <a:effectLst/>
                <a:latin typeface="Calibri" panose="020F0502020204030204" pitchFamily="34" charset="0"/>
                <a:ea typeface="Calibri" panose="020F0502020204030204" pitchFamily="34" charset="0"/>
                <a:cs typeface="Arial" panose="020B0604020202020204" pitchFamily="34" charset="0"/>
              </a:rPr>
              <a:t>year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promote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program and </a:t>
            </a:r>
            <a:r>
              <a:rPr lang="tr-TR" sz="1800" dirty="0" err="1">
                <a:effectLst/>
                <a:latin typeface="Calibri" panose="020F0502020204030204" pitchFamily="34" charset="0"/>
                <a:ea typeface="Calibri" panose="020F0502020204030204" pitchFamily="34" charset="0"/>
                <a:cs typeface="Arial" panose="020B0604020202020204" pitchFamily="34" charset="0"/>
              </a:rPr>
              <a:t>inform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We</a:t>
            </a:r>
            <a:r>
              <a:rPr lang="tr-TR" sz="1800" dirty="0">
                <a:effectLst/>
                <a:latin typeface="Calibri" panose="020F0502020204030204" pitchFamily="34" charset="0"/>
                <a:ea typeface="Calibri" panose="020F0502020204030204" pitchFamily="34" charset="0"/>
                <a:cs typeface="Arial" panose="020B0604020202020204" pitchFamily="34" charset="0"/>
              </a:rPr>
              <a:t> organize an </a:t>
            </a:r>
            <a:r>
              <a:rPr lang="tr-TR" sz="1800" dirty="0" err="1">
                <a:effectLst/>
                <a:latin typeface="Calibri" panose="020F0502020204030204" pitchFamily="34" charset="0"/>
                <a:ea typeface="Calibri" panose="020F0502020204030204" pitchFamily="34" charset="0"/>
                <a:cs typeface="Arial" panose="020B0604020202020204" pitchFamily="34" charset="0"/>
              </a:rPr>
              <a:t>introductory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meeting</a:t>
            </a:r>
            <a:r>
              <a:rPr lang="tr-TR" sz="1800" dirty="0">
                <a:effectLst/>
                <a:latin typeface="Calibri" panose="020F0502020204030204" pitchFamily="34" charset="0"/>
                <a:ea typeface="Calibri" panose="020F0502020204030204" pitchFamily="34" charset="0"/>
                <a:cs typeface="Arial" panose="020B0604020202020204" pitchFamily="34" charset="0"/>
              </a:rPr>
              <a:t> on Erasmus+ </a:t>
            </a:r>
            <a:r>
              <a:rPr lang="tr-TR" sz="1800" dirty="0" err="1">
                <a:effectLst/>
                <a:latin typeface="Calibri" panose="020F0502020204030204" pitchFamily="34" charset="0"/>
                <a:ea typeface="Calibri" panose="020F0502020204030204" pitchFamily="34" charset="0"/>
                <a:cs typeface="Arial" panose="020B0604020202020204" pitchFamily="34" charset="0"/>
              </a:rPr>
              <a:t>Staff</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Training and </a:t>
            </a:r>
            <a:r>
              <a:rPr lang="tr-TR" sz="1800" dirty="0" err="1">
                <a:effectLst/>
                <a:latin typeface="Calibri" panose="020F0502020204030204" pitchFamily="34" charset="0"/>
                <a:ea typeface="Calibri" panose="020F0502020204030204" pitchFamily="34" charset="0"/>
                <a:cs typeface="Arial" panose="020B0604020202020204" pitchFamily="34" charset="0"/>
              </a:rPr>
              <a:t>Teaching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staff</a:t>
            </a:r>
            <a:r>
              <a:rPr lang="tr-TR" sz="1800" dirty="0">
                <a:effectLst/>
                <a:latin typeface="Calibri" panose="020F0502020204030204" pitchFamily="34" charset="0"/>
                <a:ea typeface="Calibri" panose="020F0502020204030204" pitchFamily="34" charset="0"/>
                <a:cs typeface="Arial" panose="020B0604020202020204" pitchFamily="34" charset="0"/>
              </a:rPr>
              <a:t> at </a:t>
            </a:r>
            <a:r>
              <a:rPr lang="tr-TR" sz="1800" dirty="0" err="1">
                <a:effectLst/>
                <a:latin typeface="Calibri" panose="020F0502020204030204" pitchFamily="34" charset="0"/>
                <a:ea typeface="Calibri" panose="020F0502020204030204" pitchFamily="34" charset="0"/>
                <a:cs typeface="Arial" panose="020B0604020202020204" pitchFamily="34" charset="0"/>
              </a:rPr>
              <a:t>least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once</a:t>
            </a:r>
            <a:r>
              <a:rPr lang="tr-TR" sz="1800" dirty="0">
                <a:effectLst/>
                <a:latin typeface="Calibri" panose="020F0502020204030204" pitchFamily="34" charset="0"/>
                <a:ea typeface="Calibri" panose="020F0502020204030204" pitchFamily="34" charset="0"/>
                <a:cs typeface="Arial" panose="020B0604020202020204" pitchFamily="34" charset="0"/>
              </a:rPr>
              <a:t> a </a:t>
            </a:r>
            <a:r>
              <a:rPr lang="tr-TR" sz="1800" dirty="0" err="1">
                <a:effectLst/>
                <a:latin typeface="Calibri" panose="020F0502020204030204" pitchFamily="34" charset="0"/>
                <a:ea typeface="Calibri" panose="020F0502020204030204" pitchFamily="34" charset="0"/>
                <a:cs typeface="Arial" panose="020B0604020202020204" pitchFamily="34" charset="0"/>
              </a:rPr>
              <a:t>year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promote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program and </a:t>
            </a:r>
            <a:r>
              <a:rPr lang="tr-TR" sz="1800" dirty="0" err="1">
                <a:effectLst/>
                <a:latin typeface="Calibri" panose="020F0502020204030204" pitchFamily="34" charset="0"/>
                <a:ea typeface="Calibri" panose="020F0502020204030204" pitchFamily="34" charset="0"/>
                <a:cs typeface="Arial" panose="020B0604020202020204" pitchFamily="34" charset="0"/>
              </a:rPr>
              <a:t>inform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staff</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We</a:t>
            </a:r>
            <a:r>
              <a:rPr lang="tr-TR" sz="1800" dirty="0">
                <a:effectLst/>
                <a:latin typeface="Calibri" panose="020F0502020204030204" pitchFamily="34" charset="0"/>
                <a:ea typeface="Calibri" panose="020F0502020204030204" pitchFamily="34" charset="0"/>
                <a:cs typeface="Arial" panose="020B0604020202020204" pitchFamily="34" charset="0"/>
              </a:rPr>
              <a:t> organize a </a:t>
            </a:r>
            <a:r>
              <a:rPr lang="tr-TR" sz="1800" dirty="0" err="1">
                <a:effectLst/>
                <a:latin typeface="Calibri" panose="020F0502020204030204" pitchFamily="34" charset="0"/>
                <a:ea typeface="Calibri" panose="020F0502020204030204" pitchFamily="34" charset="0"/>
                <a:cs typeface="Arial" panose="020B0604020202020204" pitchFamily="34" charset="0"/>
              </a:rPr>
              <a:t>meeting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with</a:t>
            </a:r>
            <a:r>
              <a:rPr lang="tr-TR" sz="1800" dirty="0">
                <a:effectLst/>
                <a:latin typeface="Calibri" panose="020F0502020204030204" pitchFamily="34" charset="0"/>
                <a:ea typeface="Calibri" panose="020F0502020204030204" pitchFamily="34" charset="0"/>
                <a:cs typeface="Arial" panose="020B0604020202020204" pitchFamily="34" charset="0"/>
              </a:rPr>
              <a:t> Departmental </a:t>
            </a:r>
            <a:r>
              <a:rPr lang="tr-TR" sz="1800" dirty="0" err="1">
                <a:effectLst/>
                <a:latin typeface="Calibri" panose="020F0502020204030204" pitchFamily="34" charset="0"/>
                <a:ea typeface="Calibri" panose="020F0502020204030204" pitchFamily="34" charset="0"/>
                <a:cs typeface="Arial" panose="020B0604020202020204" pitchFamily="34" charset="0"/>
              </a:rPr>
              <a:t>Coordinators</a:t>
            </a:r>
            <a:r>
              <a:rPr lang="tr-TR" sz="1800" dirty="0">
                <a:effectLst/>
                <a:latin typeface="Calibri" panose="020F0502020204030204" pitchFamily="34" charset="0"/>
                <a:ea typeface="Calibri" panose="020F0502020204030204" pitchFamily="34" charset="0"/>
                <a:cs typeface="Arial" panose="020B0604020202020204" pitchFamily="34" charset="0"/>
              </a:rPr>
              <a:t> at </a:t>
            </a:r>
            <a:r>
              <a:rPr lang="tr-TR" sz="1800" dirty="0" err="1">
                <a:effectLst/>
                <a:latin typeface="Calibri" panose="020F0502020204030204" pitchFamily="34" charset="0"/>
                <a:ea typeface="Calibri" panose="020F0502020204030204" pitchFamily="34" charset="0"/>
                <a:cs typeface="Arial" panose="020B0604020202020204" pitchFamily="34" charset="0"/>
              </a:rPr>
              <a:t>least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once</a:t>
            </a:r>
            <a:r>
              <a:rPr lang="tr-TR" sz="1800" dirty="0">
                <a:effectLst/>
                <a:latin typeface="Calibri" panose="020F0502020204030204" pitchFamily="34" charset="0"/>
                <a:ea typeface="Calibri" panose="020F0502020204030204" pitchFamily="34" charset="0"/>
                <a:cs typeface="Arial" panose="020B0604020202020204" pitchFamily="34" charset="0"/>
              </a:rPr>
              <a:t> a </a:t>
            </a:r>
            <a:r>
              <a:rPr lang="tr-TR" sz="1800" dirty="0" err="1">
                <a:effectLst/>
                <a:latin typeface="Calibri" panose="020F0502020204030204" pitchFamily="34" charset="0"/>
                <a:ea typeface="Calibri" panose="020F0502020204030204" pitchFamily="34" charset="0"/>
                <a:cs typeface="Arial" panose="020B0604020202020204" pitchFamily="34" charset="0"/>
              </a:rPr>
              <a:t>year</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exchange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views</a:t>
            </a:r>
            <a:r>
              <a:rPr lang="tr-TR" sz="1800" dirty="0">
                <a:effectLst/>
                <a:latin typeface="Calibri" panose="020F0502020204030204" pitchFamily="34" charset="0"/>
                <a:ea typeface="Calibri" panose="020F0502020204030204" pitchFamily="34" charset="0"/>
                <a:cs typeface="Arial" panose="020B0604020202020204" pitchFamily="34" charset="0"/>
              </a:rPr>
              <a:t> on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functioning</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program. </a:t>
            </a:r>
          </a:p>
          <a:p>
            <a:pPr marL="0" indent="0">
              <a:buNone/>
            </a:pPr>
            <a:endParaRPr lang="tr-TR" dirty="0"/>
          </a:p>
        </p:txBody>
      </p:sp>
      <p:pic>
        <p:nvPicPr>
          <p:cNvPr id="5" name="Resim 4">
            <a:extLst>
              <a:ext uri="{FF2B5EF4-FFF2-40B4-BE49-F238E27FC236}">
                <a16:creationId xmlns:a16="http://schemas.microsoft.com/office/drawing/2014/main" id="{7136C537-65ED-4752-B7D5-2EDEDBC7FE92}"/>
              </a:ext>
            </a:extLst>
          </p:cNvPr>
          <p:cNvPicPr>
            <a:picLocks noChangeAspect="1"/>
          </p:cNvPicPr>
          <p:nvPr/>
        </p:nvPicPr>
        <p:blipFill>
          <a:blip r:embed="rId2"/>
          <a:stretch>
            <a:fillRect/>
          </a:stretch>
        </p:blipFill>
        <p:spPr>
          <a:xfrm>
            <a:off x="0" y="0"/>
            <a:ext cx="1278427" cy="1256232"/>
          </a:xfrm>
          <a:prstGeom prst="rect">
            <a:avLst/>
          </a:prstGeom>
        </p:spPr>
      </p:pic>
    </p:spTree>
    <p:extLst>
      <p:ext uri="{BB962C8B-B14F-4D97-AF65-F5344CB8AC3E}">
        <p14:creationId xmlns:p14="http://schemas.microsoft.com/office/powerpoint/2010/main" val="273842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ED3D1F-E631-4B74-A771-FAD91B547ADB}"/>
              </a:ext>
            </a:extLst>
          </p:cNvPr>
          <p:cNvSpPr>
            <a:spLocks noGrp="1"/>
          </p:cNvSpPr>
          <p:nvPr>
            <p:ph type="title"/>
          </p:nvPr>
        </p:nvSpPr>
        <p:spPr>
          <a:xfrm>
            <a:off x="1375794" y="514483"/>
            <a:ext cx="8596668" cy="1320800"/>
          </a:xfrm>
        </p:spPr>
        <p:txBody>
          <a:bodyPr/>
          <a:lstStyle/>
          <a:p>
            <a:r>
              <a:rPr lang="tr-TR" dirty="0"/>
              <a:t>OLS (Online Language Support)</a:t>
            </a:r>
          </a:p>
        </p:txBody>
      </p:sp>
      <p:sp>
        <p:nvSpPr>
          <p:cNvPr id="3" name="İçerik Yer Tutucusu 2">
            <a:extLst>
              <a:ext uri="{FF2B5EF4-FFF2-40B4-BE49-F238E27FC236}">
                <a16:creationId xmlns:a16="http://schemas.microsoft.com/office/drawing/2014/main" id="{45BAC6F0-A650-40CE-8453-50670B98BF70}"/>
              </a:ext>
            </a:extLst>
          </p:cNvPr>
          <p:cNvSpPr>
            <a:spLocks noGrp="1"/>
          </p:cNvSpPr>
          <p:nvPr>
            <p:ph idx="1"/>
          </p:nvPr>
        </p:nvSpPr>
        <p:spPr>
          <a:xfrm>
            <a:off x="119641" y="1835284"/>
            <a:ext cx="10989892" cy="5022716"/>
          </a:xfrm>
        </p:spPr>
        <p:txBody>
          <a:bodyPr/>
          <a:lstStyle/>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Before the start of the mobility, students must take </a:t>
            </a:r>
            <a:r>
              <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the COMPULSORY online English, or another foreign language exam, required by the partner institutions</a:t>
            </a:r>
            <a:r>
              <a:rPr lang="en-US" sz="1800" dirty="0">
                <a:effectLst/>
                <a:latin typeface="Calibri" panose="020F0502020204030204" pitchFamily="34" charset="0"/>
                <a:ea typeface="Calibri" panose="020F0502020204030204" pitchFamily="34" charset="0"/>
                <a:cs typeface="Arial" panose="020B0604020202020204" pitchFamily="34" charset="0"/>
              </a:rPr>
              <a:t> via the OLS system.</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Once the test results are announced, students may benefit from the free foreign language tutoring support.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Students must sit another </a:t>
            </a:r>
            <a:r>
              <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MANDATORY OLS</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exam after the mobility is completed.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endParaRPr lang="tr-TR" dirty="0"/>
          </a:p>
        </p:txBody>
      </p:sp>
      <p:pic>
        <p:nvPicPr>
          <p:cNvPr id="5" name="Resim 4">
            <a:extLst>
              <a:ext uri="{FF2B5EF4-FFF2-40B4-BE49-F238E27FC236}">
                <a16:creationId xmlns:a16="http://schemas.microsoft.com/office/drawing/2014/main" id="{EA261C22-B2BD-4787-BB81-89AAB8B27BC6}"/>
              </a:ext>
            </a:extLst>
          </p:cNvPr>
          <p:cNvPicPr>
            <a:picLocks noChangeAspect="1"/>
          </p:cNvPicPr>
          <p:nvPr/>
        </p:nvPicPr>
        <p:blipFill>
          <a:blip r:embed="rId2"/>
          <a:stretch>
            <a:fillRect/>
          </a:stretch>
        </p:blipFill>
        <p:spPr>
          <a:xfrm>
            <a:off x="0" y="0"/>
            <a:ext cx="1375794" cy="1351909"/>
          </a:xfrm>
          <a:prstGeom prst="rect">
            <a:avLst/>
          </a:prstGeom>
        </p:spPr>
      </p:pic>
    </p:spTree>
    <p:extLst>
      <p:ext uri="{BB962C8B-B14F-4D97-AF65-F5344CB8AC3E}">
        <p14:creationId xmlns:p14="http://schemas.microsoft.com/office/powerpoint/2010/main" val="1763705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C9821D-5554-463C-9E2A-82B5A412EE82}"/>
              </a:ext>
            </a:extLst>
          </p:cNvPr>
          <p:cNvSpPr>
            <a:spLocks noGrp="1"/>
          </p:cNvSpPr>
          <p:nvPr>
            <p:ph type="title"/>
          </p:nvPr>
        </p:nvSpPr>
        <p:spPr>
          <a:xfrm>
            <a:off x="1600657" y="200826"/>
            <a:ext cx="7069187" cy="1320800"/>
          </a:xfrm>
        </p:spPr>
        <p:txBody>
          <a:bodyPr/>
          <a:lstStyle/>
          <a:p>
            <a:pPr algn="ctr"/>
            <a:r>
              <a:rPr lang="tr-TR" dirty="0" err="1"/>
              <a:t>Mobility</a:t>
            </a:r>
            <a:r>
              <a:rPr lang="tr-TR" dirty="0"/>
              <a:t> Step </a:t>
            </a:r>
            <a:r>
              <a:rPr lang="tr-TR" dirty="0" err="1"/>
              <a:t>by</a:t>
            </a:r>
            <a:r>
              <a:rPr lang="tr-TR" dirty="0"/>
              <a:t> Step</a:t>
            </a:r>
          </a:p>
        </p:txBody>
      </p:sp>
      <p:sp>
        <p:nvSpPr>
          <p:cNvPr id="3" name="İçerik Yer Tutucusu 2">
            <a:extLst>
              <a:ext uri="{FF2B5EF4-FFF2-40B4-BE49-F238E27FC236}">
                <a16:creationId xmlns:a16="http://schemas.microsoft.com/office/drawing/2014/main" id="{B055EFE0-FD9A-4211-B6EB-94EF63879938}"/>
              </a:ext>
            </a:extLst>
          </p:cNvPr>
          <p:cNvSpPr>
            <a:spLocks noGrp="1"/>
          </p:cNvSpPr>
          <p:nvPr>
            <p:ph sz="half" idx="1"/>
          </p:nvPr>
        </p:nvSpPr>
        <p:spPr>
          <a:xfrm>
            <a:off x="136733" y="1410768"/>
            <a:ext cx="5872181" cy="5447232"/>
          </a:xfrm>
        </p:spPr>
        <p:txBody>
          <a:bodyPr>
            <a:normAutofit fontScale="85000" lnSpcReduction="10000"/>
          </a:bodyPr>
          <a:lstStyle/>
          <a:p>
            <a:pPr marL="342900" lvl="0" indent="-342900" algn="just">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Research</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gather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information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about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Erasmus+ Program.</a:t>
            </a:r>
          </a:p>
          <a:p>
            <a:pPr marL="342900" lvl="0" indent="-342900" algn="just">
              <a:lnSpc>
                <a:spcPct val="107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Learn about the partner institution and county where you wish to go.</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Follow the announcements made by the Erasmus+ and International Program Office, and submit your application by the deadline.</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Once selected, prepare all the required documents.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Find accommodation.</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If</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you</a:t>
            </a:r>
            <a:r>
              <a:rPr lang="tr-TR" sz="1800" dirty="0">
                <a:effectLst/>
                <a:latin typeface="Calibri" panose="020F0502020204030204" pitchFamily="34" charset="0"/>
                <a:ea typeface="Calibri" panose="020F0502020204030204" pitchFamily="34" charset="0"/>
                <a:cs typeface="Arial" panose="020B0604020202020204" pitchFamily="34" charset="0"/>
              </a:rPr>
              <a:t> do not </a:t>
            </a:r>
            <a:r>
              <a:rPr lang="tr-TR" sz="1800" dirty="0" err="1">
                <a:effectLst/>
                <a:latin typeface="Calibri" panose="020F0502020204030204" pitchFamily="34" charset="0"/>
                <a:ea typeface="Calibri" panose="020F0502020204030204" pitchFamily="34" charset="0"/>
                <a:cs typeface="Arial" panose="020B0604020202020204" pitchFamily="34" charset="0"/>
              </a:rPr>
              <a:t>already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have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one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obtain</a:t>
            </a:r>
            <a:r>
              <a:rPr lang="tr-TR" sz="1800" dirty="0">
                <a:effectLst/>
                <a:latin typeface="Calibri" panose="020F0502020204030204" pitchFamily="34" charset="0"/>
                <a:ea typeface="Calibri" panose="020F0502020204030204" pitchFamily="34" charset="0"/>
                <a:cs typeface="Arial" panose="020B0604020202020204" pitchFamily="34" charset="0"/>
              </a:rPr>
              <a:t> a </a:t>
            </a:r>
            <a:r>
              <a:rPr lang="tr-TR" sz="1800" dirty="0" err="1">
                <a:effectLst/>
                <a:latin typeface="Calibri" panose="020F0502020204030204" pitchFamily="34" charset="0"/>
                <a:ea typeface="Calibri" panose="020F0502020204030204" pitchFamily="34" charset="0"/>
                <a:cs typeface="Arial" panose="020B0604020202020204" pitchFamily="34" charset="0"/>
              </a:rPr>
              <a:t>passport</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Apply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visa</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Once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all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formalities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completed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travel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country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where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partner/</a:t>
            </a:r>
            <a:r>
              <a:rPr lang="tr-TR" sz="1800" dirty="0" err="1">
                <a:effectLst/>
                <a:latin typeface="Calibri" panose="020F0502020204030204" pitchFamily="34" charset="0"/>
                <a:ea typeface="Calibri" panose="020F0502020204030204" pitchFamily="34" charset="0"/>
                <a:cs typeface="Arial" panose="020B0604020202020204" pitchFamily="34" charset="0"/>
              </a:rPr>
              <a:t>hosting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institution</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located</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Attend</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successfully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complete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courses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fulfill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your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internship</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requirements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work</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mj-l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Hand</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all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required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paperwork</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 Erasmus+ and International Program Office at the end of the mobility.</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endParaRPr lang="tr-TR" dirty="0"/>
          </a:p>
        </p:txBody>
      </p:sp>
      <p:sp>
        <p:nvSpPr>
          <p:cNvPr id="6" name="İçerik Yer Tutucusu 5">
            <a:extLst>
              <a:ext uri="{FF2B5EF4-FFF2-40B4-BE49-F238E27FC236}">
                <a16:creationId xmlns:a16="http://schemas.microsoft.com/office/drawing/2014/main" id="{D7317111-12DF-46D1-94C5-AB71841BBB4D}"/>
              </a:ext>
            </a:extLst>
          </p:cNvPr>
          <p:cNvSpPr>
            <a:spLocks noGrp="1"/>
          </p:cNvSpPr>
          <p:nvPr>
            <p:ph sz="half" idx="2"/>
          </p:nvPr>
        </p:nvSpPr>
        <p:spPr>
          <a:xfrm>
            <a:off x="6319157" y="1410768"/>
            <a:ext cx="4098165" cy="5055346"/>
          </a:xfrm>
        </p:spPr>
        <p:txBody>
          <a:bodyPr>
            <a:normAutofit fontScale="85000" lnSpcReduction="10000"/>
          </a:bodyPr>
          <a:lstStyle/>
          <a:p>
            <a:pPr marL="0" indent="0">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THANKS TO THIS WHOLE EXPERIENCE:</a:t>
            </a: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Getting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know</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new</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cultures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Intellectual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development</a:t>
            </a:r>
            <a:r>
              <a:rPr lang="tr-TR" sz="1800" dirty="0">
                <a:effectLst/>
                <a:latin typeface="Calibri" panose="020F0502020204030204" pitchFamily="34" charset="0"/>
                <a:ea typeface="Calibri" panose="020F0502020204030204" pitchFamily="34" charset="0"/>
                <a:cs typeface="Arial" panose="020B0604020202020204" pitchFamily="34" charset="0"/>
              </a:rPr>
              <a:t> in a </a:t>
            </a:r>
            <a:r>
              <a:rPr lang="tr-TR" sz="1800" dirty="0" err="1">
                <a:effectLst/>
                <a:latin typeface="Calibri" panose="020F0502020204030204" pitchFamily="34" charset="0"/>
                <a:ea typeface="Calibri" panose="020F0502020204030204" pitchFamily="34" charset="0"/>
                <a:cs typeface="Arial" panose="020B0604020202020204" pitchFamily="34" charset="0"/>
              </a:rPr>
              <a:t>different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academic</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Meeting people from all over the world and making new friends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Traveling</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Enjoying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endParaRPr lang="tr-TR" dirty="0"/>
          </a:p>
        </p:txBody>
      </p:sp>
      <p:pic>
        <p:nvPicPr>
          <p:cNvPr id="8" name="Resim 7">
            <a:extLst>
              <a:ext uri="{FF2B5EF4-FFF2-40B4-BE49-F238E27FC236}">
                <a16:creationId xmlns:a16="http://schemas.microsoft.com/office/drawing/2014/main" id="{4212909F-7F4A-46D2-8E14-7FB5A3187A4A}"/>
              </a:ext>
            </a:extLst>
          </p:cNvPr>
          <p:cNvPicPr>
            <a:picLocks noChangeAspect="1"/>
          </p:cNvPicPr>
          <p:nvPr/>
        </p:nvPicPr>
        <p:blipFill>
          <a:blip r:embed="rId2"/>
          <a:stretch>
            <a:fillRect/>
          </a:stretch>
        </p:blipFill>
        <p:spPr>
          <a:xfrm>
            <a:off x="0" y="0"/>
            <a:ext cx="1435693" cy="1410768"/>
          </a:xfrm>
          <a:prstGeom prst="rect">
            <a:avLst/>
          </a:prstGeom>
        </p:spPr>
      </p:pic>
    </p:spTree>
    <p:extLst>
      <p:ext uri="{BB962C8B-B14F-4D97-AF65-F5344CB8AC3E}">
        <p14:creationId xmlns:p14="http://schemas.microsoft.com/office/powerpoint/2010/main" val="157395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388D4B-FABA-4C6C-8EBC-3586531FD5E2}"/>
              </a:ext>
            </a:extLst>
          </p:cNvPr>
          <p:cNvSpPr>
            <a:spLocks noGrp="1"/>
          </p:cNvSpPr>
          <p:nvPr>
            <p:ph type="title"/>
          </p:nvPr>
        </p:nvSpPr>
        <p:spPr/>
        <p:txBody>
          <a:bodyPr anchor="ctr">
            <a:normAutofit/>
          </a:bodyPr>
          <a:lstStyle/>
          <a:p>
            <a:pPr algn="ctr"/>
            <a:r>
              <a:rPr lang="tr-TR" sz="3600" dirty="0" err="1"/>
              <a:t>What</a:t>
            </a:r>
            <a:r>
              <a:rPr lang="tr-TR" sz="3600" dirty="0"/>
              <a:t> </a:t>
            </a:r>
            <a:r>
              <a:rPr lang="tr-TR" sz="3600" dirty="0" err="1"/>
              <a:t>does</a:t>
            </a:r>
            <a:r>
              <a:rPr lang="tr-TR" sz="3600" dirty="0"/>
              <a:t> </a:t>
            </a:r>
            <a:r>
              <a:rPr lang="tr-TR" sz="3600" dirty="0" err="1"/>
              <a:t>the</a:t>
            </a:r>
            <a:r>
              <a:rPr lang="tr-TR" sz="3600" dirty="0"/>
              <a:t> </a:t>
            </a:r>
            <a:r>
              <a:rPr lang="tr-TR" sz="3600" dirty="0" err="1"/>
              <a:t>participation</a:t>
            </a:r>
            <a:r>
              <a:rPr lang="tr-TR" sz="3600" dirty="0"/>
              <a:t> in </a:t>
            </a:r>
            <a:r>
              <a:rPr lang="tr-TR" sz="3600" dirty="0" err="1"/>
              <a:t>the</a:t>
            </a:r>
            <a:r>
              <a:rPr lang="tr-TR" sz="3600" dirty="0"/>
              <a:t> Erasmus+ Program </a:t>
            </a:r>
            <a:r>
              <a:rPr lang="tr-TR" sz="3600" dirty="0" err="1"/>
              <a:t>bring</a:t>
            </a:r>
            <a:r>
              <a:rPr lang="tr-TR" dirty="0"/>
              <a:t>?</a:t>
            </a:r>
            <a:endParaRPr lang="tr-TR" sz="3600" dirty="0"/>
          </a:p>
        </p:txBody>
      </p:sp>
      <p:sp>
        <p:nvSpPr>
          <p:cNvPr id="3" name="İçerik Yer Tutucusu 2">
            <a:extLst>
              <a:ext uri="{FF2B5EF4-FFF2-40B4-BE49-F238E27FC236}">
                <a16:creationId xmlns:a16="http://schemas.microsoft.com/office/drawing/2014/main" id="{977CCABC-9AD0-4C30-B7ED-5A6BCE6C4F18}"/>
              </a:ext>
            </a:extLst>
          </p:cNvPr>
          <p:cNvSpPr>
            <a:spLocks noGrp="1"/>
          </p:cNvSpPr>
          <p:nvPr>
            <p:ph idx="1"/>
          </p:nvPr>
        </p:nvSpPr>
        <p:spPr>
          <a:xfrm>
            <a:off x="522514" y="2122714"/>
            <a:ext cx="9192986" cy="4425043"/>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Discovering new cultures and places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Increase in self-confidence with the contribution of personal development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Making friends from different parts of the world</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Professional connections for the future</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Acquiring different methods of learning and teaching</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In addition to improving English, opportunity to learn another foreign language</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A big plus for the CV</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tr-TR" dirty="0"/>
          </a:p>
          <a:p>
            <a:endParaRPr lang="tr-TR" dirty="0"/>
          </a:p>
        </p:txBody>
      </p:sp>
      <p:pic>
        <p:nvPicPr>
          <p:cNvPr id="5" name="Resim 4">
            <a:extLst>
              <a:ext uri="{FF2B5EF4-FFF2-40B4-BE49-F238E27FC236}">
                <a16:creationId xmlns:a16="http://schemas.microsoft.com/office/drawing/2014/main" id="{5E9A6672-FEE6-4CAD-B2A0-49989A359022}"/>
              </a:ext>
            </a:extLst>
          </p:cNvPr>
          <p:cNvPicPr>
            <a:picLocks noChangeAspect="1"/>
          </p:cNvPicPr>
          <p:nvPr/>
        </p:nvPicPr>
        <p:blipFill>
          <a:blip r:embed="rId2"/>
          <a:stretch>
            <a:fillRect/>
          </a:stretch>
        </p:blipFill>
        <p:spPr>
          <a:xfrm>
            <a:off x="0" y="1"/>
            <a:ext cx="1344135" cy="1320800"/>
          </a:xfrm>
          <a:prstGeom prst="rect">
            <a:avLst/>
          </a:prstGeom>
        </p:spPr>
      </p:pic>
    </p:spTree>
    <p:extLst>
      <p:ext uri="{BB962C8B-B14F-4D97-AF65-F5344CB8AC3E}">
        <p14:creationId xmlns:p14="http://schemas.microsoft.com/office/powerpoint/2010/main" val="166494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4F832D-3E42-4028-B8AD-D8081B1BBCF3}"/>
              </a:ext>
            </a:extLst>
          </p:cNvPr>
          <p:cNvSpPr>
            <a:spLocks noGrp="1"/>
          </p:cNvSpPr>
          <p:nvPr>
            <p:ph type="title"/>
          </p:nvPr>
        </p:nvSpPr>
        <p:spPr>
          <a:xfrm>
            <a:off x="1768980" y="424366"/>
            <a:ext cx="7539206" cy="845634"/>
          </a:xfrm>
        </p:spPr>
        <p:txBody>
          <a:bodyPr>
            <a:normAutofit/>
          </a:bodyPr>
          <a:lstStyle/>
          <a:p>
            <a:r>
              <a:rPr lang="tr-TR" dirty="0"/>
              <a:t>Erasmus and </a:t>
            </a:r>
            <a:r>
              <a:rPr lang="tr-TR" dirty="0" err="1"/>
              <a:t>Culture</a:t>
            </a:r>
            <a:r>
              <a:rPr lang="tr-TR" dirty="0"/>
              <a:t> </a:t>
            </a:r>
            <a:r>
              <a:rPr lang="tr-TR" dirty="0" err="1"/>
              <a:t>Shock</a:t>
            </a:r>
            <a:endParaRPr lang="tr-TR" sz="1100" dirty="0"/>
          </a:p>
        </p:txBody>
      </p:sp>
      <p:pic>
        <p:nvPicPr>
          <p:cNvPr id="17" name="İçerik Yer Tutucusu 16">
            <a:extLst>
              <a:ext uri="{FF2B5EF4-FFF2-40B4-BE49-F238E27FC236}">
                <a16:creationId xmlns:a16="http://schemas.microsoft.com/office/drawing/2014/main" id="{669373C8-71E6-4E04-BB1C-1CAC8B77B7B6}"/>
              </a:ext>
            </a:extLst>
          </p:cNvPr>
          <p:cNvPicPr>
            <a:picLocks noGrp="1" noChangeAspect="1"/>
          </p:cNvPicPr>
          <p:nvPr>
            <p:ph sz="half" idx="1"/>
          </p:nvPr>
        </p:nvPicPr>
        <p:blipFill>
          <a:blip r:embed="rId2"/>
          <a:stretch>
            <a:fillRect/>
          </a:stretch>
        </p:blipFill>
        <p:spPr>
          <a:xfrm>
            <a:off x="541128" y="1412356"/>
            <a:ext cx="8463792" cy="4364602"/>
          </a:xfrm>
        </p:spPr>
      </p:pic>
      <p:sp>
        <p:nvSpPr>
          <p:cNvPr id="18" name="İçerik Yer Tutucusu 17">
            <a:extLst>
              <a:ext uri="{FF2B5EF4-FFF2-40B4-BE49-F238E27FC236}">
                <a16:creationId xmlns:a16="http://schemas.microsoft.com/office/drawing/2014/main" id="{D0D3C84D-4B98-41AB-A696-802509D611A6}"/>
              </a:ext>
            </a:extLst>
          </p:cNvPr>
          <p:cNvSpPr>
            <a:spLocks noGrp="1"/>
          </p:cNvSpPr>
          <p:nvPr>
            <p:ph sz="half" idx="2"/>
          </p:nvPr>
        </p:nvSpPr>
        <p:spPr>
          <a:xfrm>
            <a:off x="2098942" y="6248400"/>
            <a:ext cx="4184034" cy="391168"/>
          </a:xfrm>
        </p:spPr>
        <p:txBody>
          <a:bodyPr>
            <a:normAutofit fontScale="62500" lnSpcReduction="20000"/>
          </a:bodyPr>
          <a:lstStyle/>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picture</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taken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from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https://www.vacorps.com/knowledge-base/culture-shock/</a:t>
            </a:r>
            <a:r>
              <a:rPr lang="tr-TR" sz="1800"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13" name="Resim 12">
            <a:extLst>
              <a:ext uri="{FF2B5EF4-FFF2-40B4-BE49-F238E27FC236}">
                <a16:creationId xmlns:a16="http://schemas.microsoft.com/office/drawing/2014/main" id="{CE0E710C-1A92-4837-8F32-193A8D7B2B3D}"/>
              </a:ext>
            </a:extLst>
          </p:cNvPr>
          <p:cNvPicPr>
            <a:picLocks noChangeAspect="1"/>
          </p:cNvPicPr>
          <p:nvPr/>
        </p:nvPicPr>
        <p:blipFill>
          <a:blip r:embed="rId4"/>
          <a:stretch>
            <a:fillRect/>
          </a:stretch>
        </p:blipFill>
        <p:spPr>
          <a:xfrm>
            <a:off x="0" y="0"/>
            <a:ext cx="1292438" cy="1270000"/>
          </a:xfrm>
          <a:prstGeom prst="rect">
            <a:avLst/>
          </a:prstGeom>
        </p:spPr>
      </p:pic>
    </p:spTree>
    <p:extLst>
      <p:ext uri="{BB962C8B-B14F-4D97-AF65-F5344CB8AC3E}">
        <p14:creationId xmlns:p14="http://schemas.microsoft.com/office/powerpoint/2010/main" val="2333174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987A1B-4515-4CFB-AA9D-8220F4DE183E}"/>
              </a:ext>
            </a:extLst>
          </p:cNvPr>
          <p:cNvSpPr>
            <a:spLocks noGrp="1"/>
          </p:cNvSpPr>
          <p:nvPr>
            <p:ph type="title"/>
          </p:nvPr>
        </p:nvSpPr>
        <p:spPr>
          <a:xfrm>
            <a:off x="1344136" y="413997"/>
            <a:ext cx="6902786" cy="1320800"/>
          </a:xfrm>
        </p:spPr>
        <p:txBody>
          <a:bodyPr/>
          <a:lstStyle/>
          <a:p>
            <a:pPr algn="ctr"/>
            <a:r>
              <a:rPr lang="tr-TR" dirty="0" err="1"/>
              <a:t>Possibility</a:t>
            </a:r>
            <a:r>
              <a:rPr lang="tr-TR" dirty="0"/>
              <a:t> of </a:t>
            </a:r>
            <a:r>
              <a:rPr lang="tr-TR" dirty="0" err="1"/>
              <a:t>Psychological</a:t>
            </a:r>
            <a:r>
              <a:rPr lang="tr-TR" dirty="0"/>
              <a:t> </a:t>
            </a:r>
            <a:r>
              <a:rPr lang="tr-TR" dirty="0" err="1"/>
              <a:t>Support</a:t>
            </a:r>
            <a:endParaRPr lang="tr-TR" dirty="0"/>
          </a:p>
        </p:txBody>
      </p:sp>
      <p:sp>
        <p:nvSpPr>
          <p:cNvPr id="7" name="İçerik Yer Tutucusu 6">
            <a:extLst>
              <a:ext uri="{FF2B5EF4-FFF2-40B4-BE49-F238E27FC236}">
                <a16:creationId xmlns:a16="http://schemas.microsoft.com/office/drawing/2014/main" id="{319591FC-AA11-4261-8A33-407DA8B352B9}"/>
              </a:ext>
            </a:extLst>
          </p:cNvPr>
          <p:cNvSpPr>
            <a:spLocks noGrp="1"/>
          </p:cNvSpPr>
          <p:nvPr>
            <p:ph idx="1"/>
          </p:nvPr>
        </p:nvSpPr>
        <p:spPr>
          <a:xfrm>
            <a:off x="672068" y="1738765"/>
            <a:ext cx="4972353" cy="4845617"/>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Counselling</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Psychological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Support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units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provides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psychological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assistance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https://www.kent.edu.tr/psikolojik-danisma-ve-rehberlik-birimi-faaliyete-gecti-011234</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Wingdings 3" panose="05040102010807070707" pitchFamily="18" charset="2"/>
              <a:buChar char=""/>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Office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Appointments</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tr-TR" sz="1800" dirty="0" err="1">
                <a:effectLst/>
                <a:latin typeface="Calibri" panose="020F0502020204030204" pitchFamily="34" charset="0"/>
                <a:ea typeface="Calibri" panose="020F0502020204030204" pitchFamily="34" charset="0"/>
                <a:cs typeface="Arial" panose="020B0604020202020204" pitchFamily="34" charset="0"/>
              </a:rPr>
              <a:t>Clin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Psychol</a:t>
            </a:r>
            <a:r>
              <a:rPr lang="tr-TR" sz="1800" dirty="0">
                <a:effectLst/>
                <a:latin typeface="Calibri" panose="020F0502020204030204" pitchFamily="34" charset="0"/>
                <a:ea typeface="Calibri" panose="020F0502020204030204" pitchFamily="34" charset="0"/>
                <a:cs typeface="Arial" panose="020B0604020202020204" pitchFamily="34" charset="0"/>
              </a:rPr>
              <a:t>. Birgül Sena MAYDA</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Tel: +90 (212) 610 10 10 / </a:t>
            </a:r>
            <a:r>
              <a:rPr lang="tr-TR" sz="1800" dirty="0" err="1">
                <a:effectLst/>
                <a:latin typeface="Calibri" panose="020F0502020204030204" pitchFamily="34" charset="0"/>
                <a:ea typeface="Calibri" panose="020F0502020204030204" pitchFamily="34" charset="0"/>
                <a:cs typeface="Arial" panose="020B0604020202020204" pitchFamily="34" charset="0"/>
              </a:rPr>
              <a:t>Extension</a:t>
            </a:r>
            <a:r>
              <a:rPr lang="tr-TR" sz="1800" dirty="0">
                <a:effectLst/>
                <a:latin typeface="Calibri" panose="020F0502020204030204" pitchFamily="34" charset="0"/>
                <a:ea typeface="Calibri" panose="020F0502020204030204" pitchFamily="34" charset="0"/>
                <a:cs typeface="Arial" panose="020B0604020202020204" pitchFamily="34" charset="0"/>
              </a:rPr>
              <a:t>: 288</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Mail: sena.mayda@kent.edu.tr          </a:t>
            </a:r>
          </a:p>
          <a:p>
            <a:endParaRPr lang="tr-TR" dirty="0"/>
          </a:p>
        </p:txBody>
      </p:sp>
      <p:pic>
        <p:nvPicPr>
          <p:cNvPr id="9" name="Resim 8">
            <a:extLst>
              <a:ext uri="{FF2B5EF4-FFF2-40B4-BE49-F238E27FC236}">
                <a16:creationId xmlns:a16="http://schemas.microsoft.com/office/drawing/2014/main" id="{B319D747-E0EF-48C0-AD30-C87E6F96A989}"/>
              </a:ext>
            </a:extLst>
          </p:cNvPr>
          <p:cNvPicPr>
            <a:picLocks noChangeAspect="1"/>
          </p:cNvPicPr>
          <p:nvPr/>
        </p:nvPicPr>
        <p:blipFill>
          <a:blip r:embed="rId3"/>
          <a:stretch>
            <a:fillRect/>
          </a:stretch>
        </p:blipFill>
        <p:spPr>
          <a:xfrm>
            <a:off x="0" y="0"/>
            <a:ext cx="1344136" cy="1320800"/>
          </a:xfrm>
          <a:prstGeom prst="rect">
            <a:avLst/>
          </a:prstGeom>
        </p:spPr>
      </p:pic>
      <p:pic>
        <p:nvPicPr>
          <p:cNvPr id="11" name="Resim 10" descr="kişi, duvar, iç mekan içeren bir resim&#10;&#10;Açıklama otomatik olarak oluşturuldu">
            <a:extLst>
              <a:ext uri="{FF2B5EF4-FFF2-40B4-BE49-F238E27FC236}">
                <a16:creationId xmlns:a16="http://schemas.microsoft.com/office/drawing/2014/main" id="{B9EFE78D-8E78-469B-B448-77AFE3FD6CD0}"/>
              </a:ext>
            </a:extLst>
          </p:cNvPr>
          <p:cNvPicPr>
            <a:picLocks noChangeAspect="1"/>
          </p:cNvPicPr>
          <p:nvPr/>
        </p:nvPicPr>
        <p:blipFill>
          <a:blip r:embed="rId4"/>
          <a:stretch>
            <a:fillRect/>
          </a:stretch>
        </p:blipFill>
        <p:spPr>
          <a:xfrm>
            <a:off x="5954150" y="1734797"/>
            <a:ext cx="3018936" cy="4027376"/>
          </a:xfrm>
          <a:prstGeom prst="rect">
            <a:avLst/>
          </a:prstGeom>
        </p:spPr>
      </p:pic>
    </p:spTree>
    <p:extLst>
      <p:ext uri="{BB962C8B-B14F-4D97-AF65-F5344CB8AC3E}">
        <p14:creationId xmlns:p14="http://schemas.microsoft.com/office/powerpoint/2010/main" val="3115267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C5CF9E-DB4E-46BC-950F-A59E6A0D2ABB}"/>
              </a:ext>
            </a:extLst>
          </p:cNvPr>
          <p:cNvSpPr>
            <a:spLocks noGrp="1"/>
          </p:cNvSpPr>
          <p:nvPr>
            <p:ph type="title"/>
          </p:nvPr>
        </p:nvSpPr>
        <p:spPr>
          <a:xfrm>
            <a:off x="1222375" y="427504"/>
            <a:ext cx="8596668" cy="1548468"/>
          </a:xfrm>
        </p:spPr>
        <p:txBody>
          <a:bodyPr/>
          <a:lstStyle/>
          <a:p>
            <a:r>
              <a:rPr lang="tr-TR" dirty="0"/>
              <a:t>COVID-19 </a:t>
            </a:r>
            <a:r>
              <a:rPr lang="tr-TR" dirty="0" err="1"/>
              <a:t>Pandemic</a:t>
            </a:r>
            <a:r>
              <a:rPr lang="tr-TR" dirty="0"/>
              <a:t> and </a:t>
            </a:r>
            <a:r>
              <a:rPr lang="tr-TR" dirty="0" err="1"/>
              <a:t>Mobility</a:t>
            </a:r>
            <a:endParaRPr lang="tr-TR" dirty="0"/>
          </a:p>
        </p:txBody>
      </p:sp>
      <p:sp>
        <p:nvSpPr>
          <p:cNvPr id="9" name="Metin Yer Tutucusu 8">
            <a:extLst>
              <a:ext uri="{FF2B5EF4-FFF2-40B4-BE49-F238E27FC236}">
                <a16:creationId xmlns:a16="http://schemas.microsoft.com/office/drawing/2014/main" id="{E9F63F95-049E-4BD3-A31F-1E5F346F6BF9}"/>
              </a:ext>
            </a:extLst>
          </p:cNvPr>
          <p:cNvSpPr>
            <a:spLocks noGrp="1"/>
          </p:cNvSpPr>
          <p:nvPr>
            <p:ph type="body" idx="1"/>
          </p:nvPr>
        </p:nvSpPr>
        <p:spPr>
          <a:xfrm>
            <a:off x="264920" y="1629242"/>
            <a:ext cx="10605330" cy="4649201"/>
          </a:xfrm>
        </p:spPr>
        <p:txBody>
          <a:bodyPr>
            <a:normAutofit/>
          </a:bodyPr>
          <a:lstStyle/>
          <a:p>
            <a:pPr marL="342900" lvl="0" indent="-342900" algn="just">
              <a:lnSpc>
                <a:spcPct val="150000"/>
              </a:lnSpc>
              <a:spcAft>
                <a:spcPts val="800"/>
              </a:spcAf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If</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course</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pandemic</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worsens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there</a:t>
            </a:r>
            <a:r>
              <a:rPr lang="tr-TR" sz="1800" dirty="0">
                <a:effectLst/>
                <a:latin typeface="Calibri" panose="020F0502020204030204" pitchFamily="34" charset="0"/>
                <a:ea typeface="Calibri" panose="020F0502020204030204" pitchFamily="34" charset="0"/>
                <a:cs typeface="Arial" panose="020B0604020202020204" pitchFamily="34" charset="0"/>
              </a:rPr>
              <a:t> is a risk </a:t>
            </a:r>
            <a:r>
              <a:rPr lang="tr-TR" sz="1800" dirty="0" err="1">
                <a:effectLst/>
                <a:latin typeface="Calibri" panose="020F0502020204030204" pitchFamily="34" charset="0"/>
                <a:ea typeface="Calibri" panose="020F0502020204030204" pitchFamily="34" charset="0"/>
                <a:cs typeface="Arial" panose="020B0604020202020204" pitchFamily="34" charset="0"/>
              </a:rPr>
              <a:t>that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partner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will</a:t>
            </a:r>
            <a:r>
              <a:rPr lang="tr-TR" sz="1800" dirty="0">
                <a:effectLst/>
                <a:latin typeface="Calibri" panose="020F0502020204030204" pitchFamily="34" charset="0"/>
                <a:ea typeface="Calibri" panose="020F0502020204030204" pitchFamily="34" charset="0"/>
                <a:cs typeface="Arial" panose="020B0604020202020204" pitchFamily="34" charset="0"/>
              </a:rPr>
              <a:t> not </a:t>
            </a:r>
            <a:r>
              <a:rPr lang="tr-TR" sz="1800" dirty="0" err="1">
                <a:effectLst/>
                <a:latin typeface="Calibri" panose="020F0502020204030204" pitchFamily="34" charset="0"/>
                <a:ea typeface="Calibri" panose="020F0502020204030204" pitchFamily="34" charset="0"/>
                <a:cs typeface="Arial" panose="020B0604020202020204" pitchFamily="34" charset="0"/>
              </a:rPr>
              <a:t>accept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regardless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selections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made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Istanbul</a:t>
            </a:r>
            <a:r>
              <a:rPr lang="tr-TR" sz="1800" dirty="0">
                <a:effectLst/>
                <a:latin typeface="Calibri" panose="020F0502020204030204" pitchFamily="34" charset="0"/>
                <a:ea typeface="Calibri" panose="020F0502020204030204" pitchFamily="34" charset="0"/>
                <a:cs typeface="Arial" panose="020B0604020202020204" pitchFamily="34" charset="0"/>
              </a:rPr>
              <a:t> Kent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50000"/>
              </a:lnSpc>
              <a:spcAft>
                <a:spcPts val="800"/>
              </a:spcAft>
              <a:buAutoNum type="arabicPeriod"/>
              <a:tabLst>
                <a:tab pos="457200" algn="l"/>
              </a:tabLst>
            </a:pP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If</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course</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pandemic</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worsens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there</a:t>
            </a:r>
            <a:r>
              <a:rPr lang="tr-TR" sz="1800" dirty="0">
                <a:effectLst/>
                <a:latin typeface="Calibri" panose="020F0502020204030204" pitchFamily="34" charset="0"/>
                <a:ea typeface="Calibri" panose="020F0502020204030204" pitchFamily="34" charset="0"/>
                <a:cs typeface="Arial" panose="020B0604020202020204" pitchFamily="34" charset="0"/>
              </a:rPr>
              <a:t> is a risk </a:t>
            </a:r>
            <a:r>
              <a:rPr lang="tr-TR" sz="1800" dirty="0" err="1">
                <a:effectLst/>
                <a:latin typeface="Calibri" panose="020F0502020204030204" pitchFamily="34" charset="0"/>
                <a:ea typeface="Calibri" panose="020F0502020204030204" pitchFamily="34" charset="0"/>
                <a:cs typeface="Arial" panose="020B0604020202020204" pitchFamily="34" charset="0"/>
              </a:rPr>
              <a:t>that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countries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partner </a:t>
            </a:r>
            <a:r>
              <a:rPr lang="tr-TR" sz="1800" dirty="0" err="1">
                <a:effectLst/>
                <a:latin typeface="Calibri" panose="020F0502020204030204" pitchFamily="34" charset="0"/>
                <a:ea typeface="Calibri" panose="020F0502020204030204" pitchFamily="34" charset="0"/>
                <a:cs typeface="Arial" panose="020B0604020202020204" pitchFamily="34" charset="0"/>
              </a:rPr>
              <a:t>institutions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Consulates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during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visa</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application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process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customs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airports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etc</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will</a:t>
            </a:r>
            <a:r>
              <a:rPr lang="tr-TR" sz="1800" dirty="0">
                <a:effectLst/>
                <a:latin typeface="Calibri" panose="020F0502020204030204" pitchFamily="34" charset="0"/>
                <a:ea typeface="Calibri" panose="020F0502020204030204" pitchFamily="34" charset="0"/>
                <a:cs typeface="Arial" panose="020B0604020202020204" pitchFamily="34" charset="0"/>
              </a:rPr>
              <a:t> not </a:t>
            </a:r>
            <a:r>
              <a:rPr lang="tr-TR" sz="1800" dirty="0" err="1">
                <a:effectLst/>
                <a:latin typeface="Calibri" panose="020F0502020204030204" pitchFamily="34" charset="0"/>
                <a:ea typeface="Calibri" panose="020F0502020204030204" pitchFamily="34" charset="0"/>
                <a:cs typeface="Arial" panose="020B0604020202020204" pitchFamily="34" charset="0"/>
              </a:rPr>
              <a:t>accept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regardless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selections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made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Istanbul</a:t>
            </a:r>
            <a:r>
              <a:rPr lang="tr-TR" sz="1800" dirty="0">
                <a:effectLst/>
                <a:latin typeface="Calibri" panose="020F0502020204030204" pitchFamily="34" charset="0"/>
                <a:ea typeface="Calibri" panose="020F0502020204030204" pitchFamily="34" charset="0"/>
                <a:cs typeface="Arial" panose="020B0604020202020204" pitchFamily="34" charset="0"/>
              </a:rPr>
              <a:t> Kent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University</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800"/>
              </a:spcAf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Several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countries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may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require</a:t>
            </a:r>
            <a:r>
              <a:rPr lang="tr-TR" sz="1800" dirty="0">
                <a:effectLst/>
                <a:latin typeface="Calibri" panose="020F0502020204030204" pitchFamily="34" charset="0"/>
                <a:ea typeface="Calibri" panose="020F0502020204030204" pitchFamily="34" charset="0"/>
                <a:cs typeface="Arial" panose="020B0604020202020204" pitchFamily="34" charset="0"/>
              </a:rPr>
              <a:t> PCR </a:t>
            </a:r>
            <a:r>
              <a:rPr lang="tr-TR" sz="1800" dirty="0" err="1">
                <a:effectLst/>
                <a:latin typeface="Calibri" panose="020F0502020204030204" pitchFamily="34" charset="0"/>
                <a:ea typeface="Calibri" panose="020F0502020204030204" pitchFamily="34" charset="0"/>
                <a:cs typeface="Arial" panose="020B0604020202020204" pitchFamily="34" charset="0"/>
              </a:rPr>
              <a:t>tests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vaccine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passports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mandatory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quarantine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These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requests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constantly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updated</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50000"/>
              </a:lnSpc>
              <a:spcAft>
                <a:spcPts val="800"/>
              </a:spcAft>
              <a:buAutoNum type="arabicPeriod"/>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expenses</a:t>
            </a:r>
            <a:r>
              <a:rPr lang="tr-TR" sz="1800" dirty="0">
                <a:effectLst/>
                <a:latin typeface="Calibri" panose="020F0502020204030204" pitchFamily="34" charset="0"/>
                <a:ea typeface="Calibri" panose="020F0502020204030204" pitchFamily="34" charset="0"/>
                <a:cs typeface="Arial" panose="020B0604020202020204" pitchFamily="34" charset="0"/>
              </a:rPr>
              <a:t> of PCR </a:t>
            </a:r>
            <a:r>
              <a:rPr lang="tr-TR" sz="1800" dirty="0" err="1">
                <a:effectLst/>
                <a:latin typeface="Calibri" panose="020F0502020204030204" pitchFamily="34" charset="0"/>
                <a:ea typeface="Calibri" panose="020F0502020204030204" pitchFamily="34" charset="0"/>
                <a:cs typeface="Arial" panose="020B0604020202020204" pitchFamily="34" charset="0"/>
              </a:rPr>
              <a:t>tests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mandatory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quarantine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are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be </a:t>
            </a:r>
            <a:r>
              <a:rPr lang="tr-TR" sz="1800" dirty="0" err="1">
                <a:effectLst/>
                <a:latin typeface="Calibri" panose="020F0502020204030204" pitchFamily="34" charset="0"/>
                <a:ea typeface="Calibri" panose="020F0502020204030204" pitchFamily="34" charset="0"/>
                <a:cs typeface="Arial" panose="020B0604020202020204" pitchFamily="34" charset="0"/>
              </a:rPr>
              <a:t>covered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5" name="İçerik Yer Tutucusu 4">
            <a:extLst>
              <a:ext uri="{FF2B5EF4-FFF2-40B4-BE49-F238E27FC236}">
                <a16:creationId xmlns:a16="http://schemas.microsoft.com/office/drawing/2014/main" id="{CE23BCFE-9BF8-43B2-AF10-9F7A049F1B95}"/>
              </a:ext>
            </a:extLst>
          </p:cNvPr>
          <p:cNvPicPr>
            <a:picLocks noGrp="1" noChangeAspect="1"/>
          </p:cNvPicPr>
          <p:nvPr>
            <p:ph idx="4294967295"/>
          </p:nvPr>
        </p:nvPicPr>
        <p:blipFill>
          <a:blip r:embed="rId2"/>
          <a:stretch>
            <a:fillRect/>
          </a:stretch>
        </p:blipFill>
        <p:spPr>
          <a:xfrm>
            <a:off x="0" y="0"/>
            <a:ext cx="1222375" cy="1201738"/>
          </a:xfrm>
        </p:spPr>
      </p:pic>
    </p:spTree>
    <p:extLst>
      <p:ext uri="{BB962C8B-B14F-4D97-AF65-F5344CB8AC3E}">
        <p14:creationId xmlns:p14="http://schemas.microsoft.com/office/powerpoint/2010/main" val="2249591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C5CF9E-DB4E-46BC-950F-A59E6A0D2ABB}"/>
              </a:ext>
            </a:extLst>
          </p:cNvPr>
          <p:cNvSpPr>
            <a:spLocks noGrp="1"/>
          </p:cNvSpPr>
          <p:nvPr>
            <p:ph type="title"/>
          </p:nvPr>
        </p:nvSpPr>
        <p:spPr>
          <a:xfrm>
            <a:off x="1091747" y="201693"/>
            <a:ext cx="8476796" cy="1548468"/>
          </a:xfrm>
        </p:spPr>
        <p:txBody>
          <a:bodyPr/>
          <a:lstStyle/>
          <a:p>
            <a:pPr algn="ctr"/>
            <a:r>
              <a:rPr lang="tr-TR" dirty="0"/>
              <a:t>Online </a:t>
            </a:r>
            <a:r>
              <a:rPr lang="tr-TR" dirty="0" err="1"/>
              <a:t>Mobility</a:t>
            </a:r>
            <a:r>
              <a:rPr lang="tr-TR" dirty="0"/>
              <a:t>, </a:t>
            </a:r>
            <a:r>
              <a:rPr lang="tr-TR" dirty="0" err="1"/>
              <a:t>Physical</a:t>
            </a:r>
            <a:r>
              <a:rPr lang="tr-TR" dirty="0"/>
              <a:t> </a:t>
            </a:r>
            <a:r>
              <a:rPr lang="tr-TR" dirty="0" err="1"/>
              <a:t>Mobility</a:t>
            </a:r>
            <a:r>
              <a:rPr lang="tr-TR" dirty="0"/>
              <a:t> and </a:t>
            </a:r>
            <a:r>
              <a:rPr lang="tr-TR" dirty="0" err="1"/>
              <a:t>Blended</a:t>
            </a:r>
            <a:r>
              <a:rPr lang="tr-TR" dirty="0"/>
              <a:t> </a:t>
            </a:r>
            <a:r>
              <a:rPr lang="tr-TR" dirty="0" err="1"/>
              <a:t>Mobility</a:t>
            </a:r>
            <a:endParaRPr lang="tr-TR" dirty="0"/>
          </a:p>
        </p:txBody>
      </p:sp>
      <p:sp>
        <p:nvSpPr>
          <p:cNvPr id="9" name="Metin Yer Tutucusu 8">
            <a:extLst>
              <a:ext uri="{FF2B5EF4-FFF2-40B4-BE49-F238E27FC236}">
                <a16:creationId xmlns:a16="http://schemas.microsoft.com/office/drawing/2014/main" id="{E9F63F95-049E-4BD3-A31F-1E5F346F6BF9}"/>
              </a:ext>
            </a:extLst>
          </p:cNvPr>
          <p:cNvSpPr>
            <a:spLocks noGrp="1"/>
          </p:cNvSpPr>
          <p:nvPr>
            <p:ph type="body" idx="1"/>
          </p:nvPr>
        </p:nvSpPr>
        <p:spPr>
          <a:xfrm>
            <a:off x="153824" y="1576298"/>
            <a:ext cx="10810429" cy="3841736"/>
          </a:xfrm>
        </p:spPr>
        <p:txBody>
          <a:bodyPr>
            <a:normAutofit/>
          </a:bodyPr>
          <a:lstStyle/>
          <a:p>
            <a:pPr marL="342900" indent="-342900" algn="just">
              <a:lnSpc>
                <a:spcPct val="150000"/>
              </a:lnSpc>
              <a:buAutoNum type="arabicPeriod"/>
            </a:pPr>
            <a:r>
              <a:rPr lang="tr-TR" sz="1800" dirty="0" err="1">
                <a:effectLst/>
                <a:latin typeface="Calibri" panose="020F0502020204030204" pitchFamily="34" charset="0"/>
                <a:ea typeface="Calibri" panose="020F0502020204030204" pitchFamily="34" charset="0"/>
                <a:cs typeface="Arial" panose="020B0604020202020204" pitchFamily="34" charset="0"/>
              </a:rPr>
              <a:t>In</a:t>
            </a:r>
            <a:r>
              <a:rPr lang="tr-TR" sz="1800" dirty="0">
                <a:effectLst/>
                <a:latin typeface="Calibri" panose="020F0502020204030204" pitchFamily="34" charset="0"/>
                <a:ea typeface="Calibri" panose="020F0502020204030204" pitchFamily="34" charset="0"/>
                <a:cs typeface="Arial" panose="020B0604020202020204" pitchFamily="34" charset="0"/>
              </a:rPr>
              <a:t> online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do not </a:t>
            </a:r>
            <a:r>
              <a:rPr lang="tr-TR" sz="1800" dirty="0" err="1">
                <a:effectLst/>
                <a:latin typeface="Calibri" panose="020F0502020204030204" pitchFamily="34" charset="0"/>
                <a:ea typeface="Calibri" panose="020F0502020204030204" pitchFamily="34" charset="0"/>
                <a:cs typeface="Arial" panose="020B0604020202020204" pitchFamily="34" charset="0"/>
              </a:rPr>
              <a:t>travel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abroad</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attend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classes</a:t>
            </a:r>
            <a:r>
              <a:rPr lang="tr-TR" sz="1800" dirty="0">
                <a:effectLst/>
                <a:latin typeface="Calibri" panose="020F0502020204030204" pitchFamily="34" charset="0"/>
                <a:ea typeface="Calibri" panose="020F0502020204030204" pitchFamily="34" charset="0"/>
                <a:cs typeface="Arial" panose="020B0604020202020204" pitchFamily="34" charset="0"/>
              </a:rPr>
              <a:t> online. </a:t>
            </a:r>
            <a:r>
              <a:rPr lang="tr-TR" sz="1800" dirty="0" err="1">
                <a:effectLst/>
                <a:latin typeface="Calibri" panose="020F0502020204030204" pitchFamily="34" charset="0"/>
                <a:ea typeface="Calibri" panose="020F0502020204030204" pitchFamily="34" charset="0"/>
                <a:cs typeface="Arial" panose="020B0604020202020204" pitchFamily="34" charset="0"/>
              </a:rPr>
              <a:t>There</a:t>
            </a:r>
            <a:r>
              <a:rPr lang="tr-TR" sz="1800" dirty="0">
                <a:effectLst/>
                <a:latin typeface="Calibri" panose="020F0502020204030204" pitchFamily="34" charset="0"/>
                <a:ea typeface="Calibri" panose="020F0502020204030204" pitchFamily="34" charset="0"/>
                <a:cs typeface="Arial" panose="020B0604020202020204" pitchFamily="34" charset="0"/>
              </a:rPr>
              <a:t> is </a:t>
            </a:r>
            <a:r>
              <a:rPr lang="tr-TR" sz="1800" dirty="0" err="1">
                <a:effectLst/>
                <a:latin typeface="Calibri" panose="020F0502020204030204" pitchFamily="34" charset="0"/>
                <a:ea typeface="Calibri" panose="020F0502020204030204" pitchFamily="34" charset="0"/>
                <a:cs typeface="Arial" panose="020B0604020202020204" pitchFamily="34" charset="0"/>
              </a:rPr>
              <a:t>no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grant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online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just">
              <a:lnSpc>
                <a:spcPct val="150000"/>
              </a:lnSpc>
              <a:buAutoNum type="arabicPeriod"/>
            </a:pP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physical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travel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abroad</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receive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grants</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usual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way</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indent="-342900" algn="just">
              <a:lnSpc>
                <a:spcPct val="150000"/>
              </a:lnSpc>
              <a:buAutoNum type="arabicPeriod"/>
            </a:pP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In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blended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50000"/>
              </a:lnSpc>
            </a:pPr>
            <a:r>
              <a:rPr lang="tr-TR" dirty="0">
                <a:latin typeface="Calibri" panose="020F0502020204030204" pitchFamily="34" charset="0"/>
                <a:ea typeface="Calibri" panose="020F0502020204030204" pitchFamily="34" charset="0"/>
                <a:cs typeface="Arial" panose="020B0604020202020204" pitchFamily="34" charset="0"/>
              </a:rPr>
              <a:t>*</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may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travel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abroad</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attend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classes</a:t>
            </a:r>
            <a:r>
              <a:rPr lang="tr-TR" sz="1800" dirty="0">
                <a:effectLst/>
                <a:latin typeface="Calibri" panose="020F0502020204030204" pitchFamily="34" charset="0"/>
                <a:ea typeface="Calibri" panose="020F0502020204030204" pitchFamily="34" charset="0"/>
                <a:cs typeface="Arial" panose="020B0604020202020204" pitchFamily="34" charset="0"/>
              </a:rPr>
              <a:t> online in the </a:t>
            </a:r>
            <a:r>
              <a:rPr lang="tr-TR" sz="1800" dirty="0" err="1">
                <a:effectLst/>
                <a:latin typeface="Calibri" panose="020F0502020204030204" pitchFamily="34" charset="0"/>
                <a:ea typeface="Calibri" panose="020F0502020204030204" pitchFamily="34" charset="0"/>
                <a:cs typeface="Arial" panose="020B0604020202020204" pitchFamily="34" charset="0"/>
              </a:rPr>
              <a:t>countries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where</a:t>
            </a:r>
            <a:r>
              <a:rPr lang="tr-TR" sz="1800" dirty="0">
                <a:effectLst/>
                <a:latin typeface="Calibri" panose="020F0502020204030204" pitchFamily="34" charset="0"/>
                <a:ea typeface="Calibri" panose="020F0502020204030204" pitchFamily="34" charset="0"/>
                <a:cs typeface="Arial" panose="020B0604020202020204" pitchFamily="34" charset="0"/>
              </a:rPr>
              <a:t> the partner </a:t>
            </a:r>
            <a:r>
              <a:rPr lang="tr-TR" sz="1800" dirty="0" err="1">
                <a:effectLst/>
                <a:latin typeface="Calibri" panose="020F0502020204030204" pitchFamily="34" charset="0"/>
                <a:ea typeface="Calibri" panose="020F0502020204030204" pitchFamily="34" charset="0"/>
                <a:cs typeface="Arial" panose="020B0604020202020204" pitchFamily="34" charset="0"/>
              </a:rPr>
              <a:t>universities</a:t>
            </a:r>
            <a:r>
              <a:rPr lang="tr-TR" sz="1800" dirty="0">
                <a:effectLst/>
                <a:latin typeface="Calibri" panose="020F0502020204030204" pitchFamily="34" charset="0"/>
                <a:ea typeface="Calibri" panose="020F0502020204030204" pitchFamily="34" charset="0"/>
                <a:cs typeface="Arial" panose="020B0604020202020204" pitchFamily="34" charset="0"/>
              </a:rPr>
              <a:t> are </a:t>
            </a:r>
            <a:r>
              <a:rPr lang="tr-TR" sz="1800" dirty="0" err="1">
                <a:effectLst/>
                <a:latin typeface="Calibri" panose="020F0502020204030204" pitchFamily="34" charset="0"/>
                <a:ea typeface="Calibri" panose="020F0502020204030204" pitchFamily="34" charset="0"/>
                <a:cs typeface="Arial" panose="020B0604020202020204" pitchFamily="34" charset="0"/>
              </a:rPr>
              <a:t>located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students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may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travel</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abroad</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attend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some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classes</a:t>
            </a:r>
            <a:r>
              <a:rPr lang="tr-TR" sz="1800" dirty="0">
                <a:effectLst/>
                <a:latin typeface="Calibri" panose="020F0502020204030204" pitchFamily="34" charset="0"/>
                <a:ea typeface="Calibri" panose="020F0502020204030204" pitchFamily="34" charset="0"/>
                <a:cs typeface="Arial" panose="020B0604020202020204" pitchFamily="34" charset="0"/>
              </a:rPr>
              <a:t> online, </a:t>
            </a:r>
            <a:r>
              <a:rPr lang="tr-TR" sz="1800" dirty="0" err="1">
                <a:effectLst/>
                <a:latin typeface="Calibri" panose="020F0502020204030204" pitchFamily="34" charset="0"/>
                <a:ea typeface="Calibri" panose="020F0502020204030204" pitchFamily="34" charset="0"/>
                <a:cs typeface="Arial" panose="020B0604020202020204" pitchFamily="34" charset="0"/>
              </a:rPr>
              <a:t>while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others</a:t>
            </a:r>
            <a:r>
              <a:rPr lang="tr-TR" sz="1800" dirty="0">
                <a:effectLst/>
                <a:latin typeface="Calibri" panose="020F0502020204030204" pitchFamily="34" charset="0"/>
                <a:ea typeface="Calibri" panose="020F0502020204030204" pitchFamily="34" charset="0"/>
                <a:cs typeface="Arial" panose="020B0604020202020204" pitchFamily="34" charset="0"/>
              </a:rPr>
              <a:t> in </a:t>
            </a:r>
            <a:r>
              <a:rPr lang="tr-TR" sz="1800" dirty="0" err="1">
                <a:effectLst/>
                <a:latin typeface="Calibri" panose="020F0502020204030204" pitchFamily="34" charset="0"/>
                <a:ea typeface="Calibri" panose="020F0502020204030204" pitchFamily="34" charset="0"/>
                <a:cs typeface="Arial" panose="020B0604020202020204" pitchFamily="34" charset="0"/>
              </a:rPr>
              <a:t>person</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due</a:t>
            </a:r>
            <a:r>
              <a:rPr lang="tr-TR" sz="1800" dirty="0">
                <a:effectLst/>
                <a:latin typeface="Calibri" panose="020F0502020204030204" pitchFamily="34" charset="0"/>
                <a:ea typeface="Calibri" panose="020F0502020204030204" pitchFamily="34" charset="0"/>
                <a:cs typeface="Arial" panose="020B0604020202020204" pitchFamily="34" charset="0"/>
              </a:rPr>
              <a:t> to the COVID-19 </a:t>
            </a:r>
            <a:r>
              <a:rPr lang="tr-TR" sz="1800" dirty="0" err="1">
                <a:effectLst/>
                <a:latin typeface="Calibri" panose="020F0502020204030204" pitchFamily="34" charset="0"/>
                <a:ea typeface="Calibri" panose="020F0502020204030204" pitchFamily="34" charset="0"/>
                <a:cs typeface="Arial" panose="020B0604020202020204" pitchFamily="34" charset="0"/>
              </a:rPr>
              <a:t>restrictions</a:t>
            </a:r>
            <a:r>
              <a:rPr lang="tr-TR" dirty="0">
                <a:latin typeface="Calibri" panose="020F0502020204030204" pitchFamily="34" charset="0"/>
                <a:ea typeface="Calibri" panose="020F0502020204030204" pitchFamily="34" charset="0"/>
                <a:cs typeface="Arial" panose="020B0604020202020204" pitchFamily="34" charset="0"/>
              </a:rPr>
              <a:t>.</a:t>
            </a:r>
            <a:endParaRPr lang="tr-T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çerik Yer Tutucusu 4">
            <a:extLst>
              <a:ext uri="{FF2B5EF4-FFF2-40B4-BE49-F238E27FC236}">
                <a16:creationId xmlns:a16="http://schemas.microsoft.com/office/drawing/2014/main" id="{CE23BCFE-9BF8-43B2-AF10-9F7A049F1B95}"/>
              </a:ext>
            </a:extLst>
          </p:cNvPr>
          <p:cNvPicPr>
            <a:picLocks noGrp="1" noChangeAspect="1"/>
          </p:cNvPicPr>
          <p:nvPr>
            <p:ph idx="4294967295"/>
          </p:nvPr>
        </p:nvPicPr>
        <p:blipFill>
          <a:blip r:embed="rId2"/>
          <a:stretch>
            <a:fillRect/>
          </a:stretch>
        </p:blipFill>
        <p:spPr>
          <a:xfrm>
            <a:off x="0" y="0"/>
            <a:ext cx="1222375" cy="1201738"/>
          </a:xfrm>
        </p:spPr>
      </p:pic>
    </p:spTree>
    <p:extLst>
      <p:ext uri="{BB962C8B-B14F-4D97-AF65-F5344CB8AC3E}">
        <p14:creationId xmlns:p14="http://schemas.microsoft.com/office/powerpoint/2010/main" val="2828722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13D04-67B6-45FA-985D-627C0550BC23}"/>
              </a:ext>
            </a:extLst>
          </p:cNvPr>
          <p:cNvSpPr>
            <a:spLocks noGrp="1"/>
          </p:cNvSpPr>
          <p:nvPr>
            <p:ph type="title"/>
          </p:nvPr>
        </p:nvSpPr>
        <p:spPr>
          <a:xfrm>
            <a:off x="1251678" y="142613"/>
            <a:ext cx="8731221" cy="1731904"/>
          </a:xfrm>
        </p:spPr>
        <p:txBody>
          <a:bodyPr>
            <a:normAutofit/>
          </a:bodyPr>
          <a:lstStyle/>
          <a:p>
            <a:r>
              <a:rPr lang="tr-TR" sz="3600" dirty="0"/>
              <a:t>Partner </a:t>
            </a:r>
            <a:r>
              <a:rPr lang="tr-TR" sz="3600" dirty="0" err="1"/>
              <a:t>Universities</a:t>
            </a:r>
            <a:r>
              <a:rPr lang="tr-TR" sz="3600" dirty="0"/>
              <a:t> of Istanbul Kent </a:t>
            </a:r>
            <a:r>
              <a:rPr lang="tr-TR" sz="3600" dirty="0" err="1"/>
              <a:t>University</a:t>
            </a:r>
            <a:endParaRPr lang="tr-TR" sz="3600" dirty="0"/>
          </a:p>
        </p:txBody>
      </p:sp>
      <p:graphicFrame>
        <p:nvGraphicFramePr>
          <p:cNvPr id="4" name="Tablo 4">
            <a:extLst>
              <a:ext uri="{FF2B5EF4-FFF2-40B4-BE49-F238E27FC236}">
                <a16:creationId xmlns:a16="http://schemas.microsoft.com/office/drawing/2014/main" id="{62B14C40-CD78-43C2-8604-958ECE20863F}"/>
              </a:ext>
            </a:extLst>
          </p:cNvPr>
          <p:cNvGraphicFramePr>
            <a:graphicFrameLocks noGrp="1"/>
          </p:cNvGraphicFramePr>
          <p:nvPr>
            <p:ph idx="1"/>
            <p:extLst>
              <p:ext uri="{D42A27DB-BD31-4B8C-83A1-F6EECF244321}">
                <p14:modId xmlns:p14="http://schemas.microsoft.com/office/powerpoint/2010/main" val="1654373465"/>
              </p:ext>
            </p:extLst>
          </p:nvPr>
        </p:nvGraphicFramePr>
        <p:xfrm>
          <a:off x="438912" y="1367404"/>
          <a:ext cx="9376207" cy="5129592"/>
        </p:xfrm>
        <a:graphic>
          <a:graphicData uri="http://schemas.openxmlformats.org/drawingml/2006/table">
            <a:tbl>
              <a:tblPr firstRow="1" bandRow="1">
                <a:tableStyleId>{5C22544A-7EE6-4342-B048-85BDC9FD1C3A}</a:tableStyleId>
              </a:tblPr>
              <a:tblGrid>
                <a:gridCol w="4698317">
                  <a:extLst>
                    <a:ext uri="{9D8B030D-6E8A-4147-A177-3AD203B41FA5}">
                      <a16:colId xmlns:a16="http://schemas.microsoft.com/office/drawing/2014/main" val="2539062261"/>
                    </a:ext>
                  </a:extLst>
                </a:gridCol>
                <a:gridCol w="4677890">
                  <a:extLst>
                    <a:ext uri="{9D8B030D-6E8A-4147-A177-3AD203B41FA5}">
                      <a16:colId xmlns:a16="http://schemas.microsoft.com/office/drawing/2014/main" val="2365285076"/>
                    </a:ext>
                  </a:extLst>
                </a:gridCol>
              </a:tblGrid>
              <a:tr h="577455">
                <a:tc>
                  <a:txBody>
                    <a:bodyPr/>
                    <a:lstStyle/>
                    <a:p>
                      <a:pPr algn="ctr"/>
                      <a:r>
                        <a:rPr lang="tr-TR" dirty="0"/>
                        <a:t>UNIVERSITY</a:t>
                      </a:r>
                    </a:p>
                  </a:txBody>
                  <a:tcPr/>
                </a:tc>
                <a:tc>
                  <a:txBody>
                    <a:bodyPr/>
                    <a:lstStyle/>
                    <a:p>
                      <a:pPr algn="ctr"/>
                      <a:r>
                        <a:rPr lang="tr-TR" dirty="0"/>
                        <a:t>DEPARTMENT </a:t>
                      </a:r>
                    </a:p>
                  </a:txBody>
                  <a:tcPr/>
                </a:tc>
                <a:extLst>
                  <a:ext uri="{0D108BD9-81ED-4DB2-BD59-A6C34878D82A}">
                    <a16:rowId xmlns:a16="http://schemas.microsoft.com/office/drawing/2014/main" val="3935890386"/>
                  </a:ext>
                </a:extLst>
              </a:tr>
              <a:tr h="57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 Apollonia Din </a:t>
                      </a:r>
                      <a:r>
                        <a:rPr lang="tr-TR" dirty="0" err="1">
                          <a:solidFill>
                            <a:schemeClr val="tx1"/>
                          </a:solidFill>
                        </a:rPr>
                        <a:t>Laşi</a:t>
                      </a:r>
                      <a:r>
                        <a:rPr lang="tr-TR" dirty="0">
                          <a:solidFill>
                            <a:schemeClr val="tx1"/>
                          </a:solidFill>
                        </a:rPr>
                        <a:t> </a:t>
                      </a:r>
                      <a:r>
                        <a:rPr lang="tr-TR" dirty="0" err="1">
                          <a:solidFill>
                            <a:schemeClr val="tx1"/>
                          </a:solidFill>
                        </a:rPr>
                        <a:t>University</a:t>
                      </a:r>
                      <a:r>
                        <a:rPr lang="tr-TR" dirty="0">
                          <a:solidFill>
                            <a:schemeClr val="tx1"/>
                          </a:solidFill>
                        </a:rPr>
                        <a:t> (</a:t>
                      </a:r>
                      <a:r>
                        <a:rPr lang="tr-TR" dirty="0" err="1">
                          <a:solidFill>
                            <a:schemeClr val="tx1"/>
                          </a:solidFill>
                        </a:rPr>
                        <a:t>Romania</a:t>
                      </a:r>
                      <a:r>
                        <a:rPr lang="tr-TR"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dirty="0" err="1">
                          <a:solidFill>
                            <a:schemeClr val="tx1"/>
                          </a:solidFill>
                        </a:rPr>
                        <a:t>Dentistry</a:t>
                      </a:r>
                      <a:endParaRPr lang="tr-TR" dirty="0">
                        <a:solidFill>
                          <a:schemeClr val="tx1"/>
                        </a:solidFill>
                      </a:endParaRPr>
                    </a:p>
                  </a:txBody>
                  <a:tcPr/>
                </a:tc>
                <a:extLst>
                  <a:ext uri="{0D108BD9-81ED-4DB2-BD59-A6C34878D82A}">
                    <a16:rowId xmlns:a16="http://schemas.microsoft.com/office/drawing/2014/main" val="2373897961"/>
                  </a:ext>
                </a:extLst>
              </a:tr>
              <a:tr h="658341">
                <a:tc>
                  <a:txBody>
                    <a:bodyPr/>
                    <a:lstStyle/>
                    <a:p>
                      <a:r>
                        <a:rPr lang="tr-TR" sz="1800" dirty="0">
                          <a:solidFill>
                            <a:schemeClr val="tx1"/>
                          </a:solidFill>
                        </a:rPr>
                        <a:t>2. </a:t>
                      </a:r>
                      <a:r>
                        <a:rPr lang="tr-TR" sz="1800" dirty="0" err="1">
                          <a:solidFill>
                            <a:schemeClr val="tx1"/>
                          </a:solidFill>
                        </a:rPr>
                        <a:t>Aspira</a:t>
                      </a:r>
                      <a:r>
                        <a:rPr lang="tr-TR" sz="1800" dirty="0">
                          <a:solidFill>
                            <a:schemeClr val="tx1"/>
                          </a:solidFill>
                        </a:rPr>
                        <a:t> </a:t>
                      </a:r>
                      <a:r>
                        <a:rPr lang="tr-TR" sz="1800" dirty="0" err="1">
                          <a:solidFill>
                            <a:schemeClr val="tx1"/>
                          </a:solidFill>
                        </a:rPr>
                        <a:t>University</a:t>
                      </a:r>
                      <a:r>
                        <a:rPr lang="tr-TR" sz="1800" dirty="0">
                          <a:solidFill>
                            <a:schemeClr val="tx1"/>
                          </a:solidFill>
                        </a:rPr>
                        <a:t> </a:t>
                      </a:r>
                      <a:r>
                        <a:rPr lang="tr-TR" sz="1800" dirty="0" err="1">
                          <a:solidFill>
                            <a:schemeClr val="tx1"/>
                          </a:solidFill>
                        </a:rPr>
                        <a:t>College</a:t>
                      </a:r>
                      <a:r>
                        <a:rPr lang="tr-TR" sz="1800" dirty="0">
                          <a:solidFill>
                            <a:schemeClr val="tx1"/>
                          </a:solidFill>
                        </a:rPr>
                        <a:t> (</a:t>
                      </a:r>
                      <a:r>
                        <a:rPr lang="tr-TR" sz="1800" dirty="0" err="1">
                          <a:solidFill>
                            <a:schemeClr val="tx1"/>
                          </a:solidFill>
                        </a:rPr>
                        <a:t>Croatia</a:t>
                      </a:r>
                      <a:r>
                        <a:rPr lang="tr-TR" sz="1800"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dirty="0" err="1">
                          <a:solidFill>
                            <a:schemeClr val="tx1"/>
                          </a:solidFill>
                        </a:rPr>
                        <a:t>Gastronomy</a:t>
                      </a:r>
                      <a:r>
                        <a:rPr lang="tr-TR" dirty="0">
                          <a:solidFill>
                            <a:schemeClr val="tx1"/>
                          </a:solidFill>
                        </a:rPr>
                        <a:t> and </a:t>
                      </a:r>
                      <a:r>
                        <a:rPr lang="tr-TR" dirty="0" err="1">
                          <a:solidFill>
                            <a:schemeClr val="tx1"/>
                          </a:solidFill>
                        </a:rPr>
                        <a:t>Culinary</a:t>
                      </a:r>
                      <a:r>
                        <a:rPr lang="tr-TR" dirty="0">
                          <a:solidFill>
                            <a:schemeClr val="tx1"/>
                          </a:solidFill>
                        </a:rPr>
                        <a:t> </a:t>
                      </a:r>
                      <a:r>
                        <a:rPr lang="tr-TR" dirty="0" err="1">
                          <a:solidFill>
                            <a:schemeClr val="tx1"/>
                          </a:solidFill>
                        </a:rPr>
                        <a:t>Arts</a:t>
                      </a:r>
                      <a:endParaRPr lang="tr-TR" dirty="0">
                        <a:solidFill>
                          <a:schemeClr val="tx1"/>
                        </a:solidFill>
                      </a:endParaRPr>
                    </a:p>
                  </a:txBody>
                  <a:tcPr/>
                </a:tc>
                <a:extLst>
                  <a:ext uri="{0D108BD9-81ED-4DB2-BD59-A6C34878D82A}">
                    <a16:rowId xmlns:a16="http://schemas.microsoft.com/office/drawing/2014/main" val="2055875457"/>
                  </a:ext>
                </a:extLst>
              </a:tr>
              <a:tr h="57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3. </a:t>
                      </a:r>
                      <a:r>
                        <a:rPr lang="en-US" dirty="0">
                          <a:solidFill>
                            <a:schemeClr val="tx1"/>
                          </a:solidFill>
                        </a:rPr>
                        <a:t>Bielefeld University of Applied Sciences</a:t>
                      </a:r>
                      <a:r>
                        <a:rPr lang="tr-TR" dirty="0">
                          <a:solidFill>
                            <a:schemeClr val="tx1"/>
                          </a:solidFill>
                        </a:rPr>
                        <a:t> (Germany)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dirty="0" err="1">
                          <a:solidFill>
                            <a:schemeClr val="tx1"/>
                          </a:solidFill>
                        </a:rPr>
                        <a:t>Social</a:t>
                      </a:r>
                      <a:r>
                        <a:rPr lang="tr-TR" dirty="0">
                          <a:solidFill>
                            <a:schemeClr val="tx1"/>
                          </a:solidFill>
                        </a:rPr>
                        <a:t> Services</a:t>
                      </a:r>
                    </a:p>
                  </a:txBody>
                  <a:tcPr/>
                </a:tc>
                <a:extLst>
                  <a:ext uri="{0D108BD9-81ED-4DB2-BD59-A6C34878D82A}">
                    <a16:rowId xmlns:a16="http://schemas.microsoft.com/office/drawing/2014/main" val="622793832"/>
                  </a:ext>
                </a:extLst>
              </a:tr>
              <a:tr h="577455">
                <a:tc>
                  <a:txBody>
                    <a:bodyPr/>
                    <a:lstStyle/>
                    <a:p>
                      <a:r>
                        <a:rPr lang="tr-TR" dirty="0">
                          <a:solidFill>
                            <a:schemeClr val="tx1"/>
                          </a:solidFill>
                        </a:rPr>
                        <a:t>4. Erasmus </a:t>
                      </a:r>
                      <a:r>
                        <a:rPr lang="tr-TR" dirty="0" err="1">
                          <a:solidFill>
                            <a:schemeClr val="tx1"/>
                          </a:solidFill>
                        </a:rPr>
                        <a:t>Hogeschool</a:t>
                      </a:r>
                      <a:r>
                        <a:rPr lang="tr-TR" dirty="0">
                          <a:solidFill>
                            <a:schemeClr val="tx1"/>
                          </a:solidFill>
                        </a:rPr>
                        <a:t> </a:t>
                      </a:r>
                      <a:r>
                        <a:rPr lang="tr-TR" dirty="0" err="1">
                          <a:solidFill>
                            <a:schemeClr val="tx1"/>
                          </a:solidFill>
                        </a:rPr>
                        <a:t>University</a:t>
                      </a:r>
                      <a:r>
                        <a:rPr lang="tr-TR" dirty="0">
                          <a:solidFill>
                            <a:schemeClr val="tx1"/>
                          </a:solidFill>
                        </a:rPr>
                        <a:t> (</a:t>
                      </a:r>
                      <a:r>
                        <a:rPr lang="tr-TR" dirty="0" err="1">
                          <a:solidFill>
                            <a:schemeClr val="tx1"/>
                          </a:solidFill>
                        </a:rPr>
                        <a:t>Belgium</a:t>
                      </a:r>
                      <a:r>
                        <a:rPr lang="tr-TR"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Child Development</a:t>
                      </a:r>
                    </a:p>
                  </a:txBody>
                  <a:tcPr/>
                </a:tc>
                <a:extLst>
                  <a:ext uri="{0D108BD9-81ED-4DB2-BD59-A6C34878D82A}">
                    <a16:rowId xmlns:a16="http://schemas.microsoft.com/office/drawing/2014/main" val="2878349999"/>
                  </a:ext>
                </a:extLst>
              </a:tr>
              <a:tr h="818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rPr>
                        <a:t>5. </a:t>
                      </a:r>
                      <a:r>
                        <a:rPr lang="en-US" sz="1800" dirty="0">
                          <a:solidFill>
                            <a:schemeClr val="tx1"/>
                          </a:solidFill>
                        </a:rPr>
                        <a:t>FOM University of Applied Sciences for Economics and Management </a:t>
                      </a:r>
                      <a:r>
                        <a:rPr lang="tr-TR" sz="1800" dirty="0">
                          <a:solidFill>
                            <a:schemeClr val="tx1"/>
                          </a:solidFill>
                        </a:rPr>
                        <a:t>/ Almanya </a:t>
                      </a:r>
                      <a:endParaRPr lang="tr-TR"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Business Administration * </a:t>
                      </a:r>
                      <a:r>
                        <a:rPr lang="tr-TR" dirty="0" err="1">
                          <a:solidFill>
                            <a:schemeClr val="tx1"/>
                          </a:solidFill>
                        </a:rPr>
                        <a:t>Social</a:t>
                      </a:r>
                      <a:r>
                        <a:rPr lang="tr-TR" dirty="0">
                          <a:solidFill>
                            <a:schemeClr val="tx1"/>
                          </a:solidFill>
                        </a:rPr>
                        <a:t> Services * </a:t>
                      </a:r>
                      <a:r>
                        <a:rPr lang="tr-TR" dirty="0" err="1">
                          <a:solidFill>
                            <a:schemeClr val="tx1"/>
                          </a:solidFill>
                        </a:rPr>
                        <a:t>Psychology</a:t>
                      </a:r>
                      <a:r>
                        <a:rPr lang="tr-TR" dirty="0">
                          <a:solidFill>
                            <a:schemeClr val="tx1"/>
                          </a:solidFill>
                        </a:rPr>
                        <a:t> </a:t>
                      </a:r>
                      <a:r>
                        <a:rPr lang="tr-TR" dirty="0">
                          <a:solidFill>
                            <a:srgbClr val="FF0000"/>
                          </a:solidFill>
                        </a:rPr>
                        <a:t>(</a:t>
                      </a:r>
                      <a:r>
                        <a:rPr lang="tr-TR" dirty="0" err="1">
                          <a:solidFill>
                            <a:srgbClr val="FF0000"/>
                          </a:solidFill>
                        </a:rPr>
                        <a:t>Psychology</a:t>
                      </a:r>
                      <a:r>
                        <a:rPr lang="tr-TR" dirty="0">
                          <a:solidFill>
                            <a:srgbClr val="FF0000"/>
                          </a:solidFill>
                        </a:rPr>
                        <a:t> of </a:t>
                      </a:r>
                      <a:r>
                        <a:rPr lang="tr-TR" dirty="0" err="1">
                          <a:solidFill>
                            <a:srgbClr val="FF0000"/>
                          </a:solidFill>
                        </a:rPr>
                        <a:t>Economics</a:t>
                      </a:r>
                      <a:r>
                        <a:rPr lang="tr-TR" dirty="0">
                          <a:solidFill>
                            <a:srgbClr val="FF0000"/>
                          </a:solidFill>
                        </a:rPr>
                        <a:t>)</a:t>
                      </a:r>
                    </a:p>
                  </a:txBody>
                  <a:tcPr/>
                </a:tc>
                <a:extLst>
                  <a:ext uri="{0D108BD9-81ED-4DB2-BD59-A6C34878D82A}">
                    <a16:rowId xmlns:a16="http://schemas.microsoft.com/office/drawing/2014/main" val="2952951252"/>
                  </a:ext>
                </a:extLst>
              </a:tr>
              <a:tr h="57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6. International Balkan </a:t>
                      </a:r>
                      <a:r>
                        <a:rPr lang="tr-TR" dirty="0" err="1">
                          <a:solidFill>
                            <a:schemeClr val="tx1"/>
                          </a:solidFill>
                        </a:rPr>
                        <a:t>University</a:t>
                      </a:r>
                      <a:r>
                        <a:rPr lang="tr-TR" dirty="0">
                          <a:solidFill>
                            <a:schemeClr val="tx1"/>
                          </a:solidFill>
                        </a:rPr>
                        <a:t> (</a:t>
                      </a:r>
                      <a:r>
                        <a:rPr lang="tr-TR" dirty="0" err="1">
                          <a:solidFill>
                            <a:schemeClr val="tx1"/>
                          </a:solidFill>
                        </a:rPr>
                        <a:t>Northern</a:t>
                      </a:r>
                      <a:r>
                        <a:rPr lang="tr-TR" dirty="0">
                          <a:solidFill>
                            <a:schemeClr val="tx1"/>
                          </a:solidFill>
                        </a:rPr>
                        <a:t> </a:t>
                      </a:r>
                      <a:r>
                        <a:rPr lang="tr-TR" dirty="0" err="1">
                          <a:solidFill>
                            <a:schemeClr val="tx1"/>
                          </a:solidFill>
                        </a:rPr>
                        <a:t>Macedonia</a:t>
                      </a:r>
                      <a:r>
                        <a:rPr lang="tr-TR"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dirty="0" err="1">
                          <a:solidFill>
                            <a:schemeClr val="tx1"/>
                          </a:solidFill>
                        </a:rPr>
                        <a:t>Dentistry</a:t>
                      </a:r>
                      <a:r>
                        <a:rPr lang="tr-TR" dirty="0">
                          <a:solidFill>
                            <a:schemeClr val="tx1"/>
                          </a:solidFill>
                        </a:rPr>
                        <a:t> * </a:t>
                      </a:r>
                      <a:r>
                        <a:rPr lang="tr-TR" dirty="0" err="1">
                          <a:solidFill>
                            <a:schemeClr val="tx1"/>
                          </a:solidFill>
                        </a:rPr>
                        <a:t>Psychology</a:t>
                      </a:r>
                      <a:endParaRPr lang="tr-TR" dirty="0">
                        <a:solidFill>
                          <a:schemeClr val="tx1"/>
                        </a:solidFill>
                      </a:endParaRPr>
                    </a:p>
                  </a:txBody>
                  <a:tcPr/>
                </a:tc>
                <a:extLst>
                  <a:ext uri="{0D108BD9-81ED-4DB2-BD59-A6C34878D82A}">
                    <a16:rowId xmlns:a16="http://schemas.microsoft.com/office/drawing/2014/main" val="2963695281"/>
                  </a:ext>
                </a:extLst>
              </a:tr>
              <a:tr h="467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7. </a:t>
                      </a:r>
                      <a:r>
                        <a:rPr lang="en-US" dirty="0">
                          <a:solidFill>
                            <a:schemeClr val="tx1"/>
                          </a:solidFill>
                        </a:rPr>
                        <a:t>John Paul II Catholic University of Lublin</a:t>
                      </a:r>
                      <a:r>
                        <a:rPr lang="tr-TR" dirty="0">
                          <a:solidFill>
                            <a:schemeClr val="tx1"/>
                          </a:solidFill>
                        </a:rPr>
                        <a:t> (Poland)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dirty="0" err="1">
                          <a:solidFill>
                            <a:schemeClr val="tx1"/>
                          </a:solidFill>
                        </a:rPr>
                        <a:t>Political</a:t>
                      </a:r>
                      <a:r>
                        <a:rPr lang="tr-TR" dirty="0">
                          <a:solidFill>
                            <a:schemeClr val="tx1"/>
                          </a:solidFill>
                        </a:rPr>
                        <a:t> </a:t>
                      </a:r>
                      <a:r>
                        <a:rPr lang="tr-TR" dirty="0" err="1">
                          <a:solidFill>
                            <a:schemeClr val="tx1"/>
                          </a:solidFill>
                        </a:rPr>
                        <a:t>Science</a:t>
                      </a:r>
                      <a:r>
                        <a:rPr lang="tr-TR" dirty="0">
                          <a:solidFill>
                            <a:schemeClr val="tx1"/>
                          </a:solidFill>
                        </a:rPr>
                        <a:t> and </a:t>
                      </a:r>
                      <a:r>
                        <a:rPr lang="tr-TR" dirty="0" err="1">
                          <a:solidFill>
                            <a:schemeClr val="tx1"/>
                          </a:solidFill>
                        </a:rPr>
                        <a:t>Public</a:t>
                      </a:r>
                      <a:r>
                        <a:rPr lang="tr-TR" dirty="0">
                          <a:solidFill>
                            <a:schemeClr val="tx1"/>
                          </a:solidFill>
                        </a:rPr>
                        <a:t> Administration</a:t>
                      </a:r>
                    </a:p>
                  </a:txBody>
                  <a:tcPr/>
                </a:tc>
                <a:extLst>
                  <a:ext uri="{0D108BD9-81ED-4DB2-BD59-A6C34878D82A}">
                    <a16:rowId xmlns:a16="http://schemas.microsoft.com/office/drawing/2014/main" val="3579552094"/>
                  </a:ext>
                </a:extLst>
              </a:tr>
            </a:tbl>
          </a:graphicData>
        </a:graphic>
      </p:graphicFrame>
      <p:pic>
        <p:nvPicPr>
          <p:cNvPr id="5" name="Resim 4">
            <a:extLst>
              <a:ext uri="{FF2B5EF4-FFF2-40B4-BE49-F238E27FC236}">
                <a16:creationId xmlns:a16="http://schemas.microsoft.com/office/drawing/2014/main" id="{26434D69-9D07-4F4F-B579-27BB8226B41D}"/>
              </a:ext>
            </a:extLst>
          </p:cNvPr>
          <p:cNvPicPr>
            <a:picLocks noChangeAspect="1"/>
          </p:cNvPicPr>
          <p:nvPr/>
        </p:nvPicPr>
        <p:blipFill>
          <a:blip r:embed="rId2"/>
          <a:stretch>
            <a:fillRect/>
          </a:stretch>
        </p:blipFill>
        <p:spPr>
          <a:xfrm>
            <a:off x="0" y="0"/>
            <a:ext cx="877824" cy="862584"/>
          </a:xfrm>
          <a:prstGeom prst="rect">
            <a:avLst/>
          </a:prstGeom>
        </p:spPr>
      </p:pic>
    </p:spTree>
    <p:extLst>
      <p:ext uri="{BB962C8B-B14F-4D97-AF65-F5344CB8AC3E}">
        <p14:creationId xmlns:p14="http://schemas.microsoft.com/office/powerpoint/2010/main" val="1037651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3430C-2D5E-4171-9C62-5FFAA52DD7E8}"/>
              </a:ext>
            </a:extLst>
          </p:cNvPr>
          <p:cNvSpPr>
            <a:spLocks noGrp="1"/>
          </p:cNvSpPr>
          <p:nvPr>
            <p:ph type="title"/>
          </p:nvPr>
        </p:nvSpPr>
        <p:spPr>
          <a:xfrm>
            <a:off x="473815" y="270778"/>
            <a:ext cx="9414622" cy="1394735"/>
          </a:xfrm>
        </p:spPr>
        <p:txBody>
          <a:bodyPr>
            <a:normAutofit/>
          </a:bodyPr>
          <a:lstStyle/>
          <a:p>
            <a:pPr algn="ctr"/>
            <a:r>
              <a:rPr lang="tr-TR" sz="4000" dirty="0"/>
              <a:t>Partner </a:t>
            </a:r>
            <a:r>
              <a:rPr lang="tr-TR" sz="4000" dirty="0" err="1"/>
              <a:t>Universities</a:t>
            </a:r>
            <a:r>
              <a:rPr lang="tr-TR" sz="4000" dirty="0"/>
              <a:t> of </a:t>
            </a:r>
            <a:r>
              <a:rPr lang="tr-TR" sz="4000" dirty="0" err="1"/>
              <a:t>Istanbul</a:t>
            </a:r>
            <a:r>
              <a:rPr lang="tr-TR" sz="4000" dirty="0"/>
              <a:t> Kent </a:t>
            </a:r>
            <a:r>
              <a:rPr lang="tr-TR" sz="4000" dirty="0" err="1"/>
              <a:t>University</a:t>
            </a:r>
            <a:endParaRPr lang="tr-TR" sz="4000" dirty="0"/>
          </a:p>
        </p:txBody>
      </p:sp>
      <p:graphicFrame>
        <p:nvGraphicFramePr>
          <p:cNvPr id="4" name="Tablo 4">
            <a:extLst>
              <a:ext uri="{FF2B5EF4-FFF2-40B4-BE49-F238E27FC236}">
                <a16:creationId xmlns:a16="http://schemas.microsoft.com/office/drawing/2014/main" id="{6DB5DAA0-258D-458D-9BDF-14F913845F09}"/>
              </a:ext>
            </a:extLst>
          </p:cNvPr>
          <p:cNvGraphicFramePr>
            <a:graphicFrameLocks noGrp="1"/>
          </p:cNvGraphicFramePr>
          <p:nvPr>
            <p:ph idx="1"/>
            <p:extLst>
              <p:ext uri="{D42A27DB-BD31-4B8C-83A1-F6EECF244321}">
                <p14:modId xmlns:p14="http://schemas.microsoft.com/office/powerpoint/2010/main" val="3294959457"/>
              </p:ext>
            </p:extLst>
          </p:nvPr>
        </p:nvGraphicFramePr>
        <p:xfrm>
          <a:off x="388357" y="1665513"/>
          <a:ext cx="9336948" cy="5161660"/>
        </p:xfrm>
        <a:graphic>
          <a:graphicData uri="http://schemas.openxmlformats.org/drawingml/2006/table">
            <a:tbl>
              <a:tblPr firstRow="1" bandRow="1">
                <a:tableStyleId>{5C22544A-7EE6-4342-B048-85BDC9FD1C3A}</a:tableStyleId>
              </a:tblPr>
              <a:tblGrid>
                <a:gridCol w="4668474">
                  <a:extLst>
                    <a:ext uri="{9D8B030D-6E8A-4147-A177-3AD203B41FA5}">
                      <a16:colId xmlns:a16="http://schemas.microsoft.com/office/drawing/2014/main" val="2477826569"/>
                    </a:ext>
                  </a:extLst>
                </a:gridCol>
                <a:gridCol w="4668474">
                  <a:extLst>
                    <a:ext uri="{9D8B030D-6E8A-4147-A177-3AD203B41FA5}">
                      <a16:colId xmlns:a16="http://schemas.microsoft.com/office/drawing/2014/main" val="1898418513"/>
                    </a:ext>
                  </a:extLst>
                </a:gridCol>
              </a:tblGrid>
              <a:tr h="645929">
                <a:tc>
                  <a:txBody>
                    <a:bodyPr/>
                    <a:lstStyle/>
                    <a:p>
                      <a:pPr algn="ctr"/>
                      <a:r>
                        <a:rPr lang="tr-TR" dirty="0"/>
                        <a:t>UNIVERSITY</a:t>
                      </a:r>
                    </a:p>
                  </a:txBody>
                  <a:tcPr/>
                </a:tc>
                <a:tc>
                  <a:txBody>
                    <a:bodyPr/>
                    <a:lstStyle/>
                    <a:p>
                      <a:pPr algn="ctr"/>
                      <a:r>
                        <a:rPr lang="tr-TR" dirty="0"/>
                        <a:t>DEPARTMENT </a:t>
                      </a:r>
                    </a:p>
                  </a:txBody>
                  <a:tcPr/>
                </a:tc>
                <a:extLst>
                  <a:ext uri="{0D108BD9-81ED-4DB2-BD59-A6C34878D82A}">
                    <a16:rowId xmlns:a16="http://schemas.microsoft.com/office/drawing/2014/main" val="1362622158"/>
                  </a:ext>
                </a:extLst>
              </a:tr>
              <a:tr h="753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8. </a:t>
                      </a:r>
                      <a:r>
                        <a:rPr lang="tr-TR" dirty="0" err="1">
                          <a:solidFill>
                            <a:schemeClr val="tx1"/>
                          </a:solidFill>
                        </a:rPr>
                        <a:t>University</a:t>
                      </a:r>
                      <a:r>
                        <a:rPr lang="tr-TR" dirty="0">
                          <a:solidFill>
                            <a:schemeClr val="tx1"/>
                          </a:solidFill>
                        </a:rPr>
                        <a:t> of </a:t>
                      </a:r>
                      <a:r>
                        <a:rPr lang="tr-TR" dirty="0" err="1">
                          <a:solidFill>
                            <a:schemeClr val="tx1"/>
                          </a:solidFill>
                        </a:rPr>
                        <a:t>Obuda</a:t>
                      </a:r>
                      <a:r>
                        <a:rPr lang="tr-TR" dirty="0">
                          <a:solidFill>
                            <a:schemeClr val="tx1"/>
                          </a:solidFill>
                        </a:rPr>
                        <a:t> (</a:t>
                      </a:r>
                      <a:r>
                        <a:rPr lang="tr-TR" dirty="0" err="1">
                          <a:solidFill>
                            <a:schemeClr val="tx1"/>
                          </a:solidFill>
                        </a:rPr>
                        <a:t>Hungary</a:t>
                      </a:r>
                      <a:r>
                        <a:rPr lang="tr-TR"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Business Administration </a:t>
                      </a:r>
                    </a:p>
                  </a:txBody>
                  <a:tcPr/>
                </a:tc>
                <a:extLst>
                  <a:ext uri="{0D108BD9-81ED-4DB2-BD59-A6C34878D82A}">
                    <a16:rowId xmlns:a16="http://schemas.microsoft.com/office/drawing/2014/main" val="1022781417"/>
                  </a:ext>
                </a:extLst>
              </a:tr>
              <a:tr h="436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9.</a:t>
                      </a:r>
                      <a:r>
                        <a:rPr lang="tr-TR" dirty="0">
                          <a:solidFill>
                            <a:schemeClr val="tx1"/>
                          </a:solidFill>
                        </a:rPr>
                        <a:t>  </a:t>
                      </a:r>
                      <a:r>
                        <a:rPr lang="tr-TR" dirty="0" err="1">
                          <a:solidFill>
                            <a:schemeClr val="tx1"/>
                          </a:solidFill>
                        </a:rPr>
                        <a:t>University</a:t>
                      </a:r>
                      <a:r>
                        <a:rPr lang="tr-TR" dirty="0">
                          <a:solidFill>
                            <a:schemeClr val="tx1"/>
                          </a:solidFill>
                        </a:rPr>
                        <a:t> of </a:t>
                      </a:r>
                      <a:r>
                        <a:rPr lang="tr-TR" dirty="0" err="1">
                          <a:solidFill>
                            <a:schemeClr val="tx1"/>
                          </a:solidFill>
                        </a:rPr>
                        <a:t>Patras</a:t>
                      </a:r>
                      <a:r>
                        <a:rPr lang="tr-TR" dirty="0">
                          <a:solidFill>
                            <a:schemeClr val="tx1"/>
                          </a:solidFill>
                        </a:rPr>
                        <a:t> (</a:t>
                      </a:r>
                      <a:r>
                        <a:rPr lang="tr-TR" dirty="0" err="1">
                          <a:solidFill>
                            <a:schemeClr val="tx1"/>
                          </a:solidFill>
                        </a:rPr>
                        <a:t>Greece</a:t>
                      </a:r>
                      <a:r>
                        <a:rPr lang="tr-TR" dirty="0">
                          <a:solidFill>
                            <a:schemeClr val="tx1"/>
                          </a:solidFill>
                        </a:rPr>
                        <a:t>)</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Child Development</a:t>
                      </a:r>
                    </a:p>
                  </a:txBody>
                  <a:tcPr/>
                </a:tc>
                <a:extLst>
                  <a:ext uri="{0D108BD9-81ED-4DB2-BD59-A6C34878D82A}">
                    <a16:rowId xmlns:a16="http://schemas.microsoft.com/office/drawing/2014/main" val="2432143947"/>
                  </a:ext>
                </a:extLst>
              </a:tr>
              <a:tr h="753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10. </a:t>
                      </a:r>
                      <a:r>
                        <a:rPr lang="en-US" dirty="0">
                          <a:solidFill>
                            <a:schemeClr val="tx1"/>
                          </a:solidFill>
                        </a:rPr>
                        <a:t>Polytechnic Institute of </a:t>
                      </a:r>
                      <a:r>
                        <a:rPr lang="en-US" dirty="0" err="1">
                          <a:solidFill>
                            <a:schemeClr val="tx1"/>
                          </a:solidFill>
                        </a:rPr>
                        <a:t>Portalegre</a:t>
                      </a:r>
                      <a:r>
                        <a:rPr lang="tr-TR" dirty="0">
                          <a:solidFill>
                            <a:schemeClr val="tx1"/>
                          </a:solidFill>
                        </a:rPr>
                        <a:t> (</a:t>
                      </a:r>
                      <a:r>
                        <a:rPr lang="tr-TR" dirty="0" err="1">
                          <a:solidFill>
                            <a:schemeClr val="tx1"/>
                          </a:solidFill>
                        </a:rPr>
                        <a:t>Portugal</a:t>
                      </a:r>
                      <a:r>
                        <a:rPr lang="tr-TR" dirty="0">
                          <a:solidFill>
                            <a:schemeClr val="tx1"/>
                          </a:solidFill>
                        </a:rPr>
                        <a:t>)</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dirty="0" err="1">
                          <a:solidFill>
                            <a:schemeClr val="tx1"/>
                          </a:solidFill>
                        </a:rPr>
                        <a:t>Nursing</a:t>
                      </a:r>
                      <a:endParaRPr lang="tr-TR" dirty="0">
                        <a:solidFill>
                          <a:schemeClr val="tx1"/>
                        </a:solidFill>
                      </a:endParaRPr>
                    </a:p>
                  </a:txBody>
                  <a:tcPr/>
                </a:tc>
                <a:extLst>
                  <a:ext uri="{0D108BD9-81ED-4DB2-BD59-A6C34878D82A}">
                    <a16:rowId xmlns:a16="http://schemas.microsoft.com/office/drawing/2014/main" val="4135204654"/>
                  </a:ext>
                </a:extLst>
              </a:tr>
              <a:tr h="69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11. </a:t>
                      </a:r>
                      <a:r>
                        <a:rPr lang="tr-TR" dirty="0" err="1">
                          <a:solidFill>
                            <a:schemeClr val="tx1"/>
                          </a:solidFill>
                        </a:rPr>
                        <a:t>Romanian-American</a:t>
                      </a:r>
                      <a:r>
                        <a:rPr lang="tr-TR" dirty="0">
                          <a:solidFill>
                            <a:schemeClr val="tx1"/>
                          </a:solidFill>
                        </a:rPr>
                        <a:t> </a:t>
                      </a:r>
                      <a:r>
                        <a:rPr lang="tr-TR" dirty="0" err="1">
                          <a:solidFill>
                            <a:schemeClr val="tx1"/>
                          </a:solidFill>
                        </a:rPr>
                        <a:t>University</a:t>
                      </a:r>
                      <a:endParaRPr lang="tr-TR" dirty="0"/>
                    </a:p>
                  </a:txBody>
                  <a:tcPr/>
                </a:tc>
                <a:tc>
                  <a:txBody>
                    <a:bodyPr/>
                    <a:lstStyle/>
                    <a:p>
                      <a:r>
                        <a:rPr lang="tr-TR" dirty="0"/>
                        <a:t>* </a:t>
                      </a:r>
                      <a:r>
                        <a:rPr lang="tr-TR" dirty="0" err="1"/>
                        <a:t>Political</a:t>
                      </a:r>
                      <a:r>
                        <a:rPr lang="tr-TR" dirty="0"/>
                        <a:t> </a:t>
                      </a:r>
                      <a:r>
                        <a:rPr lang="tr-TR" dirty="0" err="1"/>
                        <a:t>Science</a:t>
                      </a:r>
                      <a:r>
                        <a:rPr lang="tr-TR" dirty="0"/>
                        <a:t> and </a:t>
                      </a:r>
                      <a:r>
                        <a:rPr lang="tr-TR" dirty="0" err="1"/>
                        <a:t>Public</a:t>
                      </a:r>
                      <a:r>
                        <a:rPr lang="tr-TR" dirty="0"/>
                        <a:t> Administration</a:t>
                      </a:r>
                    </a:p>
                  </a:txBody>
                  <a:tcPr/>
                </a:tc>
                <a:extLst>
                  <a:ext uri="{0D108BD9-81ED-4DB2-BD59-A6C34878D82A}">
                    <a16:rowId xmlns:a16="http://schemas.microsoft.com/office/drawing/2014/main" val="1466759803"/>
                  </a:ext>
                </a:extLst>
              </a:tr>
              <a:tr h="753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12. </a:t>
                      </a:r>
                      <a:r>
                        <a:rPr lang="en-US" dirty="0">
                          <a:solidFill>
                            <a:schemeClr val="tx1"/>
                          </a:solidFill>
                        </a:rPr>
                        <a:t>St. Clement of </a:t>
                      </a:r>
                      <a:r>
                        <a:rPr lang="en-US" dirty="0" err="1">
                          <a:solidFill>
                            <a:schemeClr val="tx1"/>
                          </a:solidFill>
                        </a:rPr>
                        <a:t>Ohrid</a:t>
                      </a:r>
                      <a:r>
                        <a:rPr lang="en-US" dirty="0">
                          <a:solidFill>
                            <a:schemeClr val="tx1"/>
                          </a:solidFill>
                        </a:rPr>
                        <a:t> University of Bitola</a:t>
                      </a:r>
                      <a:r>
                        <a:rPr lang="tr-TR" dirty="0">
                          <a:solidFill>
                            <a:schemeClr val="tx1"/>
                          </a:solidFill>
                        </a:rPr>
                        <a:t> (</a:t>
                      </a:r>
                      <a:r>
                        <a:rPr lang="tr-TR" dirty="0" err="1">
                          <a:solidFill>
                            <a:schemeClr val="tx1"/>
                          </a:solidFill>
                        </a:rPr>
                        <a:t>Northern</a:t>
                      </a:r>
                      <a:r>
                        <a:rPr lang="tr-TR" dirty="0">
                          <a:solidFill>
                            <a:schemeClr val="tx1"/>
                          </a:solidFill>
                        </a:rPr>
                        <a:t> </a:t>
                      </a:r>
                      <a:r>
                        <a:rPr lang="tr-TR" dirty="0" err="1">
                          <a:solidFill>
                            <a:schemeClr val="tx1"/>
                          </a:solidFill>
                        </a:rPr>
                        <a:t>Macedonia</a:t>
                      </a:r>
                      <a:r>
                        <a:rPr lang="tr-TR"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dirty="0" err="1">
                          <a:solidFill>
                            <a:schemeClr val="tx1"/>
                          </a:solidFill>
                        </a:rPr>
                        <a:t>Nursing</a:t>
                      </a:r>
                      <a:endParaRPr lang="tr-TR" dirty="0">
                        <a:solidFill>
                          <a:schemeClr val="tx1"/>
                        </a:solidFill>
                      </a:endParaRPr>
                    </a:p>
                    <a:p>
                      <a:endParaRPr lang="tr-TR" dirty="0"/>
                    </a:p>
                  </a:txBody>
                  <a:tcPr/>
                </a:tc>
                <a:extLst>
                  <a:ext uri="{0D108BD9-81ED-4DB2-BD59-A6C34878D82A}">
                    <a16:rowId xmlns:a16="http://schemas.microsoft.com/office/drawing/2014/main" val="2431565021"/>
                  </a:ext>
                </a:extLst>
              </a:tr>
              <a:tr h="436360">
                <a:tc>
                  <a:txBody>
                    <a:bodyPr/>
                    <a:lstStyle/>
                    <a:p>
                      <a:r>
                        <a:rPr lang="tr-TR" dirty="0"/>
                        <a:t>13. TH </a:t>
                      </a:r>
                      <a:r>
                        <a:rPr lang="tr-TR" dirty="0">
                          <a:solidFill>
                            <a:schemeClr val="tx1"/>
                          </a:solidFill>
                        </a:rPr>
                        <a:t>Köln (Germany)</a:t>
                      </a:r>
                      <a:endParaRPr lang="tr-TR" dirty="0"/>
                    </a:p>
                  </a:txBody>
                  <a:tcPr/>
                </a:tc>
                <a:tc>
                  <a:txBody>
                    <a:bodyPr/>
                    <a:lstStyle/>
                    <a:p>
                      <a:r>
                        <a:rPr lang="tr-TR" dirty="0">
                          <a:solidFill>
                            <a:schemeClr val="tx1"/>
                          </a:solidFill>
                        </a:rPr>
                        <a:t>* </a:t>
                      </a:r>
                      <a:r>
                        <a:rPr lang="tr-TR" dirty="0" err="1">
                          <a:solidFill>
                            <a:schemeClr val="tx1"/>
                          </a:solidFill>
                        </a:rPr>
                        <a:t>Social</a:t>
                      </a:r>
                      <a:r>
                        <a:rPr lang="tr-TR" dirty="0">
                          <a:solidFill>
                            <a:schemeClr val="tx1"/>
                          </a:solidFill>
                        </a:rPr>
                        <a:t> Services</a:t>
                      </a:r>
                      <a:endParaRPr lang="tr-TR" dirty="0"/>
                    </a:p>
                  </a:txBody>
                  <a:tcPr/>
                </a:tc>
                <a:extLst>
                  <a:ext uri="{0D108BD9-81ED-4DB2-BD59-A6C34878D82A}">
                    <a16:rowId xmlns:a16="http://schemas.microsoft.com/office/drawing/2014/main" val="3225026848"/>
                  </a:ext>
                </a:extLst>
              </a:tr>
              <a:tr h="691752">
                <a:tc>
                  <a:txBody>
                    <a:bodyPr/>
                    <a:lstStyle/>
                    <a:p>
                      <a:r>
                        <a:rPr lang="tr-TR" dirty="0"/>
                        <a:t>14. Varna </a:t>
                      </a:r>
                      <a:r>
                        <a:rPr lang="tr-TR" dirty="0" err="1"/>
                        <a:t>University</a:t>
                      </a:r>
                      <a:r>
                        <a:rPr lang="tr-TR" dirty="0"/>
                        <a:t> of Management (</a:t>
                      </a:r>
                      <a:r>
                        <a:rPr lang="tr-TR" dirty="0" err="1"/>
                        <a:t>Bulgaria</a:t>
                      </a:r>
                      <a:r>
                        <a:rPr lang="tr-TR"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*Business Administration</a:t>
                      </a:r>
                    </a:p>
                  </a:txBody>
                  <a:tcPr/>
                </a:tc>
                <a:extLst>
                  <a:ext uri="{0D108BD9-81ED-4DB2-BD59-A6C34878D82A}">
                    <a16:rowId xmlns:a16="http://schemas.microsoft.com/office/drawing/2014/main" val="3678090049"/>
                  </a:ext>
                </a:extLst>
              </a:tr>
            </a:tbl>
          </a:graphicData>
        </a:graphic>
      </p:graphicFrame>
      <p:pic>
        <p:nvPicPr>
          <p:cNvPr id="5" name="Resim 4">
            <a:extLst>
              <a:ext uri="{FF2B5EF4-FFF2-40B4-BE49-F238E27FC236}">
                <a16:creationId xmlns:a16="http://schemas.microsoft.com/office/drawing/2014/main" id="{D9E20E87-0377-4BDA-8E41-812A659C907E}"/>
              </a:ext>
            </a:extLst>
          </p:cNvPr>
          <p:cNvPicPr>
            <a:picLocks noChangeAspect="1"/>
          </p:cNvPicPr>
          <p:nvPr/>
        </p:nvPicPr>
        <p:blipFill>
          <a:blip r:embed="rId2"/>
          <a:stretch>
            <a:fillRect/>
          </a:stretch>
        </p:blipFill>
        <p:spPr>
          <a:xfrm>
            <a:off x="0" y="1"/>
            <a:ext cx="947630" cy="931178"/>
          </a:xfrm>
          <a:prstGeom prst="rect">
            <a:avLst/>
          </a:prstGeom>
        </p:spPr>
      </p:pic>
    </p:spTree>
    <p:extLst>
      <p:ext uri="{BB962C8B-B14F-4D97-AF65-F5344CB8AC3E}">
        <p14:creationId xmlns:p14="http://schemas.microsoft.com/office/powerpoint/2010/main" val="2604996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1DBA91C-2C59-4787-8C27-2601E211F37D}"/>
              </a:ext>
            </a:extLst>
          </p:cNvPr>
          <p:cNvSpPr>
            <a:spLocks noGrp="1"/>
          </p:cNvSpPr>
          <p:nvPr>
            <p:ph type="title"/>
          </p:nvPr>
        </p:nvSpPr>
        <p:spPr>
          <a:xfrm>
            <a:off x="1251678" y="382385"/>
            <a:ext cx="8135603" cy="1211523"/>
          </a:xfrm>
        </p:spPr>
        <p:txBody>
          <a:bodyPr>
            <a:normAutofit/>
          </a:bodyPr>
          <a:lstStyle/>
          <a:p>
            <a:pPr algn="ctr"/>
            <a:r>
              <a:rPr lang="tr-TR" sz="2800" dirty="0">
                <a:latin typeface="+mn-lt"/>
              </a:rPr>
              <a:t>1. Apollonia Din </a:t>
            </a:r>
            <a:r>
              <a:rPr lang="tr-TR" sz="2800" dirty="0" err="1">
                <a:latin typeface="+mn-lt"/>
              </a:rPr>
              <a:t>Laşi</a:t>
            </a:r>
            <a:r>
              <a:rPr lang="tr-TR" sz="2800" dirty="0">
                <a:latin typeface="+mn-lt"/>
              </a:rPr>
              <a:t> </a:t>
            </a:r>
            <a:r>
              <a:rPr lang="tr-TR" sz="2800" dirty="0" err="1">
                <a:latin typeface="+mn-lt"/>
              </a:rPr>
              <a:t>University</a:t>
            </a:r>
            <a:r>
              <a:rPr lang="tr-TR" sz="2800" dirty="0">
                <a:latin typeface="+mn-lt"/>
              </a:rPr>
              <a:t> (</a:t>
            </a:r>
            <a:r>
              <a:rPr lang="tr-TR" sz="2800" dirty="0" err="1">
                <a:latin typeface="+mn-lt"/>
              </a:rPr>
              <a:t>Romania</a:t>
            </a:r>
            <a:r>
              <a:rPr lang="tr-TR" sz="2800" dirty="0">
                <a:latin typeface="+mn-lt"/>
              </a:rPr>
              <a:t>)</a:t>
            </a:r>
            <a:br>
              <a:rPr lang="tr-TR" sz="2800" dirty="0">
                <a:latin typeface="+mn-lt"/>
              </a:rPr>
            </a:br>
            <a:r>
              <a:rPr lang="tr-TR" sz="2800" dirty="0">
                <a:solidFill>
                  <a:srgbClr val="C00000"/>
                </a:solidFill>
                <a:latin typeface="+mn-lt"/>
              </a:rPr>
              <a:t> </a:t>
            </a:r>
            <a:r>
              <a:rPr lang="tr-TR" sz="2000" dirty="0">
                <a:solidFill>
                  <a:srgbClr val="C00000"/>
                </a:solidFill>
                <a:latin typeface="+mn-lt"/>
              </a:rPr>
              <a:t>* </a:t>
            </a:r>
            <a:r>
              <a:rPr lang="tr-TR" sz="2000" dirty="0" err="1">
                <a:solidFill>
                  <a:srgbClr val="C00000"/>
                </a:solidFill>
                <a:latin typeface="+mn-lt"/>
              </a:rPr>
              <a:t>Dentistry</a:t>
            </a:r>
            <a:endParaRPr lang="tr-TR" sz="2000" dirty="0">
              <a:latin typeface="+mn-lt"/>
            </a:endParaRPr>
          </a:p>
        </p:txBody>
      </p:sp>
      <p:pic>
        <p:nvPicPr>
          <p:cNvPr id="8" name="İçerik Yer Tutucusu 7">
            <a:extLst>
              <a:ext uri="{FF2B5EF4-FFF2-40B4-BE49-F238E27FC236}">
                <a16:creationId xmlns:a16="http://schemas.microsoft.com/office/drawing/2014/main" id="{B591771E-517D-4A07-8D88-7BA7325DE4BA}"/>
              </a:ext>
            </a:extLst>
          </p:cNvPr>
          <p:cNvPicPr>
            <a:picLocks noGrp="1" noChangeAspect="1"/>
          </p:cNvPicPr>
          <p:nvPr>
            <p:ph sz="half" idx="1"/>
          </p:nvPr>
        </p:nvPicPr>
        <p:blipFill>
          <a:blip r:embed="rId2"/>
          <a:stretch>
            <a:fillRect/>
          </a:stretch>
        </p:blipFill>
        <p:spPr>
          <a:xfrm>
            <a:off x="837254" y="2357498"/>
            <a:ext cx="4183062" cy="2786077"/>
          </a:xfrm>
        </p:spPr>
      </p:pic>
      <p:pic>
        <p:nvPicPr>
          <p:cNvPr id="10" name="İçerik Yer Tutucusu 9">
            <a:extLst>
              <a:ext uri="{FF2B5EF4-FFF2-40B4-BE49-F238E27FC236}">
                <a16:creationId xmlns:a16="http://schemas.microsoft.com/office/drawing/2014/main" id="{A4E58AA7-2B9C-46B0-895E-9D4EA14AC33F}"/>
              </a:ext>
            </a:extLst>
          </p:cNvPr>
          <p:cNvPicPr>
            <a:picLocks noGrp="1" noChangeAspect="1"/>
          </p:cNvPicPr>
          <p:nvPr>
            <p:ph sz="half" idx="2"/>
          </p:nvPr>
        </p:nvPicPr>
        <p:blipFill rotWithShape="1">
          <a:blip r:embed="rId3"/>
          <a:stretch/>
        </p:blipFill>
        <p:spPr>
          <a:xfrm>
            <a:off x="5349584" y="2790590"/>
            <a:ext cx="4184650" cy="2352985"/>
          </a:xfrm>
        </p:spPr>
      </p:pic>
      <p:pic>
        <p:nvPicPr>
          <p:cNvPr id="3" name="Resim 2">
            <a:extLst>
              <a:ext uri="{FF2B5EF4-FFF2-40B4-BE49-F238E27FC236}">
                <a16:creationId xmlns:a16="http://schemas.microsoft.com/office/drawing/2014/main" id="{9C9B4BED-B8E8-4665-94A9-1579EC4528A7}"/>
              </a:ext>
            </a:extLst>
          </p:cNvPr>
          <p:cNvPicPr>
            <a:picLocks noChangeAspect="1"/>
          </p:cNvPicPr>
          <p:nvPr/>
        </p:nvPicPr>
        <p:blipFill>
          <a:blip r:embed="rId4"/>
          <a:stretch>
            <a:fillRect/>
          </a:stretch>
        </p:blipFill>
        <p:spPr>
          <a:xfrm>
            <a:off x="0" y="0"/>
            <a:ext cx="1560352" cy="1533263"/>
          </a:xfrm>
          <a:prstGeom prst="rect">
            <a:avLst/>
          </a:prstGeom>
        </p:spPr>
      </p:pic>
    </p:spTree>
    <p:extLst>
      <p:ext uri="{BB962C8B-B14F-4D97-AF65-F5344CB8AC3E}">
        <p14:creationId xmlns:p14="http://schemas.microsoft.com/office/powerpoint/2010/main" val="252688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49EE5-E499-4002-8F9B-C5ED1DA1471C}"/>
              </a:ext>
            </a:extLst>
          </p:cNvPr>
          <p:cNvSpPr>
            <a:spLocks noGrp="1"/>
          </p:cNvSpPr>
          <p:nvPr>
            <p:ph type="title"/>
          </p:nvPr>
        </p:nvSpPr>
        <p:spPr>
          <a:xfrm>
            <a:off x="820396" y="609600"/>
            <a:ext cx="9443103" cy="1320800"/>
          </a:xfrm>
        </p:spPr>
        <p:txBody>
          <a:bodyPr/>
          <a:lstStyle/>
          <a:p>
            <a:pPr algn="ctr"/>
            <a:r>
              <a:rPr lang="tr-TR" dirty="0"/>
              <a:t>3. </a:t>
            </a:r>
            <a:r>
              <a:rPr lang="tr-TR" dirty="0" err="1"/>
              <a:t>Duties</a:t>
            </a:r>
            <a:r>
              <a:rPr lang="tr-TR" dirty="0"/>
              <a:t> of Erasmus+ and International Programs Office</a:t>
            </a:r>
          </a:p>
        </p:txBody>
      </p:sp>
      <p:sp>
        <p:nvSpPr>
          <p:cNvPr id="3" name="İçerik Yer Tutucusu 2">
            <a:extLst>
              <a:ext uri="{FF2B5EF4-FFF2-40B4-BE49-F238E27FC236}">
                <a16:creationId xmlns:a16="http://schemas.microsoft.com/office/drawing/2014/main" id="{5DF6684A-B7CE-4F28-811A-C7E5E7197F47}"/>
              </a:ext>
            </a:extLst>
          </p:cNvPr>
          <p:cNvSpPr>
            <a:spLocks noGrp="1"/>
          </p:cNvSpPr>
          <p:nvPr>
            <p:ph idx="1"/>
          </p:nvPr>
        </p:nvSpPr>
        <p:spPr>
          <a:xfrm>
            <a:off x="1237163" y="2204815"/>
            <a:ext cx="8214485" cy="3515013"/>
          </a:xfrm>
        </p:spPr>
        <p:txBody>
          <a:bodyPr>
            <a:normAutofit/>
          </a:bodyPr>
          <a:lstStyle/>
          <a:p>
            <a:pPr marL="342900" lvl="0" indent="-342900" algn="just">
              <a:lnSpc>
                <a:spcPct val="107000"/>
              </a:lnSpc>
              <a:spcAft>
                <a:spcPts val="800"/>
              </a:spcAft>
              <a:buFont typeface="Wingdings 3" panose="05040102010807070707" pitchFamily="18" charset="2"/>
              <a:buChar char=""/>
              <a:tabLst>
                <a:tab pos="457200" algn="l"/>
              </a:tabLst>
            </a:pPr>
            <a:r>
              <a:rPr lang="tr-TR" sz="2000" dirty="0" err="1">
                <a:effectLst/>
                <a:latin typeface="Calibri" panose="020F0502020204030204" pitchFamily="34" charset="0"/>
                <a:ea typeface="Calibri" panose="020F0502020204030204" pitchFamily="34" charset="0"/>
                <a:cs typeface="Arial" panose="020B0604020202020204" pitchFamily="34" charset="0"/>
              </a:rPr>
              <a:t>In</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summary</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we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manage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administrative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aspect</a:t>
            </a:r>
            <a:r>
              <a:rPr lang="tr-TR" sz="2000" dirty="0">
                <a:effectLst/>
                <a:latin typeface="Calibri" panose="020F0502020204030204" pitchFamily="34" charset="0"/>
                <a:ea typeface="Calibri" panose="020F0502020204030204" pitchFamily="34" charset="0"/>
                <a:cs typeface="Arial" panose="020B0604020202020204" pitchFamily="34" charset="0"/>
              </a:rPr>
              <a:t> of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Erasmus+ Program.</a:t>
            </a:r>
          </a:p>
          <a:p>
            <a:pPr marL="342900" lvl="0" indent="-342900" algn="just">
              <a:lnSpc>
                <a:spcPct val="107000"/>
              </a:lnSpc>
              <a:spcAft>
                <a:spcPts val="800"/>
              </a:spcAft>
              <a:buFont typeface="Wingdings 3" panose="05040102010807070707" pitchFamily="18" charset="2"/>
              <a:buChar char=""/>
              <a:tabLst>
                <a:tab pos="457200" algn="l"/>
              </a:tabLst>
            </a:pPr>
            <a:r>
              <a:rPr lang="tr-TR" sz="2000" dirty="0" err="1">
                <a:effectLst/>
                <a:latin typeface="Calibri" panose="020F0502020204030204" pitchFamily="34" charset="0"/>
                <a:ea typeface="Calibri" panose="020F0502020204030204" pitchFamily="34" charset="0"/>
                <a:cs typeface="Arial" panose="020B0604020202020204" pitchFamily="34" charset="0"/>
              </a:rPr>
              <a:t>We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also</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sign</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agreements</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within</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framework</a:t>
            </a:r>
            <a:r>
              <a:rPr lang="tr-TR" sz="2000" dirty="0">
                <a:effectLst/>
                <a:latin typeface="Calibri" panose="020F0502020204030204" pitchFamily="34" charset="0"/>
                <a:ea typeface="Calibri" panose="020F0502020204030204" pitchFamily="34" charset="0"/>
                <a:cs typeface="Arial" panose="020B0604020202020204" pitchFamily="34" charset="0"/>
              </a:rPr>
              <a:t> of </a:t>
            </a:r>
            <a:r>
              <a:rPr lang="tr-TR" sz="2000" dirty="0" err="1">
                <a:effectLst/>
                <a:latin typeface="Calibri" panose="020F0502020204030204" pitchFamily="34" charset="0"/>
                <a:ea typeface="Calibri" panose="020F0502020204030204" pitchFamily="34" charset="0"/>
                <a:cs typeface="Arial" panose="020B0604020202020204" pitchFamily="34" charset="0"/>
              </a:rPr>
              <a:t>international</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cooperation</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other</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than</a:t>
            </a:r>
            <a:r>
              <a:rPr lang="tr-TR" sz="2000" dirty="0">
                <a:effectLst/>
                <a:latin typeface="Calibri" panose="020F0502020204030204" pitchFamily="34" charset="0"/>
                <a:ea typeface="Calibri" panose="020F0502020204030204" pitchFamily="34" charset="0"/>
                <a:cs typeface="Arial" panose="020B0604020202020204" pitchFamily="34" charset="0"/>
              </a:rPr>
              <a:t> </a:t>
            </a:r>
            <a:r>
              <a:rPr lang="tr-TR" sz="2000" dirty="0" err="1">
                <a:effectLst/>
                <a:latin typeface="Calibri" panose="020F0502020204030204" pitchFamily="34" charset="0"/>
                <a:ea typeface="Calibri" panose="020F0502020204030204" pitchFamily="34" charset="0"/>
                <a:cs typeface="Arial" panose="020B0604020202020204" pitchFamily="34" charset="0"/>
              </a:rPr>
              <a:t>the</a:t>
            </a:r>
            <a:r>
              <a:rPr lang="tr-TR" sz="2000" dirty="0">
                <a:effectLst/>
                <a:latin typeface="Calibri" panose="020F0502020204030204" pitchFamily="34" charset="0"/>
                <a:ea typeface="Calibri" panose="020F0502020204030204" pitchFamily="34" charset="0"/>
                <a:cs typeface="Arial" panose="020B0604020202020204" pitchFamily="34" charset="0"/>
              </a:rPr>
              <a:t> Erasmus+ Program.</a:t>
            </a:r>
          </a:p>
          <a:p>
            <a:pPr marL="0" indent="0">
              <a:buNone/>
            </a:pPr>
            <a:endParaRPr lang="tr-TR" dirty="0"/>
          </a:p>
        </p:txBody>
      </p:sp>
      <p:pic>
        <p:nvPicPr>
          <p:cNvPr id="5" name="Resim 4">
            <a:extLst>
              <a:ext uri="{FF2B5EF4-FFF2-40B4-BE49-F238E27FC236}">
                <a16:creationId xmlns:a16="http://schemas.microsoft.com/office/drawing/2014/main" id="{DC7BD4FB-6E91-4794-9267-976DBF44FC2A}"/>
              </a:ext>
            </a:extLst>
          </p:cNvPr>
          <p:cNvPicPr>
            <a:picLocks noChangeAspect="1"/>
          </p:cNvPicPr>
          <p:nvPr/>
        </p:nvPicPr>
        <p:blipFill>
          <a:blip r:embed="rId2"/>
          <a:stretch>
            <a:fillRect/>
          </a:stretch>
        </p:blipFill>
        <p:spPr>
          <a:xfrm>
            <a:off x="0" y="1"/>
            <a:ext cx="1191460" cy="1170774"/>
          </a:xfrm>
          <a:prstGeom prst="rect">
            <a:avLst/>
          </a:prstGeom>
        </p:spPr>
      </p:pic>
    </p:spTree>
    <p:extLst>
      <p:ext uri="{BB962C8B-B14F-4D97-AF65-F5344CB8AC3E}">
        <p14:creationId xmlns:p14="http://schemas.microsoft.com/office/powerpoint/2010/main" val="3153023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9F3A1E-A843-433D-8D1C-868116ECCA89}"/>
              </a:ext>
            </a:extLst>
          </p:cNvPr>
          <p:cNvSpPr>
            <a:spLocks noGrp="1"/>
          </p:cNvSpPr>
          <p:nvPr>
            <p:ph type="title"/>
          </p:nvPr>
        </p:nvSpPr>
        <p:spPr/>
        <p:txBody>
          <a:bodyPr>
            <a:normAutofit/>
          </a:bodyPr>
          <a:lstStyle/>
          <a:p>
            <a:pPr algn="ctr"/>
            <a:r>
              <a:rPr lang="tr-TR" sz="2800" dirty="0">
                <a:effectLst/>
                <a:latin typeface="+mn-lt"/>
                <a:ea typeface="Calibri" panose="020F0502020204030204" pitchFamily="34" charset="0"/>
                <a:cs typeface="Times New Roman" panose="02020603050405020304" pitchFamily="18" charset="0"/>
              </a:rPr>
              <a:t>2. </a:t>
            </a:r>
            <a:r>
              <a:rPr lang="tr-TR" sz="2800" dirty="0" err="1">
                <a:effectLst/>
                <a:latin typeface="+mn-lt"/>
                <a:ea typeface="Calibri" panose="020F0502020204030204" pitchFamily="34" charset="0"/>
                <a:cs typeface="Times New Roman" panose="02020603050405020304" pitchFamily="18" charset="0"/>
              </a:rPr>
              <a:t>Aspira</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University</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College</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Croatia</a:t>
            </a:r>
            <a:r>
              <a:rPr lang="tr-TR" sz="2800" dirty="0">
                <a:effectLst/>
                <a:latin typeface="+mn-lt"/>
                <a:ea typeface="Calibri" panose="020F0502020204030204" pitchFamily="34" charset="0"/>
                <a:cs typeface="Times New Roman" panose="02020603050405020304" pitchFamily="18" charset="0"/>
              </a:rPr>
              <a:t>)</a:t>
            </a:r>
            <a:br>
              <a:rPr lang="tr-TR" sz="2800" dirty="0">
                <a:latin typeface="+mn-lt"/>
                <a:ea typeface="Calibri" panose="020F0502020204030204" pitchFamily="34" charset="0"/>
                <a:cs typeface="Times New Roman" panose="02020603050405020304" pitchFamily="18" charset="0"/>
              </a:rPr>
            </a:br>
            <a:r>
              <a:rPr lang="tr-TR" sz="2800" dirty="0">
                <a:solidFill>
                  <a:srgbClr val="C00000"/>
                </a:solidFill>
                <a:effectLst/>
                <a:latin typeface="+mn-lt"/>
                <a:ea typeface="Calibri" panose="020F0502020204030204" pitchFamily="34" charset="0"/>
                <a:cs typeface="Times New Roman" panose="02020603050405020304" pitchFamily="18" charset="0"/>
              </a:rPr>
              <a:t>* </a:t>
            </a:r>
            <a:r>
              <a:rPr lang="tr-TR" sz="2000" dirty="0" err="1">
                <a:solidFill>
                  <a:srgbClr val="C00000"/>
                </a:solidFill>
                <a:effectLst/>
                <a:latin typeface="+mn-lt"/>
                <a:ea typeface="Calibri" panose="020F0502020204030204" pitchFamily="34" charset="0"/>
                <a:cs typeface="Times New Roman" panose="02020603050405020304" pitchFamily="18" charset="0"/>
              </a:rPr>
              <a:t>Gastronomy</a:t>
            </a:r>
            <a:r>
              <a:rPr lang="tr-TR" sz="2000" dirty="0">
                <a:solidFill>
                  <a:srgbClr val="C00000"/>
                </a:solidFill>
                <a:effectLst/>
                <a:latin typeface="+mn-lt"/>
                <a:ea typeface="Calibri" panose="020F0502020204030204" pitchFamily="34" charset="0"/>
                <a:cs typeface="Times New Roman" panose="02020603050405020304" pitchFamily="18" charset="0"/>
              </a:rPr>
              <a:t> and </a:t>
            </a:r>
            <a:r>
              <a:rPr lang="tr-TR" sz="2000" dirty="0" err="1">
                <a:solidFill>
                  <a:srgbClr val="C00000"/>
                </a:solidFill>
                <a:effectLst/>
                <a:latin typeface="+mn-lt"/>
                <a:ea typeface="Calibri" panose="020F0502020204030204" pitchFamily="34" charset="0"/>
                <a:cs typeface="Times New Roman" panose="02020603050405020304" pitchFamily="18" charset="0"/>
              </a:rPr>
              <a:t>Culinary</a:t>
            </a:r>
            <a:r>
              <a:rPr lang="tr-TR" sz="2000" dirty="0">
                <a:solidFill>
                  <a:srgbClr val="C00000"/>
                </a:solidFill>
                <a:effectLst/>
                <a:latin typeface="+mn-lt"/>
                <a:ea typeface="Calibri" panose="020F0502020204030204" pitchFamily="34" charset="0"/>
                <a:cs typeface="Times New Roman" panose="02020603050405020304" pitchFamily="18" charset="0"/>
              </a:rPr>
              <a:t> </a:t>
            </a:r>
            <a:r>
              <a:rPr lang="tr-TR" sz="2000" dirty="0" err="1">
                <a:solidFill>
                  <a:srgbClr val="C00000"/>
                </a:solidFill>
                <a:effectLst/>
                <a:latin typeface="+mn-lt"/>
                <a:ea typeface="Calibri" panose="020F0502020204030204" pitchFamily="34" charset="0"/>
                <a:cs typeface="Times New Roman" panose="02020603050405020304" pitchFamily="18" charset="0"/>
              </a:rPr>
              <a:t>Arts</a:t>
            </a:r>
            <a:endParaRPr lang="tr-TR" sz="2000" dirty="0">
              <a:solidFill>
                <a:srgbClr val="C00000"/>
              </a:solidFill>
              <a:latin typeface="+mn-lt"/>
            </a:endParaRPr>
          </a:p>
        </p:txBody>
      </p:sp>
      <p:pic>
        <p:nvPicPr>
          <p:cNvPr id="6" name="İçerik Yer Tutucusu 5" descr="metin, gök, açık hava, işaret içeren bir resim&#10;&#10;Açıklama otomatik olarak oluşturuldu">
            <a:extLst>
              <a:ext uri="{FF2B5EF4-FFF2-40B4-BE49-F238E27FC236}">
                <a16:creationId xmlns:a16="http://schemas.microsoft.com/office/drawing/2014/main" id="{E1AA53ED-963B-4F84-8636-C355B3A38867}"/>
              </a:ext>
            </a:extLst>
          </p:cNvPr>
          <p:cNvPicPr>
            <a:picLocks noGrp="1" noChangeAspect="1"/>
          </p:cNvPicPr>
          <p:nvPr>
            <p:ph sz="half" idx="1"/>
          </p:nvPr>
        </p:nvPicPr>
        <p:blipFill>
          <a:blip r:embed="rId2"/>
          <a:stretch>
            <a:fillRect/>
          </a:stretch>
        </p:blipFill>
        <p:spPr>
          <a:xfrm>
            <a:off x="1305117" y="1766838"/>
            <a:ext cx="2151147" cy="1985674"/>
          </a:xfrm>
        </p:spPr>
      </p:pic>
      <p:pic>
        <p:nvPicPr>
          <p:cNvPr id="10" name="İçerik Yer Tutucusu 9" descr="açık hava, birkaç, liman içeren bir resim&#10;&#10;Açıklama otomatik olarak oluşturuldu">
            <a:extLst>
              <a:ext uri="{FF2B5EF4-FFF2-40B4-BE49-F238E27FC236}">
                <a16:creationId xmlns:a16="http://schemas.microsoft.com/office/drawing/2014/main" id="{5D3D6693-51BD-4468-85B7-1B5EBBF1C6E0}"/>
              </a:ext>
            </a:extLst>
          </p:cNvPr>
          <p:cNvPicPr>
            <a:picLocks noGrp="1" noChangeAspect="1"/>
          </p:cNvPicPr>
          <p:nvPr>
            <p:ph sz="half" idx="2"/>
          </p:nvPr>
        </p:nvPicPr>
        <p:blipFill>
          <a:blip r:embed="rId3"/>
          <a:stretch>
            <a:fillRect/>
          </a:stretch>
        </p:blipFill>
        <p:spPr>
          <a:xfrm>
            <a:off x="838897" y="3953788"/>
            <a:ext cx="3916609" cy="2147581"/>
          </a:xfrm>
        </p:spPr>
      </p:pic>
      <p:pic>
        <p:nvPicPr>
          <p:cNvPr id="14" name="Resim 13" descr="metin, kişi, iç mekan, tabak içeren bir resim&#10;&#10;Açıklama otomatik olarak oluşturuldu">
            <a:extLst>
              <a:ext uri="{FF2B5EF4-FFF2-40B4-BE49-F238E27FC236}">
                <a16:creationId xmlns:a16="http://schemas.microsoft.com/office/drawing/2014/main" id="{BC3D7845-EA58-4D4A-AEDC-6E3EE65122B0}"/>
              </a:ext>
            </a:extLst>
          </p:cNvPr>
          <p:cNvPicPr>
            <a:picLocks noChangeAspect="1"/>
          </p:cNvPicPr>
          <p:nvPr/>
        </p:nvPicPr>
        <p:blipFill>
          <a:blip r:embed="rId4"/>
          <a:stretch>
            <a:fillRect/>
          </a:stretch>
        </p:blipFill>
        <p:spPr>
          <a:xfrm>
            <a:off x="4975668" y="2001727"/>
            <a:ext cx="6022192" cy="3904121"/>
          </a:xfrm>
          <a:prstGeom prst="rect">
            <a:avLst/>
          </a:prstGeom>
        </p:spPr>
      </p:pic>
      <p:pic>
        <p:nvPicPr>
          <p:cNvPr id="4" name="Resim 3">
            <a:extLst>
              <a:ext uri="{FF2B5EF4-FFF2-40B4-BE49-F238E27FC236}">
                <a16:creationId xmlns:a16="http://schemas.microsoft.com/office/drawing/2014/main" id="{63DA474E-E02E-4398-8B38-405E877C5D83}"/>
              </a:ext>
            </a:extLst>
          </p:cNvPr>
          <p:cNvPicPr>
            <a:picLocks noChangeAspect="1"/>
          </p:cNvPicPr>
          <p:nvPr/>
        </p:nvPicPr>
        <p:blipFill>
          <a:blip r:embed="rId5"/>
          <a:stretch>
            <a:fillRect/>
          </a:stretch>
        </p:blipFill>
        <p:spPr>
          <a:xfrm>
            <a:off x="0" y="0"/>
            <a:ext cx="1510018" cy="1483802"/>
          </a:xfrm>
          <a:prstGeom prst="rect">
            <a:avLst/>
          </a:prstGeom>
        </p:spPr>
      </p:pic>
    </p:spTree>
    <p:extLst>
      <p:ext uri="{BB962C8B-B14F-4D97-AF65-F5344CB8AC3E}">
        <p14:creationId xmlns:p14="http://schemas.microsoft.com/office/powerpoint/2010/main" val="4169120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9B0CB4-0746-445B-8A6B-FA8BFF891391}"/>
              </a:ext>
            </a:extLst>
          </p:cNvPr>
          <p:cNvSpPr>
            <a:spLocks noGrp="1"/>
          </p:cNvSpPr>
          <p:nvPr>
            <p:ph type="title"/>
          </p:nvPr>
        </p:nvSpPr>
        <p:spPr>
          <a:xfrm>
            <a:off x="912225" y="661222"/>
            <a:ext cx="8596668" cy="1320800"/>
          </a:xfrm>
        </p:spPr>
        <p:txBody>
          <a:bodyPr>
            <a:normAutofit fontScale="90000"/>
          </a:bodyPr>
          <a:lstStyle/>
          <a:p>
            <a:pPr algn="ctr"/>
            <a:r>
              <a:rPr lang="tr-TR" sz="2700" dirty="0">
                <a:latin typeface="+mn-lt"/>
              </a:rPr>
              <a:t>3. </a:t>
            </a:r>
            <a:r>
              <a:rPr lang="en-US" sz="2700" dirty="0">
                <a:latin typeface="+mn-lt"/>
              </a:rPr>
              <a:t>Bielefeld University of Applied Sciences</a:t>
            </a:r>
            <a:r>
              <a:rPr lang="tr-TR" sz="2700" dirty="0">
                <a:latin typeface="+mn-lt"/>
              </a:rPr>
              <a:t> (Germany)</a:t>
            </a:r>
            <a:br>
              <a:rPr lang="tr-TR" sz="2700" dirty="0">
                <a:latin typeface="+mn-lt"/>
              </a:rPr>
            </a:br>
            <a:r>
              <a:rPr lang="tr-TR" sz="2200" dirty="0">
                <a:solidFill>
                  <a:srgbClr val="C00000"/>
                </a:solidFill>
                <a:latin typeface="+mn-lt"/>
              </a:rPr>
              <a:t>* </a:t>
            </a:r>
            <a:r>
              <a:rPr lang="tr-TR" sz="2200" dirty="0" err="1">
                <a:solidFill>
                  <a:srgbClr val="C00000"/>
                </a:solidFill>
                <a:latin typeface="+mn-lt"/>
              </a:rPr>
              <a:t>Social</a:t>
            </a:r>
            <a:r>
              <a:rPr lang="tr-TR" sz="2200" dirty="0">
                <a:solidFill>
                  <a:srgbClr val="C00000"/>
                </a:solidFill>
                <a:latin typeface="+mn-lt"/>
              </a:rPr>
              <a:t> Services</a:t>
            </a:r>
            <a:br>
              <a:rPr lang="tr-TR" dirty="0"/>
            </a:br>
            <a:endParaRPr lang="tr-TR" dirty="0"/>
          </a:p>
        </p:txBody>
      </p:sp>
      <p:pic>
        <p:nvPicPr>
          <p:cNvPr id="10" name="İçerik Yer Tutucusu 9" descr="çayır, gök, açık hava içeren bir resim&#10;&#10;Açıklama otomatik olarak oluşturuldu">
            <a:extLst>
              <a:ext uri="{FF2B5EF4-FFF2-40B4-BE49-F238E27FC236}">
                <a16:creationId xmlns:a16="http://schemas.microsoft.com/office/drawing/2014/main" id="{7AEB256A-2EA6-4C5C-B801-A58DA8124A71}"/>
              </a:ext>
            </a:extLst>
          </p:cNvPr>
          <p:cNvPicPr>
            <a:picLocks noGrp="1" noChangeAspect="1"/>
          </p:cNvPicPr>
          <p:nvPr>
            <p:ph sz="half" idx="1"/>
          </p:nvPr>
        </p:nvPicPr>
        <p:blipFill>
          <a:blip r:embed="rId2"/>
          <a:stretch>
            <a:fillRect/>
          </a:stretch>
        </p:blipFill>
        <p:spPr>
          <a:xfrm>
            <a:off x="1047750" y="1982022"/>
            <a:ext cx="4496455" cy="3936563"/>
          </a:xfrm>
        </p:spPr>
      </p:pic>
      <p:pic>
        <p:nvPicPr>
          <p:cNvPr id="12" name="İçerik Yer Tutucusu 11" descr="metin, gök, çayır, açık hava içeren bir resim&#10;&#10;Açıklama otomatik olarak oluşturuldu">
            <a:extLst>
              <a:ext uri="{FF2B5EF4-FFF2-40B4-BE49-F238E27FC236}">
                <a16:creationId xmlns:a16="http://schemas.microsoft.com/office/drawing/2014/main" id="{4DE36BAE-22F0-4474-9DA9-7E90AEE1A850}"/>
              </a:ext>
            </a:extLst>
          </p:cNvPr>
          <p:cNvPicPr>
            <a:picLocks noGrp="1" noChangeAspect="1"/>
          </p:cNvPicPr>
          <p:nvPr>
            <p:ph sz="half" idx="2"/>
          </p:nvPr>
        </p:nvPicPr>
        <p:blipFill>
          <a:blip r:embed="rId3"/>
          <a:stretch>
            <a:fillRect/>
          </a:stretch>
        </p:blipFill>
        <p:spPr>
          <a:xfrm>
            <a:off x="5978554" y="2421198"/>
            <a:ext cx="4184650" cy="2789766"/>
          </a:xfrm>
        </p:spPr>
      </p:pic>
      <p:pic>
        <p:nvPicPr>
          <p:cNvPr id="4" name="Resim 3">
            <a:extLst>
              <a:ext uri="{FF2B5EF4-FFF2-40B4-BE49-F238E27FC236}">
                <a16:creationId xmlns:a16="http://schemas.microsoft.com/office/drawing/2014/main" id="{2E56731D-380A-451B-B7BA-4750E11BBA85}"/>
              </a:ext>
            </a:extLst>
          </p:cNvPr>
          <p:cNvPicPr>
            <a:picLocks noChangeAspect="1"/>
          </p:cNvPicPr>
          <p:nvPr/>
        </p:nvPicPr>
        <p:blipFill>
          <a:blip r:embed="rId4"/>
          <a:stretch>
            <a:fillRect/>
          </a:stretch>
        </p:blipFill>
        <p:spPr>
          <a:xfrm>
            <a:off x="0" y="0"/>
            <a:ext cx="1300294" cy="1277719"/>
          </a:xfrm>
          <a:prstGeom prst="rect">
            <a:avLst/>
          </a:prstGeom>
        </p:spPr>
      </p:pic>
    </p:spTree>
    <p:extLst>
      <p:ext uri="{BB962C8B-B14F-4D97-AF65-F5344CB8AC3E}">
        <p14:creationId xmlns:p14="http://schemas.microsoft.com/office/powerpoint/2010/main" val="3154028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C5A936-2B5B-49F5-A627-BEA6DFBF1327}"/>
              </a:ext>
            </a:extLst>
          </p:cNvPr>
          <p:cNvSpPr>
            <a:spLocks noGrp="1"/>
          </p:cNvSpPr>
          <p:nvPr>
            <p:ph type="title"/>
          </p:nvPr>
        </p:nvSpPr>
        <p:spPr>
          <a:xfrm>
            <a:off x="1635853" y="609600"/>
            <a:ext cx="8082766" cy="1320800"/>
          </a:xfrm>
        </p:spPr>
        <p:txBody>
          <a:bodyPr>
            <a:normAutofit/>
          </a:bodyPr>
          <a:lstStyle/>
          <a:p>
            <a:pPr algn="ctr"/>
            <a:r>
              <a:rPr lang="tr-TR" sz="2800" dirty="0">
                <a:effectLst/>
                <a:latin typeface="+mn-lt"/>
                <a:ea typeface="Calibri" panose="020F0502020204030204" pitchFamily="34" charset="0"/>
                <a:cs typeface="Times New Roman" panose="02020603050405020304" pitchFamily="18" charset="0"/>
              </a:rPr>
              <a:t>4. Erasmus </a:t>
            </a:r>
            <a:r>
              <a:rPr lang="tr-TR" sz="2800" dirty="0" err="1">
                <a:effectLst/>
                <a:latin typeface="+mn-lt"/>
                <a:ea typeface="Calibri" panose="020F0502020204030204" pitchFamily="34" charset="0"/>
                <a:cs typeface="Times New Roman" panose="02020603050405020304" pitchFamily="18" charset="0"/>
              </a:rPr>
              <a:t>Hogeschool</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Brussels</a:t>
            </a:r>
            <a:r>
              <a:rPr lang="tr-TR" sz="2800" dirty="0">
                <a:effectLst/>
                <a:latin typeface="+mn-lt"/>
                <a:ea typeface="Calibri" panose="020F0502020204030204" pitchFamily="34" charset="0"/>
                <a:cs typeface="Times New Roman" panose="02020603050405020304" pitchFamily="18" charset="0"/>
              </a:rPr>
              <a:t> (</a:t>
            </a:r>
            <a:r>
              <a:rPr lang="tr-TR" sz="2800" dirty="0" err="1">
                <a:latin typeface="+mn-lt"/>
                <a:ea typeface="Calibri" panose="020F0502020204030204" pitchFamily="34" charset="0"/>
                <a:cs typeface="Times New Roman" panose="02020603050405020304" pitchFamily="18" charset="0"/>
              </a:rPr>
              <a:t>Belgium</a:t>
            </a:r>
            <a:r>
              <a:rPr lang="tr-TR" sz="2800" dirty="0">
                <a:effectLst/>
                <a:latin typeface="+mn-lt"/>
                <a:ea typeface="Calibri" panose="020F0502020204030204" pitchFamily="34" charset="0"/>
                <a:cs typeface="Times New Roman" panose="02020603050405020304" pitchFamily="18" charset="0"/>
              </a:rPr>
              <a:t>)</a:t>
            </a:r>
            <a:br>
              <a:rPr lang="tr-TR" sz="2800" dirty="0">
                <a:effectLst/>
                <a:latin typeface="+mn-lt"/>
                <a:ea typeface="Calibri" panose="020F0502020204030204" pitchFamily="34" charset="0"/>
                <a:cs typeface="Times New Roman" panose="02020603050405020304" pitchFamily="18" charset="0"/>
              </a:rPr>
            </a:br>
            <a:r>
              <a:rPr lang="tr-TR" sz="2000" dirty="0">
                <a:solidFill>
                  <a:srgbClr val="C00000"/>
                </a:solidFill>
                <a:latin typeface="+mn-lt"/>
                <a:ea typeface="Calibri" panose="020F0502020204030204" pitchFamily="34" charset="0"/>
                <a:cs typeface="Times New Roman" panose="02020603050405020304" pitchFamily="18" charset="0"/>
              </a:rPr>
              <a:t>* </a:t>
            </a:r>
            <a:r>
              <a:rPr lang="tr-TR" sz="2000" dirty="0">
                <a:solidFill>
                  <a:srgbClr val="C00000"/>
                </a:solidFill>
                <a:effectLst/>
                <a:latin typeface="+mn-lt"/>
                <a:ea typeface="Calibri" panose="020F0502020204030204" pitchFamily="34" charset="0"/>
                <a:cs typeface="Times New Roman" panose="02020603050405020304" pitchFamily="18" charset="0"/>
              </a:rPr>
              <a:t>Child Development</a:t>
            </a:r>
            <a:br>
              <a:rPr lang="tr-TR" sz="2800" dirty="0">
                <a:effectLst/>
                <a:latin typeface="+mn-lt"/>
                <a:ea typeface="Calibri" panose="020F0502020204030204" pitchFamily="34" charset="0"/>
                <a:cs typeface="Times New Roman" panose="02020603050405020304" pitchFamily="18" charset="0"/>
              </a:rPr>
            </a:br>
            <a:r>
              <a:rPr lang="tr-TR" sz="2800" dirty="0">
                <a:effectLst/>
                <a:latin typeface="+mn-lt"/>
                <a:ea typeface="Calibri" panose="020F0502020204030204" pitchFamily="34" charset="0"/>
                <a:cs typeface="Times New Roman" panose="02020603050405020304" pitchFamily="18" charset="0"/>
              </a:rPr>
              <a:t>			</a:t>
            </a:r>
            <a:endParaRPr lang="tr-TR" sz="2800" dirty="0">
              <a:latin typeface="+mn-lt"/>
            </a:endParaRPr>
          </a:p>
        </p:txBody>
      </p:sp>
      <p:pic>
        <p:nvPicPr>
          <p:cNvPr id="8" name="İçerik Yer Tutucusu 7" descr="metin, bina, gök, açık hava içeren bir resim&#10;&#10;Açıklama otomatik olarak oluşturuldu">
            <a:extLst>
              <a:ext uri="{FF2B5EF4-FFF2-40B4-BE49-F238E27FC236}">
                <a16:creationId xmlns:a16="http://schemas.microsoft.com/office/drawing/2014/main" id="{FAF5EC56-A712-4663-8AB7-82B9D23F8848}"/>
              </a:ext>
            </a:extLst>
          </p:cNvPr>
          <p:cNvPicPr>
            <a:picLocks noGrp="1" noChangeAspect="1"/>
          </p:cNvPicPr>
          <p:nvPr>
            <p:ph sz="half" idx="1"/>
          </p:nvPr>
        </p:nvPicPr>
        <p:blipFill>
          <a:blip r:embed="rId2"/>
          <a:stretch>
            <a:fillRect/>
          </a:stretch>
        </p:blipFill>
        <p:spPr>
          <a:xfrm>
            <a:off x="760156" y="2208380"/>
            <a:ext cx="4247126" cy="3685785"/>
          </a:xfrm>
        </p:spPr>
      </p:pic>
      <p:pic>
        <p:nvPicPr>
          <p:cNvPr id="10" name="İçerik Yer Tutucusu 9" descr="metin, gök, bina, açık hava içeren bir resim&#10;&#10;Açıklama otomatik olarak oluşturuldu">
            <a:extLst>
              <a:ext uri="{FF2B5EF4-FFF2-40B4-BE49-F238E27FC236}">
                <a16:creationId xmlns:a16="http://schemas.microsoft.com/office/drawing/2014/main" id="{BB626390-3EAE-4E4F-8023-72C3B4D958A8}"/>
              </a:ext>
            </a:extLst>
          </p:cNvPr>
          <p:cNvPicPr>
            <a:picLocks noGrp="1" noChangeAspect="1"/>
          </p:cNvPicPr>
          <p:nvPr>
            <p:ph sz="half" idx="2"/>
          </p:nvPr>
        </p:nvPicPr>
        <p:blipFill>
          <a:blip r:embed="rId3"/>
          <a:stretch>
            <a:fillRect/>
          </a:stretch>
        </p:blipFill>
        <p:spPr>
          <a:xfrm>
            <a:off x="5593471" y="2208380"/>
            <a:ext cx="5536797" cy="3685785"/>
          </a:xfrm>
        </p:spPr>
      </p:pic>
      <p:pic>
        <p:nvPicPr>
          <p:cNvPr id="4" name="Resim 3">
            <a:extLst>
              <a:ext uri="{FF2B5EF4-FFF2-40B4-BE49-F238E27FC236}">
                <a16:creationId xmlns:a16="http://schemas.microsoft.com/office/drawing/2014/main" id="{6C71F973-0176-42E5-845A-C369DCECB1B1}"/>
              </a:ext>
            </a:extLst>
          </p:cNvPr>
          <p:cNvPicPr>
            <a:picLocks noChangeAspect="1"/>
          </p:cNvPicPr>
          <p:nvPr/>
        </p:nvPicPr>
        <p:blipFill>
          <a:blip r:embed="rId4"/>
          <a:stretch>
            <a:fillRect/>
          </a:stretch>
        </p:blipFill>
        <p:spPr>
          <a:xfrm>
            <a:off x="0" y="0"/>
            <a:ext cx="1536697" cy="1510018"/>
          </a:xfrm>
          <a:prstGeom prst="rect">
            <a:avLst/>
          </a:prstGeom>
        </p:spPr>
      </p:pic>
    </p:spTree>
    <p:extLst>
      <p:ext uri="{BB962C8B-B14F-4D97-AF65-F5344CB8AC3E}">
        <p14:creationId xmlns:p14="http://schemas.microsoft.com/office/powerpoint/2010/main" val="3068064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4D6C8ED-9AA7-4EE8-B473-2A3A71C45F47}"/>
              </a:ext>
            </a:extLst>
          </p:cNvPr>
          <p:cNvSpPr>
            <a:spLocks noGrp="1"/>
          </p:cNvSpPr>
          <p:nvPr>
            <p:ph type="title"/>
          </p:nvPr>
        </p:nvSpPr>
        <p:spPr>
          <a:xfrm>
            <a:off x="920615" y="1188441"/>
            <a:ext cx="8596668" cy="1320800"/>
          </a:xfrm>
        </p:spPr>
        <p:txBody>
          <a:bodyPr>
            <a:normAutofit fontScale="90000"/>
          </a:bodyPr>
          <a:lstStyle/>
          <a:p>
            <a:pPr algn="ctr"/>
            <a:r>
              <a:rPr lang="tr-TR" sz="3100" dirty="0">
                <a:latin typeface="+mn-lt"/>
              </a:rPr>
              <a:t>5. </a:t>
            </a:r>
            <a:r>
              <a:rPr lang="en-US" sz="3100" dirty="0">
                <a:latin typeface="+mn-lt"/>
              </a:rPr>
              <a:t>FOM University of Applied Sciences for Economics and Management </a:t>
            </a:r>
            <a:r>
              <a:rPr lang="tr-TR" sz="3100" dirty="0">
                <a:latin typeface="+mn-lt"/>
              </a:rPr>
              <a:t>(Germany) </a:t>
            </a:r>
            <a:br>
              <a:rPr lang="tr-TR" sz="3100" dirty="0">
                <a:latin typeface="+mn-lt"/>
              </a:rPr>
            </a:br>
            <a:r>
              <a:rPr lang="tr-TR" sz="2000" dirty="0">
                <a:solidFill>
                  <a:srgbClr val="C00000"/>
                </a:solidFill>
                <a:latin typeface="+mn-lt"/>
              </a:rPr>
              <a:t>Business Administration * </a:t>
            </a:r>
            <a:r>
              <a:rPr lang="tr-TR" sz="2000" dirty="0" err="1">
                <a:solidFill>
                  <a:srgbClr val="C00000"/>
                </a:solidFill>
                <a:latin typeface="+mn-lt"/>
              </a:rPr>
              <a:t>Social</a:t>
            </a:r>
            <a:r>
              <a:rPr lang="tr-TR" sz="2000" dirty="0">
                <a:solidFill>
                  <a:srgbClr val="C00000"/>
                </a:solidFill>
                <a:latin typeface="+mn-lt"/>
              </a:rPr>
              <a:t> Services * </a:t>
            </a:r>
            <a:r>
              <a:rPr lang="tr-TR" sz="2000" dirty="0" err="1">
                <a:solidFill>
                  <a:srgbClr val="C00000"/>
                </a:solidFill>
                <a:latin typeface="+mn-lt"/>
              </a:rPr>
              <a:t>Psychology</a:t>
            </a:r>
            <a:br>
              <a:rPr lang="tr-TR" sz="5400" dirty="0"/>
            </a:br>
            <a:endParaRPr lang="tr-TR" dirty="0"/>
          </a:p>
        </p:txBody>
      </p:sp>
      <p:pic>
        <p:nvPicPr>
          <p:cNvPr id="8" name="İçerik Yer Tutucusu 7">
            <a:extLst>
              <a:ext uri="{FF2B5EF4-FFF2-40B4-BE49-F238E27FC236}">
                <a16:creationId xmlns:a16="http://schemas.microsoft.com/office/drawing/2014/main" id="{74268A5B-55B3-4070-A3DB-66D0F65E8926}"/>
              </a:ext>
            </a:extLst>
          </p:cNvPr>
          <p:cNvPicPr>
            <a:picLocks noGrp="1" noChangeAspect="1"/>
          </p:cNvPicPr>
          <p:nvPr>
            <p:ph sz="half" idx="1"/>
          </p:nvPr>
        </p:nvPicPr>
        <p:blipFill>
          <a:blip r:embed="rId2"/>
          <a:stretch>
            <a:fillRect/>
          </a:stretch>
        </p:blipFill>
        <p:spPr>
          <a:xfrm>
            <a:off x="507380" y="2850837"/>
            <a:ext cx="4183062" cy="2500937"/>
          </a:xfrm>
        </p:spPr>
      </p:pic>
      <p:pic>
        <p:nvPicPr>
          <p:cNvPr id="10" name="İçerik Yer Tutucusu 9" descr="açık hava, ağaç, bina, apartman içeren bir resim&#10;&#10;Açıklama otomatik olarak oluşturuldu">
            <a:extLst>
              <a:ext uri="{FF2B5EF4-FFF2-40B4-BE49-F238E27FC236}">
                <a16:creationId xmlns:a16="http://schemas.microsoft.com/office/drawing/2014/main" id="{2D1ECC20-9EF7-4844-9AE7-753C9E36FC1B}"/>
              </a:ext>
            </a:extLst>
          </p:cNvPr>
          <p:cNvPicPr>
            <a:picLocks noGrp="1" noChangeAspect="1"/>
          </p:cNvPicPr>
          <p:nvPr>
            <p:ph sz="half" idx="2"/>
          </p:nvPr>
        </p:nvPicPr>
        <p:blipFill>
          <a:blip r:embed="rId3"/>
          <a:stretch>
            <a:fillRect/>
          </a:stretch>
        </p:blipFill>
        <p:spPr>
          <a:xfrm>
            <a:off x="5409235" y="2850362"/>
            <a:ext cx="4184650" cy="2501886"/>
          </a:xfrm>
        </p:spPr>
      </p:pic>
      <p:pic>
        <p:nvPicPr>
          <p:cNvPr id="3" name="Resim 2">
            <a:extLst>
              <a:ext uri="{FF2B5EF4-FFF2-40B4-BE49-F238E27FC236}">
                <a16:creationId xmlns:a16="http://schemas.microsoft.com/office/drawing/2014/main" id="{E97AE29E-8BB2-4BC2-A11B-C5B590231D8E}"/>
              </a:ext>
            </a:extLst>
          </p:cNvPr>
          <p:cNvPicPr>
            <a:picLocks noChangeAspect="1"/>
          </p:cNvPicPr>
          <p:nvPr/>
        </p:nvPicPr>
        <p:blipFill>
          <a:blip r:embed="rId4"/>
          <a:stretch>
            <a:fillRect/>
          </a:stretch>
        </p:blipFill>
        <p:spPr>
          <a:xfrm>
            <a:off x="0" y="0"/>
            <a:ext cx="1283516" cy="1261233"/>
          </a:xfrm>
          <a:prstGeom prst="rect">
            <a:avLst/>
          </a:prstGeom>
        </p:spPr>
      </p:pic>
    </p:spTree>
    <p:extLst>
      <p:ext uri="{BB962C8B-B14F-4D97-AF65-F5344CB8AC3E}">
        <p14:creationId xmlns:p14="http://schemas.microsoft.com/office/powerpoint/2010/main" val="2893885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69969C-1D9D-4C6E-B3F8-F09DB576E0F5}"/>
              </a:ext>
            </a:extLst>
          </p:cNvPr>
          <p:cNvSpPr>
            <a:spLocks noGrp="1"/>
          </p:cNvSpPr>
          <p:nvPr>
            <p:ph type="title"/>
          </p:nvPr>
        </p:nvSpPr>
        <p:spPr>
          <a:xfrm>
            <a:off x="1384183" y="388580"/>
            <a:ext cx="7759817" cy="703465"/>
          </a:xfrm>
        </p:spPr>
        <p:txBody>
          <a:bodyPr>
            <a:normAutofit fontScale="90000"/>
          </a:bodyPr>
          <a:lstStyle/>
          <a:p>
            <a:pPr algn="ctr"/>
            <a:r>
              <a:rPr lang="tr-TR" sz="2200" dirty="0">
                <a:latin typeface="+mn-lt"/>
              </a:rPr>
              <a:t>6. International Balkan </a:t>
            </a:r>
            <a:r>
              <a:rPr lang="tr-TR" sz="2200" dirty="0" err="1">
                <a:latin typeface="+mn-lt"/>
              </a:rPr>
              <a:t>University</a:t>
            </a:r>
            <a:r>
              <a:rPr lang="tr-TR" sz="2200" dirty="0">
                <a:latin typeface="+mn-lt"/>
              </a:rPr>
              <a:t> (</a:t>
            </a:r>
            <a:r>
              <a:rPr lang="tr-TR" sz="2200" dirty="0" err="1">
                <a:latin typeface="+mn-lt"/>
              </a:rPr>
              <a:t>Northern</a:t>
            </a:r>
            <a:r>
              <a:rPr lang="tr-TR" sz="2200" dirty="0">
                <a:latin typeface="+mn-lt"/>
              </a:rPr>
              <a:t> </a:t>
            </a:r>
            <a:r>
              <a:rPr lang="tr-TR" sz="2200" dirty="0" err="1">
                <a:latin typeface="+mn-lt"/>
              </a:rPr>
              <a:t>Macedonia</a:t>
            </a:r>
            <a:r>
              <a:rPr lang="tr-TR" sz="2200" dirty="0">
                <a:latin typeface="+mn-lt"/>
              </a:rPr>
              <a:t>)</a:t>
            </a:r>
            <a:br>
              <a:rPr lang="tr-TR" sz="2200" dirty="0">
                <a:latin typeface="+mn-lt"/>
              </a:rPr>
            </a:br>
            <a:r>
              <a:rPr lang="tr-TR" sz="2200" dirty="0">
                <a:latin typeface="+mn-lt"/>
              </a:rPr>
              <a:t> </a:t>
            </a:r>
            <a:r>
              <a:rPr lang="tr-TR" sz="2200" dirty="0">
                <a:solidFill>
                  <a:srgbClr val="C00000"/>
                </a:solidFill>
                <a:latin typeface="+mn-lt"/>
              </a:rPr>
              <a:t>* </a:t>
            </a:r>
            <a:r>
              <a:rPr lang="tr-TR" sz="2200" dirty="0" err="1">
                <a:solidFill>
                  <a:srgbClr val="C00000"/>
                </a:solidFill>
                <a:latin typeface="+mn-lt"/>
              </a:rPr>
              <a:t>Dentistry</a:t>
            </a:r>
            <a:r>
              <a:rPr lang="tr-TR" sz="2200" dirty="0">
                <a:solidFill>
                  <a:srgbClr val="C00000"/>
                </a:solidFill>
                <a:latin typeface="+mn-lt"/>
              </a:rPr>
              <a:t> * </a:t>
            </a:r>
            <a:r>
              <a:rPr lang="tr-TR" sz="2200" dirty="0" err="1">
                <a:solidFill>
                  <a:srgbClr val="C00000"/>
                </a:solidFill>
                <a:latin typeface="+mn-lt"/>
              </a:rPr>
              <a:t>Psychology</a:t>
            </a:r>
            <a:br>
              <a:rPr lang="tr-TR" dirty="0"/>
            </a:br>
            <a:br>
              <a:rPr lang="tr-TR" dirty="0"/>
            </a:br>
            <a:endParaRPr lang="tr-TR" dirty="0"/>
          </a:p>
        </p:txBody>
      </p:sp>
      <p:pic>
        <p:nvPicPr>
          <p:cNvPr id="5" name="İçerik Yer Tutucusu 4" descr="gök, açık hava, çayır, bina içeren bir resim&#10;&#10;Açıklama otomatik olarak oluşturuldu">
            <a:extLst>
              <a:ext uri="{FF2B5EF4-FFF2-40B4-BE49-F238E27FC236}">
                <a16:creationId xmlns:a16="http://schemas.microsoft.com/office/drawing/2014/main" id="{EC7FCE4A-3C7C-4949-9E0A-B9F3F92B0C38}"/>
              </a:ext>
            </a:extLst>
          </p:cNvPr>
          <p:cNvPicPr>
            <a:picLocks noGrp="1" noChangeAspect="1"/>
          </p:cNvPicPr>
          <p:nvPr>
            <p:ph idx="1"/>
          </p:nvPr>
        </p:nvPicPr>
        <p:blipFill>
          <a:blip r:embed="rId2"/>
          <a:stretch>
            <a:fillRect/>
          </a:stretch>
        </p:blipFill>
        <p:spPr>
          <a:xfrm>
            <a:off x="1235016" y="1641869"/>
            <a:ext cx="8058149" cy="4375150"/>
          </a:xfrm>
        </p:spPr>
      </p:pic>
      <p:pic>
        <p:nvPicPr>
          <p:cNvPr id="4" name="Resim 3">
            <a:extLst>
              <a:ext uri="{FF2B5EF4-FFF2-40B4-BE49-F238E27FC236}">
                <a16:creationId xmlns:a16="http://schemas.microsoft.com/office/drawing/2014/main" id="{845A668B-204D-488B-842B-6F0705E40D22}"/>
              </a:ext>
            </a:extLst>
          </p:cNvPr>
          <p:cNvPicPr>
            <a:picLocks noChangeAspect="1"/>
          </p:cNvPicPr>
          <p:nvPr/>
        </p:nvPicPr>
        <p:blipFill>
          <a:blip r:embed="rId3"/>
          <a:stretch>
            <a:fillRect/>
          </a:stretch>
        </p:blipFill>
        <p:spPr>
          <a:xfrm>
            <a:off x="0" y="0"/>
            <a:ext cx="1384183" cy="1360152"/>
          </a:xfrm>
          <a:prstGeom prst="rect">
            <a:avLst/>
          </a:prstGeom>
        </p:spPr>
      </p:pic>
    </p:spTree>
    <p:extLst>
      <p:ext uri="{BB962C8B-B14F-4D97-AF65-F5344CB8AC3E}">
        <p14:creationId xmlns:p14="http://schemas.microsoft.com/office/powerpoint/2010/main" val="721923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A5D1E40-43B7-4C4E-B19A-915FEB90E4EF}"/>
              </a:ext>
            </a:extLst>
          </p:cNvPr>
          <p:cNvSpPr>
            <a:spLocks noGrp="1"/>
          </p:cNvSpPr>
          <p:nvPr>
            <p:ph type="title"/>
          </p:nvPr>
        </p:nvSpPr>
        <p:spPr>
          <a:xfrm>
            <a:off x="347167" y="339071"/>
            <a:ext cx="10178322" cy="1103515"/>
          </a:xfrm>
        </p:spPr>
        <p:txBody>
          <a:bodyPr>
            <a:normAutofit fontScale="90000"/>
          </a:bodyPr>
          <a:lstStyle/>
          <a:p>
            <a:pPr algn="ctr"/>
            <a:r>
              <a:rPr lang="tr-TR" sz="2200" dirty="0">
                <a:latin typeface="+mn-lt"/>
              </a:rPr>
              <a:t>7. </a:t>
            </a:r>
            <a:r>
              <a:rPr lang="en-US" sz="2200" dirty="0">
                <a:latin typeface="+mn-lt"/>
              </a:rPr>
              <a:t>John Paul II Catholic University of Lublin</a:t>
            </a:r>
            <a:r>
              <a:rPr lang="tr-TR" sz="2200" dirty="0">
                <a:latin typeface="+mn-lt"/>
              </a:rPr>
              <a:t> (Poland) </a:t>
            </a:r>
            <a:br>
              <a:rPr lang="tr-TR" sz="2700" dirty="0">
                <a:latin typeface="+mn-lt"/>
              </a:rPr>
            </a:br>
            <a:r>
              <a:rPr lang="tr-TR" sz="2200" dirty="0">
                <a:solidFill>
                  <a:srgbClr val="C00000"/>
                </a:solidFill>
                <a:latin typeface="+mn-lt"/>
              </a:rPr>
              <a:t>* </a:t>
            </a:r>
            <a:r>
              <a:rPr lang="tr-TR" sz="2200" dirty="0" err="1">
                <a:solidFill>
                  <a:srgbClr val="C00000"/>
                </a:solidFill>
                <a:latin typeface="+mn-lt"/>
              </a:rPr>
              <a:t>Political</a:t>
            </a:r>
            <a:r>
              <a:rPr lang="tr-TR" sz="2200" dirty="0">
                <a:solidFill>
                  <a:srgbClr val="C00000"/>
                </a:solidFill>
                <a:latin typeface="+mn-lt"/>
              </a:rPr>
              <a:t> </a:t>
            </a:r>
            <a:r>
              <a:rPr lang="tr-TR" sz="2200" dirty="0" err="1">
                <a:solidFill>
                  <a:srgbClr val="C00000"/>
                </a:solidFill>
                <a:latin typeface="+mn-lt"/>
              </a:rPr>
              <a:t>Science</a:t>
            </a:r>
            <a:r>
              <a:rPr lang="tr-TR" sz="2200" dirty="0">
                <a:solidFill>
                  <a:srgbClr val="C00000"/>
                </a:solidFill>
                <a:latin typeface="+mn-lt"/>
              </a:rPr>
              <a:t> and </a:t>
            </a:r>
            <a:r>
              <a:rPr lang="tr-TR" sz="2200" dirty="0" err="1">
                <a:solidFill>
                  <a:srgbClr val="C00000"/>
                </a:solidFill>
                <a:latin typeface="+mn-lt"/>
              </a:rPr>
              <a:t>Public</a:t>
            </a:r>
            <a:r>
              <a:rPr lang="tr-TR" sz="2200" dirty="0">
                <a:solidFill>
                  <a:srgbClr val="C00000"/>
                </a:solidFill>
                <a:latin typeface="+mn-lt"/>
              </a:rPr>
              <a:t> Administration</a:t>
            </a:r>
            <a:br>
              <a:rPr lang="tr-TR" dirty="0"/>
            </a:br>
            <a:br>
              <a:rPr lang="tr-TR" dirty="0"/>
            </a:br>
            <a:endParaRPr lang="tr-TR" dirty="0"/>
          </a:p>
        </p:txBody>
      </p:sp>
      <p:pic>
        <p:nvPicPr>
          <p:cNvPr id="8" name="İçerik Yer Tutucusu 7" descr="çayır, açık hava, gök, bina içeren bir resim&#10;&#10;Açıklama otomatik olarak oluşturuldu">
            <a:extLst>
              <a:ext uri="{FF2B5EF4-FFF2-40B4-BE49-F238E27FC236}">
                <a16:creationId xmlns:a16="http://schemas.microsoft.com/office/drawing/2014/main" id="{484F9D61-09D6-4053-8E3A-DF183984AE5A}"/>
              </a:ext>
            </a:extLst>
          </p:cNvPr>
          <p:cNvPicPr>
            <a:picLocks noGrp="1" noChangeAspect="1"/>
          </p:cNvPicPr>
          <p:nvPr>
            <p:ph sz="half" idx="1"/>
          </p:nvPr>
        </p:nvPicPr>
        <p:blipFill>
          <a:blip r:embed="rId2"/>
          <a:stretch>
            <a:fillRect/>
          </a:stretch>
        </p:blipFill>
        <p:spPr>
          <a:xfrm>
            <a:off x="531582" y="1625967"/>
            <a:ext cx="5564418" cy="4075850"/>
          </a:xfrm>
        </p:spPr>
      </p:pic>
      <p:pic>
        <p:nvPicPr>
          <p:cNvPr id="10" name="İçerik Yer Tutucusu 9">
            <a:extLst>
              <a:ext uri="{FF2B5EF4-FFF2-40B4-BE49-F238E27FC236}">
                <a16:creationId xmlns:a16="http://schemas.microsoft.com/office/drawing/2014/main" id="{E22D0772-CBF8-43A9-AD1E-A2359E898648}"/>
              </a:ext>
            </a:extLst>
          </p:cNvPr>
          <p:cNvPicPr>
            <a:picLocks noGrp="1" noChangeAspect="1"/>
          </p:cNvPicPr>
          <p:nvPr>
            <p:ph sz="half" idx="2"/>
          </p:nvPr>
        </p:nvPicPr>
        <p:blipFill>
          <a:blip r:embed="rId3"/>
          <a:stretch>
            <a:fillRect/>
          </a:stretch>
        </p:blipFill>
        <p:spPr>
          <a:xfrm>
            <a:off x="6340839" y="2546104"/>
            <a:ext cx="4184650" cy="2758064"/>
          </a:xfrm>
        </p:spPr>
      </p:pic>
      <p:pic>
        <p:nvPicPr>
          <p:cNvPr id="3" name="Resim 2">
            <a:extLst>
              <a:ext uri="{FF2B5EF4-FFF2-40B4-BE49-F238E27FC236}">
                <a16:creationId xmlns:a16="http://schemas.microsoft.com/office/drawing/2014/main" id="{8AB58FFD-90D9-4EA6-A178-5EAA0CE24E79}"/>
              </a:ext>
            </a:extLst>
          </p:cNvPr>
          <p:cNvPicPr>
            <a:picLocks noChangeAspect="1"/>
          </p:cNvPicPr>
          <p:nvPr/>
        </p:nvPicPr>
        <p:blipFill>
          <a:blip r:embed="rId4"/>
          <a:stretch>
            <a:fillRect/>
          </a:stretch>
        </p:blipFill>
        <p:spPr>
          <a:xfrm>
            <a:off x="0" y="0"/>
            <a:ext cx="1468073" cy="1442586"/>
          </a:xfrm>
          <a:prstGeom prst="rect">
            <a:avLst/>
          </a:prstGeom>
        </p:spPr>
      </p:pic>
    </p:spTree>
    <p:extLst>
      <p:ext uri="{BB962C8B-B14F-4D97-AF65-F5344CB8AC3E}">
        <p14:creationId xmlns:p14="http://schemas.microsoft.com/office/powerpoint/2010/main" val="3396198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FA0E98-7FF4-481E-884E-E5401375122D}"/>
              </a:ext>
            </a:extLst>
          </p:cNvPr>
          <p:cNvSpPr>
            <a:spLocks noGrp="1"/>
          </p:cNvSpPr>
          <p:nvPr>
            <p:ph type="title"/>
          </p:nvPr>
        </p:nvSpPr>
        <p:spPr/>
        <p:txBody>
          <a:bodyPr>
            <a:normAutofit fontScale="90000"/>
          </a:bodyPr>
          <a:lstStyle/>
          <a:p>
            <a:pPr algn="ctr"/>
            <a:r>
              <a:rPr lang="tr-TR" sz="2700" dirty="0">
                <a:latin typeface="+mn-lt"/>
              </a:rPr>
              <a:t>8. </a:t>
            </a:r>
            <a:r>
              <a:rPr lang="tr-TR" sz="2700" dirty="0" err="1">
                <a:latin typeface="+mn-lt"/>
              </a:rPr>
              <a:t>University</a:t>
            </a:r>
            <a:r>
              <a:rPr lang="tr-TR" sz="2700" dirty="0">
                <a:latin typeface="+mn-lt"/>
              </a:rPr>
              <a:t> of </a:t>
            </a:r>
            <a:r>
              <a:rPr lang="tr-TR" sz="2700" dirty="0" err="1">
                <a:latin typeface="+mn-lt"/>
              </a:rPr>
              <a:t>Obuda</a:t>
            </a:r>
            <a:r>
              <a:rPr lang="tr-TR" sz="2700" dirty="0">
                <a:latin typeface="+mn-lt"/>
              </a:rPr>
              <a:t> (</a:t>
            </a:r>
            <a:r>
              <a:rPr lang="tr-TR" sz="2700" dirty="0" err="1">
                <a:latin typeface="+mn-lt"/>
              </a:rPr>
              <a:t>Hungary</a:t>
            </a:r>
            <a:r>
              <a:rPr lang="tr-TR" sz="2700" dirty="0">
                <a:latin typeface="+mn-lt"/>
              </a:rPr>
              <a:t>) </a:t>
            </a:r>
            <a:br>
              <a:rPr lang="tr-TR" sz="2700" dirty="0">
                <a:latin typeface="+mn-lt"/>
              </a:rPr>
            </a:br>
            <a:r>
              <a:rPr lang="tr-TR" sz="2200" dirty="0">
                <a:solidFill>
                  <a:srgbClr val="C00000"/>
                </a:solidFill>
                <a:latin typeface="+mn-lt"/>
              </a:rPr>
              <a:t>* Business Administration</a:t>
            </a:r>
            <a:br>
              <a:rPr lang="tr-TR" dirty="0"/>
            </a:br>
            <a:br>
              <a:rPr lang="tr-TR" dirty="0"/>
            </a:br>
            <a:endParaRPr lang="tr-TR" dirty="0"/>
          </a:p>
        </p:txBody>
      </p:sp>
      <p:pic>
        <p:nvPicPr>
          <p:cNvPr id="7" name="İçerik Yer Tutucusu 6" descr="açık hava, sarı içeren bir resim&#10;&#10;Açıklama otomatik olarak oluşturuldu">
            <a:extLst>
              <a:ext uri="{FF2B5EF4-FFF2-40B4-BE49-F238E27FC236}">
                <a16:creationId xmlns:a16="http://schemas.microsoft.com/office/drawing/2014/main" id="{0A8C1FF8-5823-45DD-BC75-3225E2496BBE}"/>
              </a:ext>
            </a:extLst>
          </p:cNvPr>
          <p:cNvPicPr>
            <a:picLocks noGrp="1" noChangeAspect="1"/>
          </p:cNvPicPr>
          <p:nvPr>
            <p:ph sz="half" idx="1"/>
          </p:nvPr>
        </p:nvPicPr>
        <p:blipFill>
          <a:blip r:embed="rId2"/>
          <a:stretch>
            <a:fillRect/>
          </a:stretch>
        </p:blipFill>
        <p:spPr>
          <a:xfrm>
            <a:off x="520293" y="2002535"/>
            <a:ext cx="5575707" cy="3727758"/>
          </a:xfrm>
        </p:spPr>
      </p:pic>
      <p:pic>
        <p:nvPicPr>
          <p:cNvPr id="9" name="İçerik Yer Tutucusu 8" descr="iç mekan, tavan, yer içeren bir resim&#10;&#10;Açıklama otomatik olarak oluşturuldu">
            <a:extLst>
              <a:ext uri="{FF2B5EF4-FFF2-40B4-BE49-F238E27FC236}">
                <a16:creationId xmlns:a16="http://schemas.microsoft.com/office/drawing/2014/main" id="{1B08149A-CD7C-44F7-9AFF-E7ED1752F3DF}"/>
              </a:ext>
            </a:extLst>
          </p:cNvPr>
          <p:cNvPicPr>
            <a:picLocks noGrp="1" noChangeAspect="1"/>
          </p:cNvPicPr>
          <p:nvPr>
            <p:ph sz="half" idx="2"/>
          </p:nvPr>
        </p:nvPicPr>
        <p:blipFill>
          <a:blip r:embed="rId3"/>
          <a:stretch>
            <a:fillRect/>
          </a:stretch>
        </p:blipFill>
        <p:spPr>
          <a:xfrm>
            <a:off x="6347873" y="2540000"/>
            <a:ext cx="4184650" cy="2803142"/>
          </a:xfrm>
        </p:spPr>
      </p:pic>
      <p:pic>
        <p:nvPicPr>
          <p:cNvPr id="4" name="Resim 3">
            <a:extLst>
              <a:ext uri="{FF2B5EF4-FFF2-40B4-BE49-F238E27FC236}">
                <a16:creationId xmlns:a16="http://schemas.microsoft.com/office/drawing/2014/main" id="{12FA735F-5896-47D4-96D8-37EFAE7B4C75}"/>
              </a:ext>
            </a:extLst>
          </p:cNvPr>
          <p:cNvPicPr>
            <a:picLocks noChangeAspect="1"/>
          </p:cNvPicPr>
          <p:nvPr/>
        </p:nvPicPr>
        <p:blipFill>
          <a:blip r:embed="rId4"/>
          <a:stretch>
            <a:fillRect/>
          </a:stretch>
        </p:blipFill>
        <p:spPr>
          <a:xfrm>
            <a:off x="1622" y="0"/>
            <a:ext cx="1332228" cy="1309099"/>
          </a:xfrm>
          <a:prstGeom prst="rect">
            <a:avLst/>
          </a:prstGeom>
        </p:spPr>
      </p:pic>
    </p:spTree>
    <p:extLst>
      <p:ext uri="{BB962C8B-B14F-4D97-AF65-F5344CB8AC3E}">
        <p14:creationId xmlns:p14="http://schemas.microsoft.com/office/powerpoint/2010/main" val="4090227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61DCEE-6CE9-4A68-A8B5-1CB7E67CB958}"/>
              </a:ext>
            </a:extLst>
          </p:cNvPr>
          <p:cNvSpPr>
            <a:spLocks noGrp="1"/>
          </p:cNvSpPr>
          <p:nvPr>
            <p:ph type="title"/>
          </p:nvPr>
        </p:nvSpPr>
        <p:spPr>
          <a:xfrm>
            <a:off x="725647" y="277033"/>
            <a:ext cx="10178322" cy="1068910"/>
          </a:xfrm>
        </p:spPr>
        <p:txBody>
          <a:bodyPr>
            <a:normAutofit/>
          </a:bodyPr>
          <a:lstStyle/>
          <a:p>
            <a:pPr algn="ctr"/>
            <a:r>
              <a:rPr lang="tr-TR" sz="3100" dirty="0">
                <a:latin typeface="+mn-lt"/>
              </a:rPr>
              <a:t>9. </a:t>
            </a:r>
            <a:r>
              <a:rPr lang="tr-TR" sz="3100" dirty="0" err="1">
                <a:latin typeface="+mn-lt"/>
              </a:rPr>
              <a:t>University</a:t>
            </a:r>
            <a:r>
              <a:rPr lang="tr-TR" sz="3100" dirty="0">
                <a:latin typeface="+mn-lt"/>
              </a:rPr>
              <a:t> of </a:t>
            </a:r>
            <a:r>
              <a:rPr lang="tr-TR" sz="3100" dirty="0" err="1">
                <a:latin typeface="+mn-lt"/>
              </a:rPr>
              <a:t>Patras</a:t>
            </a:r>
            <a:r>
              <a:rPr lang="tr-TR" sz="3100" dirty="0">
                <a:latin typeface="+mn-lt"/>
              </a:rPr>
              <a:t> (</a:t>
            </a:r>
            <a:r>
              <a:rPr lang="tr-TR" sz="3100" dirty="0" err="1">
                <a:latin typeface="+mn-lt"/>
              </a:rPr>
              <a:t>Greece</a:t>
            </a:r>
            <a:r>
              <a:rPr lang="tr-TR" sz="3100" dirty="0">
                <a:latin typeface="+mn-lt"/>
              </a:rPr>
              <a:t>)</a:t>
            </a:r>
            <a:br>
              <a:rPr lang="tr-TR" dirty="0"/>
            </a:br>
            <a:r>
              <a:rPr lang="tr-TR" sz="2000" dirty="0">
                <a:solidFill>
                  <a:srgbClr val="C00000"/>
                </a:solidFill>
                <a:latin typeface="+mn-lt"/>
              </a:rPr>
              <a:t>* Child Development</a:t>
            </a:r>
            <a:endParaRPr lang="tr-TR" sz="2000" dirty="0">
              <a:solidFill>
                <a:srgbClr val="C00000"/>
              </a:solidFill>
            </a:endParaRPr>
          </a:p>
        </p:txBody>
      </p:sp>
      <p:pic>
        <p:nvPicPr>
          <p:cNvPr id="7" name="İçerik Yer Tutucusu 6" descr="açık hava, çayır, ağaç, dağ içeren bir resim&#10;&#10;Açıklama otomatik olarak oluşturuldu">
            <a:extLst>
              <a:ext uri="{FF2B5EF4-FFF2-40B4-BE49-F238E27FC236}">
                <a16:creationId xmlns:a16="http://schemas.microsoft.com/office/drawing/2014/main" id="{85139C23-2109-402A-A17C-F6D129D18323}"/>
              </a:ext>
            </a:extLst>
          </p:cNvPr>
          <p:cNvPicPr>
            <a:picLocks noGrp="1" noChangeAspect="1"/>
          </p:cNvPicPr>
          <p:nvPr>
            <p:ph sz="half" idx="1"/>
          </p:nvPr>
        </p:nvPicPr>
        <p:blipFill>
          <a:blip r:embed="rId2"/>
          <a:stretch>
            <a:fillRect/>
          </a:stretch>
        </p:blipFill>
        <p:spPr>
          <a:xfrm>
            <a:off x="276837" y="1954810"/>
            <a:ext cx="5134062" cy="3557247"/>
          </a:xfrm>
        </p:spPr>
      </p:pic>
      <p:pic>
        <p:nvPicPr>
          <p:cNvPr id="9" name="İçerik Yer Tutucusu 8" descr="gök, açık hava, doğa, tepe içeren bir resim&#10;&#10;Açıklama otomatik olarak oluşturuldu">
            <a:extLst>
              <a:ext uri="{FF2B5EF4-FFF2-40B4-BE49-F238E27FC236}">
                <a16:creationId xmlns:a16="http://schemas.microsoft.com/office/drawing/2014/main" id="{14CA2337-A35D-4F3D-9150-4F121AC21E18}"/>
              </a:ext>
            </a:extLst>
          </p:cNvPr>
          <p:cNvPicPr>
            <a:picLocks noGrp="1" noChangeAspect="1"/>
          </p:cNvPicPr>
          <p:nvPr>
            <p:ph sz="half" idx="2"/>
          </p:nvPr>
        </p:nvPicPr>
        <p:blipFill>
          <a:blip r:embed="rId3"/>
          <a:stretch>
            <a:fillRect/>
          </a:stretch>
        </p:blipFill>
        <p:spPr>
          <a:xfrm>
            <a:off x="5597568" y="1669409"/>
            <a:ext cx="6317595" cy="4588778"/>
          </a:xfrm>
        </p:spPr>
      </p:pic>
      <p:pic>
        <p:nvPicPr>
          <p:cNvPr id="4" name="Resim 3">
            <a:extLst>
              <a:ext uri="{FF2B5EF4-FFF2-40B4-BE49-F238E27FC236}">
                <a16:creationId xmlns:a16="http://schemas.microsoft.com/office/drawing/2014/main" id="{5328BC59-D4CD-469C-ACAB-2FF56F1BEF82}"/>
              </a:ext>
            </a:extLst>
          </p:cNvPr>
          <p:cNvPicPr>
            <a:picLocks noChangeAspect="1"/>
          </p:cNvPicPr>
          <p:nvPr/>
        </p:nvPicPr>
        <p:blipFill>
          <a:blip r:embed="rId4"/>
          <a:stretch>
            <a:fillRect/>
          </a:stretch>
        </p:blipFill>
        <p:spPr>
          <a:xfrm>
            <a:off x="0" y="0"/>
            <a:ext cx="1451295" cy="1426099"/>
          </a:xfrm>
          <a:prstGeom prst="rect">
            <a:avLst/>
          </a:prstGeom>
        </p:spPr>
      </p:pic>
    </p:spTree>
    <p:extLst>
      <p:ext uri="{BB962C8B-B14F-4D97-AF65-F5344CB8AC3E}">
        <p14:creationId xmlns:p14="http://schemas.microsoft.com/office/powerpoint/2010/main" val="2602376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EB5206-AB91-4988-8BA9-E36393F23BDC}"/>
              </a:ext>
            </a:extLst>
          </p:cNvPr>
          <p:cNvSpPr>
            <a:spLocks noGrp="1"/>
          </p:cNvSpPr>
          <p:nvPr>
            <p:ph type="title"/>
          </p:nvPr>
        </p:nvSpPr>
        <p:spPr>
          <a:xfrm>
            <a:off x="1121208" y="386267"/>
            <a:ext cx="8596668" cy="1320800"/>
          </a:xfrm>
        </p:spPr>
        <p:txBody>
          <a:bodyPr anchor="b">
            <a:normAutofit/>
          </a:bodyPr>
          <a:lstStyle/>
          <a:p>
            <a:pPr algn="ctr"/>
            <a:r>
              <a:rPr lang="tr-TR" sz="2700" dirty="0">
                <a:latin typeface="+mn-lt"/>
              </a:rPr>
              <a:t>10. </a:t>
            </a:r>
            <a:r>
              <a:rPr lang="en-US" sz="2700" dirty="0">
                <a:latin typeface="+mn-lt"/>
              </a:rPr>
              <a:t>Polytechnic Institute of </a:t>
            </a:r>
            <a:r>
              <a:rPr lang="en-US" sz="2700" dirty="0" err="1">
                <a:latin typeface="+mn-lt"/>
              </a:rPr>
              <a:t>Portalegre</a:t>
            </a:r>
            <a:r>
              <a:rPr lang="tr-TR" sz="2700" dirty="0">
                <a:latin typeface="+mn-lt"/>
              </a:rPr>
              <a:t> (</a:t>
            </a:r>
            <a:r>
              <a:rPr lang="tr-TR" sz="2700" dirty="0" err="1">
                <a:latin typeface="+mn-lt"/>
              </a:rPr>
              <a:t>Portugal</a:t>
            </a:r>
            <a:r>
              <a:rPr lang="tr-TR" sz="2700" dirty="0">
                <a:latin typeface="+mn-lt"/>
              </a:rPr>
              <a:t>)</a:t>
            </a:r>
            <a:br>
              <a:rPr lang="tr-TR" dirty="0"/>
            </a:br>
            <a:r>
              <a:rPr lang="tr-TR" sz="2800" dirty="0">
                <a:solidFill>
                  <a:srgbClr val="C00000"/>
                </a:solidFill>
                <a:latin typeface="+mn-lt"/>
              </a:rPr>
              <a:t>* </a:t>
            </a:r>
            <a:r>
              <a:rPr lang="tr-TR" sz="2800" dirty="0" err="1">
                <a:solidFill>
                  <a:srgbClr val="C00000"/>
                </a:solidFill>
                <a:latin typeface="+mn-lt"/>
              </a:rPr>
              <a:t>Nursing</a:t>
            </a:r>
            <a:endParaRPr lang="tr-TR" sz="1800" dirty="0">
              <a:solidFill>
                <a:srgbClr val="C00000"/>
              </a:solidFill>
            </a:endParaRPr>
          </a:p>
        </p:txBody>
      </p:sp>
      <p:pic>
        <p:nvPicPr>
          <p:cNvPr id="11" name="İçerik Yer Tutucusu 10" descr="bina, açık hava, resmi bina, taş içeren bir resim&#10;&#10;Açıklama otomatik olarak oluşturuldu">
            <a:extLst>
              <a:ext uri="{FF2B5EF4-FFF2-40B4-BE49-F238E27FC236}">
                <a16:creationId xmlns:a16="http://schemas.microsoft.com/office/drawing/2014/main" id="{C87DA568-84D8-4649-9D28-2A02C0EE0167}"/>
              </a:ext>
            </a:extLst>
          </p:cNvPr>
          <p:cNvPicPr>
            <a:picLocks noGrp="1" noChangeAspect="1"/>
          </p:cNvPicPr>
          <p:nvPr>
            <p:ph sz="half" idx="1"/>
          </p:nvPr>
        </p:nvPicPr>
        <p:blipFill>
          <a:blip r:embed="rId2"/>
          <a:stretch>
            <a:fillRect/>
          </a:stretch>
        </p:blipFill>
        <p:spPr>
          <a:xfrm>
            <a:off x="1416094" y="2925259"/>
            <a:ext cx="4183062" cy="2352092"/>
          </a:xfrm>
        </p:spPr>
      </p:pic>
      <p:pic>
        <p:nvPicPr>
          <p:cNvPr id="9" name="İçerik Yer Tutucusu 8">
            <a:extLst>
              <a:ext uri="{FF2B5EF4-FFF2-40B4-BE49-F238E27FC236}">
                <a16:creationId xmlns:a16="http://schemas.microsoft.com/office/drawing/2014/main" id="{640935BD-F8D3-41C5-9E63-10F3F1C2FD34}"/>
              </a:ext>
            </a:extLst>
          </p:cNvPr>
          <p:cNvPicPr>
            <a:picLocks noGrp="1" noChangeAspect="1"/>
          </p:cNvPicPr>
          <p:nvPr>
            <p:ph sz="half" idx="2"/>
          </p:nvPr>
        </p:nvPicPr>
        <p:blipFill>
          <a:blip r:embed="rId3"/>
          <a:stretch>
            <a:fillRect/>
          </a:stretch>
        </p:blipFill>
        <p:spPr>
          <a:xfrm>
            <a:off x="5894868" y="2473942"/>
            <a:ext cx="4184650" cy="3254727"/>
          </a:xfrm>
        </p:spPr>
      </p:pic>
      <p:pic>
        <p:nvPicPr>
          <p:cNvPr id="4" name="Resim 3">
            <a:extLst>
              <a:ext uri="{FF2B5EF4-FFF2-40B4-BE49-F238E27FC236}">
                <a16:creationId xmlns:a16="http://schemas.microsoft.com/office/drawing/2014/main" id="{3742D68D-DFC3-4E3E-9E7E-04C766D6802B}"/>
              </a:ext>
            </a:extLst>
          </p:cNvPr>
          <p:cNvPicPr>
            <a:picLocks noChangeAspect="1"/>
          </p:cNvPicPr>
          <p:nvPr/>
        </p:nvPicPr>
        <p:blipFill>
          <a:blip r:embed="rId4"/>
          <a:stretch>
            <a:fillRect/>
          </a:stretch>
        </p:blipFill>
        <p:spPr>
          <a:xfrm>
            <a:off x="0" y="0"/>
            <a:ext cx="1416094" cy="1391509"/>
          </a:xfrm>
          <a:prstGeom prst="rect">
            <a:avLst/>
          </a:prstGeom>
        </p:spPr>
      </p:pic>
    </p:spTree>
    <p:extLst>
      <p:ext uri="{BB962C8B-B14F-4D97-AF65-F5344CB8AC3E}">
        <p14:creationId xmlns:p14="http://schemas.microsoft.com/office/powerpoint/2010/main" val="1130409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AF005B-AA8F-4E36-8D81-A0B43C9DC634}"/>
              </a:ext>
            </a:extLst>
          </p:cNvPr>
          <p:cNvSpPr>
            <a:spLocks noGrp="1"/>
          </p:cNvSpPr>
          <p:nvPr>
            <p:ph type="title"/>
          </p:nvPr>
        </p:nvSpPr>
        <p:spPr/>
        <p:txBody>
          <a:bodyPr>
            <a:normAutofit/>
          </a:bodyPr>
          <a:lstStyle/>
          <a:p>
            <a:pPr algn="ctr"/>
            <a:r>
              <a:rPr lang="tr-TR" sz="2800" dirty="0">
                <a:latin typeface="+mn-lt"/>
              </a:rPr>
              <a:t>11. </a:t>
            </a:r>
            <a:r>
              <a:rPr lang="tr-TR" sz="2800" dirty="0" err="1">
                <a:latin typeface="+mn-lt"/>
              </a:rPr>
              <a:t>Romanian-American</a:t>
            </a:r>
            <a:r>
              <a:rPr lang="tr-TR" sz="2800" dirty="0">
                <a:latin typeface="+mn-lt"/>
              </a:rPr>
              <a:t> </a:t>
            </a:r>
            <a:r>
              <a:rPr lang="tr-TR" sz="2800" dirty="0" err="1">
                <a:latin typeface="+mn-lt"/>
              </a:rPr>
              <a:t>University</a:t>
            </a:r>
            <a:r>
              <a:rPr lang="tr-TR" sz="2800" dirty="0">
                <a:latin typeface="+mn-lt"/>
              </a:rPr>
              <a:t> (</a:t>
            </a:r>
            <a:r>
              <a:rPr lang="tr-TR" sz="2800" dirty="0" err="1">
                <a:latin typeface="+mn-lt"/>
              </a:rPr>
              <a:t>Romania</a:t>
            </a:r>
            <a:r>
              <a:rPr lang="tr-TR" sz="2800" dirty="0">
                <a:latin typeface="+mn-lt"/>
              </a:rPr>
              <a:t>)</a:t>
            </a:r>
            <a:br>
              <a:rPr lang="tr-TR" sz="2800" dirty="0">
                <a:latin typeface="+mn-lt"/>
              </a:rPr>
            </a:br>
            <a:r>
              <a:rPr lang="tr-TR" sz="2000" dirty="0">
                <a:solidFill>
                  <a:srgbClr val="C00000"/>
                </a:solidFill>
                <a:latin typeface="+mn-lt"/>
              </a:rPr>
              <a:t>* </a:t>
            </a:r>
            <a:r>
              <a:rPr lang="tr-TR" sz="2000" dirty="0" err="1">
                <a:solidFill>
                  <a:srgbClr val="C00000"/>
                </a:solidFill>
                <a:latin typeface="+mn-lt"/>
              </a:rPr>
              <a:t>Political</a:t>
            </a:r>
            <a:r>
              <a:rPr lang="tr-TR" sz="2000" dirty="0">
                <a:solidFill>
                  <a:srgbClr val="C00000"/>
                </a:solidFill>
                <a:latin typeface="+mn-lt"/>
              </a:rPr>
              <a:t> </a:t>
            </a:r>
            <a:r>
              <a:rPr lang="tr-TR" sz="2000" dirty="0" err="1">
                <a:solidFill>
                  <a:srgbClr val="C00000"/>
                </a:solidFill>
                <a:latin typeface="+mn-lt"/>
              </a:rPr>
              <a:t>Science</a:t>
            </a:r>
            <a:r>
              <a:rPr lang="tr-TR" sz="2000" dirty="0">
                <a:solidFill>
                  <a:srgbClr val="C00000"/>
                </a:solidFill>
                <a:latin typeface="+mn-lt"/>
              </a:rPr>
              <a:t> and </a:t>
            </a:r>
            <a:r>
              <a:rPr lang="tr-TR" sz="2000" dirty="0" err="1">
                <a:solidFill>
                  <a:srgbClr val="C00000"/>
                </a:solidFill>
                <a:latin typeface="+mn-lt"/>
              </a:rPr>
              <a:t>Public</a:t>
            </a:r>
            <a:r>
              <a:rPr lang="tr-TR" sz="2000" dirty="0">
                <a:solidFill>
                  <a:srgbClr val="C00000"/>
                </a:solidFill>
                <a:latin typeface="+mn-lt"/>
              </a:rPr>
              <a:t> Administration</a:t>
            </a:r>
          </a:p>
        </p:txBody>
      </p:sp>
      <p:pic>
        <p:nvPicPr>
          <p:cNvPr id="6" name="İçerik Yer Tutucusu 5" descr="gök, açık hava, bina, şehir içeren bir resim&#10;&#10;Açıklama otomatik olarak oluşturuldu">
            <a:extLst>
              <a:ext uri="{FF2B5EF4-FFF2-40B4-BE49-F238E27FC236}">
                <a16:creationId xmlns:a16="http://schemas.microsoft.com/office/drawing/2014/main" id="{FF99FF98-0B7A-4C3C-B9F6-CE47259B383A}"/>
              </a:ext>
            </a:extLst>
          </p:cNvPr>
          <p:cNvPicPr>
            <a:picLocks noGrp="1" noChangeAspect="1"/>
          </p:cNvPicPr>
          <p:nvPr>
            <p:ph sz="half" idx="1"/>
          </p:nvPr>
        </p:nvPicPr>
        <p:blipFill>
          <a:blip r:embed="rId2"/>
          <a:stretch>
            <a:fillRect/>
          </a:stretch>
        </p:blipFill>
        <p:spPr>
          <a:xfrm>
            <a:off x="1881032" y="1433575"/>
            <a:ext cx="7492081" cy="2212850"/>
          </a:xfrm>
        </p:spPr>
      </p:pic>
      <p:pic>
        <p:nvPicPr>
          <p:cNvPr id="8" name="İçerik Yer Tutucusu 7" descr="metin, bina, açık hava, apartman içeren bir resim&#10;&#10;Açıklama otomatik olarak oluşturuldu">
            <a:extLst>
              <a:ext uri="{FF2B5EF4-FFF2-40B4-BE49-F238E27FC236}">
                <a16:creationId xmlns:a16="http://schemas.microsoft.com/office/drawing/2014/main" id="{D312F659-7D41-4AE4-ADE7-1A4353C0F84A}"/>
              </a:ext>
            </a:extLst>
          </p:cNvPr>
          <p:cNvPicPr>
            <a:picLocks noGrp="1" noChangeAspect="1"/>
          </p:cNvPicPr>
          <p:nvPr>
            <p:ph sz="half" idx="2"/>
          </p:nvPr>
        </p:nvPicPr>
        <p:blipFill>
          <a:blip r:embed="rId3"/>
          <a:stretch>
            <a:fillRect/>
          </a:stretch>
        </p:blipFill>
        <p:spPr>
          <a:xfrm>
            <a:off x="3239321" y="3741489"/>
            <a:ext cx="4322495" cy="2876738"/>
          </a:xfrm>
        </p:spPr>
      </p:pic>
      <p:pic>
        <p:nvPicPr>
          <p:cNvPr id="4" name="Resim 3">
            <a:extLst>
              <a:ext uri="{FF2B5EF4-FFF2-40B4-BE49-F238E27FC236}">
                <a16:creationId xmlns:a16="http://schemas.microsoft.com/office/drawing/2014/main" id="{7083CFFC-47D3-4C86-AB19-5F2FAE1C8E5E}"/>
              </a:ext>
            </a:extLst>
          </p:cNvPr>
          <p:cNvPicPr>
            <a:picLocks noChangeAspect="1"/>
          </p:cNvPicPr>
          <p:nvPr/>
        </p:nvPicPr>
        <p:blipFill>
          <a:blip r:embed="rId4"/>
          <a:stretch>
            <a:fillRect/>
          </a:stretch>
        </p:blipFill>
        <p:spPr>
          <a:xfrm>
            <a:off x="0" y="0"/>
            <a:ext cx="1283516" cy="1261233"/>
          </a:xfrm>
          <a:prstGeom prst="rect">
            <a:avLst/>
          </a:prstGeom>
        </p:spPr>
      </p:pic>
    </p:spTree>
    <p:extLst>
      <p:ext uri="{BB962C8B-B14F-4D97-AF65-F5344CB8AC3E}">
        <p14:creationId xmlns:p14="http://schemas.microsoft.com/office/powerpoint/2010/main" val="375129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aşlık 24">
            <a:extLst>
              <a:ext uri="{FF2B5EF4-FFF2-40B4-BE49-F238E27FC236}">
                <a16:creationId xmlns:a16="http://schemas.microsoft.com/office/drawing/2014/main" id="{C531D779-5585-49E0-83D1-9364BE48C4A9}"/>
              </a:ext>
            </a:extLst>
          </p:cNvPr>
          <p:cNvSpPr>
            <a:spLocks noGrp="1"/>
          </p:cNvSpPr>
          <p:nvPr>
            <p:ph type="title"/>
          </p:nvPr>
        </p:nvSpPr>
        <p:spPr>
          <a:xfrm>
            <a:off x="5614587" y="398476"/>
            <a:ext cx="5631678" cy="1500844"/>
          </a:xfrm>
        </p:spPr>
        <p:txBody>
          <a:bodyPr>
            <a:noAutofit/>
          </a:bodyPr>
          <a:lstStyle/>
          <a:p>
            <a:pPr algn="ctr"/>
            <a:r>
              <a:rPr lang="en-US" sz="4000" b="1" dirty="0">
                <a:solidFill>
                  <a:schemeClr val="bg2">
                    <a:lumMod val="25000"/>
                  </a:schemeClr>
                </a:solidFill>
              </a:rPr>
              <a:t>Program Managers</a:t>
            </a:r>
          </a:p>
        </p:txBody>
      </p:sp>
      <p:pic>
        <p:nvPicPr>
          <p:cNvPr id="29" name="İçerik Yer Tutucusu 28">
            <a:extLst>
              <a:ext uri="{FF2B5EF4-FFF2-40B4-BE49-F238E27FC236}">
                <a16:creationId xmlns:a16="http://schemas.microsoft.com/office/drawing/2014/main" id="{3BE71B2B-653B-4B09-902B-96F8900141C0}"/>
              </a:ext>
            </a:extLst>
          </p:cNvPr>
          <p:cNvPicPr>
            <a:picLocks noGrp="1" noChangeAspect="1"/>
          </p:cNvPicPr>
          <p:nvPr>
            <p:ph idx="1"/>
          </p:nvPr>
        </p:nvPicPr>
        <p:blipFill>
          <a:blip r:embed="rId2"/>
          <a:stretch>
            <a:fillRect/>
          </a:stretch>
        </p:blipFill>
        <p:spPr>
          <a:xfrm>
            <a:off x="905903" y="2582859"/>
            <a:ext cx="4401035" cy="1254000"/>
          </a:xfrm>
        </p:spPr>
      </p:pic>
      <p:sp>
        <p:nvSpPr>
          <p:cNvPr id="33" name="Metin Yer Tutucusu 32">
            <a:extLst>
              <a:ext uri="{FF2B5EF4-FFF2-40B4-BE49-F238E27FC236}">
                <a16:creationId xmlns:a16="http://schemas.microsoft.com/office/drawing/2014/main" id="{96444816-F147-43ED-B987-033331AEC749}"/>
              </a:ext>
            </a:extLst>
          </p:cNvPr>
          <p:cNvSpPr>
            <a:spLocks noGrp="1"/>
          </p:cNvSpPr>
          <p:nvPr>
            <p:ph type="body" sz="half" idx="2"/>
          </p:nvPr>
        </p:nvSpPr>
        <p:spPr>
          <a:xfrm>
            <a:off x="6346475" y="2198788"/>
            <a:ext cx="4620591" cy="3864695"/>
          </a:xfrm>
        </p:spPr>
        <p:txBody>
          <a:bodyPr>
            <a:normAutofit/>
          </a:bodyPr>
          <a:lstStyle/>
          <a:p>
            <a:pPr marL="342900" indent="-342900">
              <a:buFont typeface="Arial" panose="020B0604020202020204" pitchFamily="34" charset="0"/>
              <a:buChar char="•"/>
            </a:pPr>
            <a:r>
              <a:rPr lang="smn-FI" sz="4000" dirty="0">
                <a:solidFill>
                  <a:schemeClr val="bg2">
                    <a:lumMod val="50000"/>
                  </a:schemeClr>
                </a:solidFill>
              </a:rPr>
              <a:t>1. European Comission</a:t>
            </a:r>
          </a:p>
          <a:p>
            <a:pPr marL="342900" indent="-342900">
              <a:buFont typeface="Arial" panose="020B0604020202020204" pitchFamily="34" charset="0"/>
              <a:buChar char="•"/>
            </a:pPr>
            <a:r>
              <a:rPr lang="smn-FI" sz="4000" dirty="0">
                <a:solidFill>
                  <a:schemeClr val="bg2">
                    <a:lumMod val="50000"/>
                  </a:schemeClr>
                </a:solidFill>
              </a:rPr>
              <a:t>2. Turkish National Agency</a:t>
            </a:r>
          </a:p>
        </p:txBody>
      </p:sp>
      <p:pic>
        <p:nvPicPr>
          <p:cNvPr id="31" name="İçerik Yer Tutucusu 30" descr="metin, küçük resim içeren bir resim&#10;&#10;Açıklama otomatik olarak oluşturuldu">
            <a:extLst>
              <a:ext uri="{FF2B5EF4-FFF2-40B4-BE49-F238E27FC236}">
                <a16:creationId xmlns:a16="http://schemas.microsoft.com/office/drawing/2014/main" id="{FAA006A3-411B-454F-A239-B2B7BB1871AF}"/>
              </a:ext>
            </a:extLst>
          </p:cNvPr>
          <p:cNvPicPr>
            <a:picLocks noGrp="1" noChangeAspect="1"/>
          </p:cNvPicPr>
          <p:nvPr>
            <p:ph sz="half" idx="4294967295"/>
          </p:nvPr>
        </p:nvPicPr>
        <p:blipFill>
          <a:blip r:embed="rId3"/>
          <a:stretch>
            <a:fillRect/>
          </a:stretch>
        </p:blipFill>
        <p:spPr>
          <a:xfrm>
            <a:off x="820179" y="4220930"/>
            <a:ext cx="4162425" cy="2286000"/>
          </a:xfrm>
        </p:spPr>
      </p:pic>
      <p:pic>
        <p:nvPicPr>
          <p:cNvPr id="5" name="Picture 7" descr="C:\Users\kerim\Desktop\ua_logo.jpg">
            <a:extLst>
              <a:ext uri="{FF2B5EF4-FFF2-40B4-BE49-F238E27FC236}">
                <a16:creationId xmlns:a16="http://schemas.microsoft.com/office/drawing/2014/main" id="{C8775BB6-48C1-477F-92F0-6E2D6F9A6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98021"/>
            <a:ext cx="3051464" cy="160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a16="http://schemas.microsoft.com/office/drawing/2014/main" id="{0A26A507-A604-4339-91BE-DE5E58605AB5}"/>
              </a:ext>
            </a:extLst>
          </p:cNvPr>
          <p:cNvPicPr>
            <a:picLocks noChangeAspect="1"/>
          </p:cNvPicPr>
          <p:nvPr/>
        </p:nvPicPr>
        <p:blipFill>
          <a:blip r:embed="rId5"/>
          <a:stretch>
            <a:fillRect/>
          </a:stretch>
        </p:blipFill>
        <p:spPr>
          <a:xfrm>
            <a:off x="3909896" y="488798"/>
            <a:ext cx="1935631" cy="1902026"/>
          </a:xfrm>
          <a:prstGeom prst="rect">
            <a:avLst/>
          </a:prstGeom>
        </p:spPr>
      </p:pic>
    </p:spTree>
    <p:extLst>
      <p:ext uri="{BB962C8B-B14F-4D97-AF65-F5344CB8AC3E}">
        <p14:creationId xmlns:p14="http://schemas.microsoft.com/office/powerpoint/2010/main" val="3534205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5062BF-2D57-49BA-8661-BAF6ED3F8C07}"/>
              </a:ext>
            </a:extLst>
          </p:cNvPr>
          <p:cNvSpPr>
            <a:spLocks noGrp="1"/>
          </p:cNvSpPr>
          <p:nvPr>
            <p:ph type="title"/>
          </p:nvPr>
        </p:nvSpPr>
        <p:spPr>
          <a:xfrm>
            <a:off x="134893" y="365370"/>
            <a:ext cx="10178322" cy="1017790"/>
          </a:xfrm>
        </p:spPr>
        <p:txBody>
          <a:bodyPr>
            <a:normAutofit fontScale="90000"/>
          </a:bodyPr>
          <a:lstStyle/>
          <a:p>
            <a:pPr algn="ctr"/>
            <a:r>
              <a:rPr lang="tr-TR" sz="2200" dirty="0">
                <a:latin typeface="+mn-lt"/>
              </a:rPr>
              <a:t>12. </a:t>
            </a:r>
            <a:r>
              <a:rPr lang="en-US" sz="2200" dirty="0">
                <a:latin typeface="+mn-lt"/>
              </a:rPr>
              <a:t>St. Clement of </a:t>
            </a:r>
            <a:r>
              <a:rPr lang="en-US" sz="2200" dirty="0" err="1">
                <a:latin typeface="+mn-lt"/>
              </a:rPr>
              <a:t>Ohrid</a:t>
            </a:r>
            <a:r>
              <a:rPr lang="en-US" sz="2200" dirty="0">
                <a:latin typeface="+mn-lt"/>
              </a:rPr>
              <a:t> University of Bitola</a:t>
            </a:r>
            <a:r>
              <a:rPr lang="tr-TR" sz="2200" dirty="0">
                <a:latin typeface="+mn-lt"/>
              </a:rPr>
              <a:t> (</a:t>
            </a:r>
            <a:r>
              <a:rPr lang="tr-TR" sz="2200" dirty="0" err="1">
                <a:latin typeface="+mn-lt"/>
              </a:rPr>
              <a:t>Northern</a:t>
            </a:r>
            <a:r>
              <a:rPr lang="tr-TR" sz="2200" dirty="0">
                <a:latin typeface="+mn-lt"/>
              </a:rPr>
              <a:t> </a:t>
            </a:r>
            <a:r>
              <a:rPr lang="tr-TR" sz="2200" dirty="0" err="1">
                <a:latin typeface="+mn-lt"/>
              </a:rPr>
              <a:t>Macedonia</a:t>
            </a:r>
            <a:r>
              <a:rPr lang="tr-TR" sz="2200" dirty="0">
                <a:latin typeface="+mn-lt"/>
              </a:rPr>
              <a:t>) </a:t>
            </a:r>
            <a:br>
              <a:rPr lang="tr-TR" sz="2700" dirty="0">
                <a:latin typeface="+mn-lt"/>
              </a:rPr>
            </a:br>
            <a:r>
              <a:rPr lang="tr-TR" sz="2200" dirty="0">
                <a:solidFill>
                  <a:srgbClr val="C00000"/>
                </a:solidFill>
                <a:latin typeface="+mn-lt"/>
              </a:rPr>
              <a:t>* </a:t>
            </a:r>
            <a:r>
              <a:rPr lang="tr-TR" sz="2200" dirty="0" err="1">
                <a:solidFill>
                  <a:srgbClr val="C00000"/>
                </a:solidFill>
                <a:latin typeface="+mn-lt"/>
              </a:rPr>
              <a:t>Nursing</a:t>
            </a:r>
            <a:br>
              <a:rPr lang="tr-TR" dirty="0"/>
            </a:br>
            <a:br>
              <a:rPr lang="tr-TR" dirty="0"/>
            </a:br>
            <a:endParaRPr lang="tr-TR" dirty="0"/>
          </a:p>
        </p:txBody>
      </p:sp>
      <p:pic>
        <p:nvPicPr>
          <p:cNvPr id="5" name="İçerik Yer Tutucusu 4">
            <a:extLst>
              <a:ext uri="{FF2B5EF4-FFF2-40B4-BE49-F238E27FC236}">
                <a16:creationId xmlns:a16="http://schemas.microsoft.com/office/drawing/2014/main" id="{5FEA4FBF-6111-4E52-9308-25F4BF5FF38A}"/>
              </a:ext>
            </a:extLst>
          </p:cNvPr>
          <p:cNvPicPr>
            <a:picLocks noGrp="1" noChangeAspect="1"/>
          </p:cNvPicPr>
          <p:nvPr>
            <p:ph idx="1"/>
          </p:nvPr>
        </p:nvPicPr>
        <p:blipFill>
          <a:blip r:embed="rId2"/>
          <a:stretch>
            <a:fillRect/>
          </a:stretch>
        </p:blipFill>
        <p:spPr>
          <a:xfrm>
            <a:off x="2642532" y="1632082"/>
            <a:ext cx="6013742" cy="4351653"/>
          </a:xfrm>
        </p:spPr>
      </p:pic>
      <p:pic>
        <p:nvPicPr>
          <p:cNvPr id="4" name="Resim 3">
            <a:extLst>
              <a:ext uri="{FF2B5EF4-FFF2-40B4-BE49-F238E27FC236}">
                <a16:creationId xmlns:a16="http://schemas.microsoft.com/office/drawing/2014/main" id="{92F3C62E-16FA-40DF-83A6-92ED47F4820F}"/>
              </a:ext>
            </a:extLst>
          </p:cNvPr>
          <p:cNvPicPr>
            <a:picLocks noChangeAspect="1"/>
          </p:cNvPicPr>
          <p:nvPr/>
        </p:nvPicPr>
        <p:blipFill>
          <a:blip r:embed="rId3"/>
          <a:stretch>
            <a:fillRect/>
          </a:stretch>
        </p:blipFill>
        <p:spPr>
          <a:xfrm>
            <a:off x="0" y="0"/>
            <a:ext cx="1384183" cy="1360152"/>
          </a:xfrm>
          <a:prstGeom prst="rect">
            <a:avLst/>
          </a:prstGeom>
        </p:spPr>
      </p:pic>
    </p:spTree>
    <p:extLst>
      <p:ext uri="{BB962C8B-B14F-4D97-AF65-F5344CB8AC3E}">
        <p14:creationId xmlns:p14="http://schemas.microsoft.com/office/powerpoint/2010/main" val="2201642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4452C6-AADA-4BD9-9CB9-7364374C1D14}"/>
              </a:ext>
            </a:extLst>
          </p:cNvPr>
          <p:cNvSpPr>
            <a:spLocks noGrp="1"/>
          </p:cNvSpPr>
          <p:nvPr>
            <p:ph type="title"/>
          </p:nvPr>
        </p:nvSpPr>
        <p:spPr/>
        <p:txBody>
          <a:bodyPr>
            <a:normAutofit fontScale="90000"/>
          </a:bodyPr>
          <a:lstStyle/>
          <a:p>
            <a:pPr algn="ctr"/>
            <a:r>
              <a:rPr lang="tr-TR" sz="3100" dirty="0">
                <a:latin typeface="+mn-lt"/>
              </a:rPr>
              <a:t>13. TH Köln (Germany) </a:t>
            </a:r>
            <a:br>
              <a:rPr lang="tr-TR" sz="3100" dirty="0">
                <a:latin typeface="+mn-lt"/>
              </a:rPr>
            </a:br>
            <a:r>
              <a:rPr lang="tr-TR" sz="2700" dirty="0">
                <a:solidFill>
                  <a:srgbClr val="C00000"/>
                </a:solidFill>
                <a:latin typeface="+mn-lt"/>
              </a:rPr>
              <a:t>* </a:t>
            </a:r>
            <a:r>
              <a:rPr lang="tr-TR" sz="2200" dirty="0" err="1">
                <a:solidFill>
                  <a:srgbClr val="C00000"/>
                </a:solidFill>
                <a:latin typeface="+mn-lt"/>
              </a:rPr>
              <a:t>Social</a:t>
            </a:r>
            <a:r>
              <a:rPr lang="tr-TR" sz="2200" dirty="0">
                <a:solidFill>
                  <a:srgbClr val="C00000"/>
                </a:solidFill>
                <a:latin typeface="+mn-lt"/>
              </a:rPr>
              <a:t> Services</a:t>
            </a:r>
            <a:br>
              <a:rPr lang="tr-TR" dirty="0"/>
            </a:br>
            <a:br>
              <a:rPr lang="tr-TR" dirty="0"/>
            </a:br>
            <a:endParaRPr lang="tr-TR" dirty="0"/>
          </a:p>
        </p:txBody>
      </p:sp>
      <p:pic>
        <p:nvPicPr>
          <p:cNvPr id="5" name="İçerik Yer Tutucusu 4">
            <a:extLst>
              <a:ext uri="{FF2B5EF4-FFF2-40B4-BE49-F238E27FC236}">
                <a16:creationId xmlns:a16="http://schemas.microsoft.com/office/drawing/2014/main" id="{80C4CACA-CA35-408B-864B-589BC024AA80}"/>
              </a:ext>
            </a:extLst>
          </p:cNvPr>
          <p:cNvPicPr>
            <a:picLocks noGrp="1" noChangeAspect="1"/>
          </p:cNvPicPr>
          <p:nvPr>
            <p:ph idx="1"/>
          </p:nvPr>
        </p:nvPicPr>
        <p:blipFill>
          <a:blip r:embed="rId2"/>
          <a:stretch>
            <a:fillRect/>
          </a:stretch>
        </p:blipFill>
        <p:spPr>
          <a:xfrm>
            <a:off x="929533" y="2758133"/>
            <a:ext cx="8596312" cy="2686347"/>
          </a:xfrm>
        </p:spPr>
      </p:pic>
      <p:pic>
        <p:nvPicPr>
          <p:cNvPr id="4" name="Resim 3">
            <a:extLst>
              <a:ext uri="{FF2B5EF4-FFF2-40B4-BE49-F238E27FC236}">
                <a16:creationId xmlns:a16="http://schemas.microsoft.com/office/drawing/2014/main" id="{CF8EC9E4-424A-48B4-A194-1E4CF390153D}"/>
              </a:ext>
            </a:extLst>
          </p:cNvPr>
          <p:cNvPicPr>
            <a:picLocks noChangeAspect="1"/>
          </p:cNvPicPr>
          <p:nvPr/>
        </p:nvPicPr>
        <p:blipFill>
          <a:blip r:embed="rId3"/>
          <a:stretch>
            <a:fillRect/>
          </a:stretch>
        </p:blipFill>
        <p:spPr>
          <a:xfrm>
            <a:off x="0" y="0"/>
            <a:ext cx="1392572" cy="1368395"/>
          </a:xfrm>
          <a:prstGeom prst="rect">
            <a:avLst/>
          </a:prstGeom>
        </p:spPr>
      </p:pic>
    </p:spTree>
    <p:extLst>
      <p:ext uri="{BB962C8B-B14F-4D97-AF65-F5344CB8AC3E}">
        <p14:creationId xmlns:p14="http://schemas.microsoft.com/office/powerpoint/2010/main" val="3296756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38E665-591D-45DE-B744-140D574E5B88}"/>
              </a:ext>
            </a:extLst>
          </p:cNvPr>
          <p:cNvSpPr>
            <a:spLocks noGrp="1"/>
          </p:cNvSpPr>
          <p:nvPr>
            <p:ph type="title"/>
          </p:nvPr>
        </p:nvSpPr>
        <p:spPr/>
        <p:txBody>
          <a:bodyPr>
            <a:normAutofit/>
          </a:bodyPr>
          <a:lstStyle/>
          <a:p>
            <a:pPr algn="ctr"/>
            <a:r>
              <a:rPr lang="tr-TR" sz="2800" dirty="0">
                <a:latin typeface="+mn-lt"/>
              </a:rPr>
              <a:t>14. Varna </a:t>
            </a:r>
            <a:r>
              <a:rPr lang="tr-TR" sz="2800" dirty="0" err="1">
                <a:latin typeface="+mn-lt"/>
              </a:rPr>
              <a:t>University</a:t>
            </a:r>
            <a:r>
              <a:rPr lang="tr-TR" sz="2800" dirty="0">
                <a:latin typeface="+mn-lt"/>
              </a:rPr>
              <a:t> of Management (</a:t>
            </a:r>
            <a:r>
              <a:rPr lang="tr-TR" sz="2800" dirty="0" err="1">
                <a:latin typeface="+mn-lt"/>
              </a:rPr>
              <a:t>Bulgaria</a:t>
            </a:r>
            <a:r>
              <a:rPr lang="tr-TR" sz="2800" dirty="0">
                <a:latin typeface="+mn-lt"/>
              </a:rPr>
              <a:t>)</a:t>
            </a:r>
            <a:br>
              <a:rPr lang="tr-TR" sz="2800" dirty="0">
                <a:latin typeface="+mn-lt"/>
              </a:rPr>
            </a:br>
            <a:r>
              <a:rPr lang="tr-TR" sz="2000" dirty="0">
                <a:solidFill>
                  <a:srgbClr val="C00000"/>
                </a:solidFill>
                <a:latin typeface="+mn-lt"/>
              </a:rPr>
              <a:t>* Business Administration</a:t>
            </a:r>
          </a:p>
        </p:txBody>
      </p:sp>
      <p:pic>
        <p:nvPicPr>
          <p:cNvPr id="5" name="İçerik Yer Tutucusu 4" descr="metin, açık hava, katlı, şehir içeren bir resim&#10;&#10;Açıklama otomatik olarak oluşturuldu">
            <a:extLst>
              <a:ext uri="{FF2B5EF4-FFF2-40B4-BE49-F238E27FC236}">
                <a16:creationId xmlns:a16="http://schemas.microsoft.com/office/drawing/2014/main" id="{2942B486-71FF-4788-BAC8-8C235B8B33FA}"/>
              </a:ext>
            </a:extLst>
          </p:cNvPr>
          <p:cNvPicPr>
            <a:picLocks noGrp="1" noChangeAspect="1"/>
          </p:cNvPicPr>
          <p:nvPr>
            <p:ph idx="1"/>
          </p:nvPr>
        </p:nvPicPr>
        <p:blipFill>
          <a:blip r:embed="rId2"/>
          <a:stretch>
            <a:fillRect/>
          </a:stretch>
        </p:blipFill>
        <p:spPr>
          <a:xfrm>
            <a:off x="1889055" y="1849350"/>
            <a:ext cx="6733925" cy="3799208"/>
          </a:xfrm>
        </p:spPr>
      </p:pic>
      <p:pic>
        <p:nvPicPr>
          <p:cNvPr id="4" name="Resim 3">
            <a:extLst>
              <a:ext uri="{FF2B5EF4-FFF2-40B4-BE49-F238E27FC236}">
                <a16:creationId xmlns:a16="http://schemas.microsoft.com/office/drawing/2014/main" id="{1CC3FBD5-D8AC-4461-9778-79A357BC25A4}"/>
              </a:ext>
            </a:extLst>
          </p:cNvPr>
          <p:cNvPicPr>
            <a:picLocks noChangeAspect="1"/>
          </p:cNvPicPr>
          <p:nvPr/>
        </p:nvPicPr>
        <p:blipFill>
          <a:blip r:embed="rId3"/>
          <a:stretch>
            <a:fillRect/>
          </a:stretch>
        </p:blipFill>
        <p:spPr>
          <a:xfrm>
            <a:off x="0" y="0"/>
            <a:ext cx="1392572" cy="1368395"/>
          </a:xfrm>
          <a:prstGeom prst="rect">
            <a:avLst/>
          </a:prstGeom>
        </p:spPr>
      </p:pic>
    </p:spTree>
    <p:extLst>
      <p:ext uri="{BB962C8B-B14F-4D97-AF65-F5344CB8AC3E}">
        <p14:creationId xmlns:p14="http://schemas.microsoft.com/office/powerpoint/2010/main" val="2809570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CAFB26-71FE-4C38-B3D8-F8170D758E60}"/>
              </a:ext>
            </a:extLst>
          </p:cNvPr>
          <p:cNvSpPr>
            <a:spLocks noGrp="1"/>
          </p:cNvSpPr>
          <p:nvPr>
            <p:ph type="title"/>
          </p:nvPr>
        </p:nvSpPr>
        <p:spPr>
          <a:xfrm>
            <a:off x="1551963" y="1217713"/>
            <a:ext cx="8571432" cy="4422573"/>
          </a:xfrm>
        </p:spPr>
        <p:txBody>
          <a:bodyPr>
            <a:normAutofit/>
          </a:bodyPr>
          <a:lstStyle/>
          <a:p>
            <a:pPr algn="ctr"/>
            <a:r>
              <a:rPr lang="tr-TR" sz="4800" dirty="0" err="1"/>
              <a:t>Thank</a:t>
            </a:r>
            <a:r>
              <a:rPr lang="tr-TR" sz="4800" dirty="0"/>
              <a:t> </a:t>
            </a:r>
            <a:r>
              <a:rPr lang="tr-TR" sz="4800" dirty="0" err="1"/>
              <a:t>you</a:t>
            </a:r>
            <a:r>
              <a:rPr lang="tr-TR" sz="4800" dirty="0"/>
              <a:t> </a:t>
            </a:r>
            <a:r>
              <a:rPr lang="tr-TR" sz="4800" dirty="0" err="1"/>
              <a:t>for</a:t>
            </a:r>
            <a:r>
              <a:rPr lang="tr-TR" sz="4800" dirty="0"/>
              <a:t> </a:t>
            </a:r>
            <a:r>
              <a:rPr lang="tr-TR" sz="4800" dirty="0" err="1"/>
              <a:t>your</a:t>
            </a:r>
            <a:r>
              <a:rPr lang="tr-TR" sz="4800" dirty="0"/>
              <a:t> </a:t>
            </a:r>
            <a:r>
              <a:rPr lang="tr-TR" sz="4800" dirty="0" err="1"/>
              <a:t>attention</a:t>
            </a:r>
            <a:r>
              <a:rPr lang="tr-TR" sz="4800" dirty="0"/>
              <a:t>, </a:t>
            </a:r>
            <a:r>
              <a:rPr lang="tr-TR" sz="4800" dirty="0" err="1"/>
              <a:t>we</a:t>
            </a:r>
            <a:r>
              <a:rPr lang="tr-TR" sz="4800" dirty="0"/>
              <a:t> </a:t>
            </a:r>
            <a:r>
              <a:rPr lang="tr-TR" sz="4800" dirty="0" err="1"/>
              <a:t>wish</a:t>
            </a:r>
            <a:r>
              <a:rPr lang="tr-TR" sz="4800" dirty="0"/>
              <a:t> </a:t>
            </a:r>
            <a:r>
              <a:rPr lang="tr-TR" sz="4800" dirty="0" err="1"/>
              <a:t>you</a:t>
            </a:r>
            <a:r>
              <a:rPr lang="tr-TR" sz="4800" dirty="0"/>
              <a:t> </a:t>
            </a:r>
            <a:r>
              <a:rPr lang="tr-TR" sz="4800" dirty="0" err="1"/>
              <a:t>all</a:t>
            </a:r>
            <a:r>
              <a:rPr lang="tr-TR" sz="4800" dirty="0"/>
              <a:t> </a:t>
            </a:r>
            <a:r>
              <a:rPr lang="tr-TR" sz="4800" dirty="0" err="1"/>
              <a:t>the</a:t>
            </a:r>
            <a:r>
              <a:rPr lang="tr-TR" sz="4800" dirty="0"/>
              <a:t> </a:t>
            </a:r>
            <a:r>
              <a:rPr lang="tr-TR" sz="4800" dirty="0" err="1"/>
              <a:t>best</a:t>
            </a:r>
            <a:r>
              <a:rPr lang="tr-TR" sz="4800" dirty="0"/>
              <a:t> in </a:t>
            </a:r>
            <a:r>
              <a:rPr lang="tr-TR" sz="4800" dirty="0" err="1"/>
              <a:t>your</a:t>
            </a:r>
            <a:r>
              <a:rPr lang="tr-TR" sz="4800" dirty="0"/>
              <a:t> </a:t>
            </a:r>
            <a:r>
              <a:rPr lang="tr-TR" sz="4800" dirty="0" err="1"/>
              <a:t>selections</a:t>
            </a:r>
            <a:r>
              <a:rPr lang="tr-TR" sz="4800" dirty="0"/>
              <a:t>!</a:t>
            </a:r>
          </a:p>
        </p:txBody>
      </p:sp>
      <p:sp>
        <p:nvSpPr>
          <p:cNvPr id="3" name="İçerik Yer Tutucusu 2">
            <a:extLst>
              <a:ext uri="{FF2B5EF4-FFF2-40B4-BE49-F238E27FC236}">
                <a16:creationId xmlns:a16="http://schemas.microsoft.com/office/drawing/2014/main" id="{45C0ADC8-6E76-4FC8-9080-42F33A087451}"/>
              </a:ext>
            </a:extLst>
          </p:cNvPr>
          <p:cNvSpPr>
            <a:spLocks noGrp="1"/>
          </p:cNvSpPr>
          <p:nvPr>
            <p:ph idx="1"/>
          </p:nvPr>
        </p:nvSpPr>
        <p:spPr>
          <a:xfrm>
            <a:off x="1277315" y="4418175"/>
            <a:ext cx="10178322" cy="1972675"/>
          </a:xfrm>
        </p:spPr>
        <p:txBody>
          <a:bodyPr/>
          <a:lstStyle/>
          <a:p>
            <a:r>
              <a:rPr lang="tr-TR" sz="2800" dirty="0" err="1"/>
              <a:t>For</a:t>
            </a:r>
            <a:r>
              <a:rPr lang="tr-TR" sz="2800" dirty="0"/>
              <a:t> </a:t>
            </a:r>
            <a:r>
              <a:rPr lang="tr-TR" sz="2800" dirty="0" err="1"/>
              <a:t>your</a:t>
            </a:r>
            <a:r>
              <a:rPr lang="tr-TR" sz="2800" dirty="0"/>
              <a:t> </a:t>
            </a:r>
            <a:r>
              <a:rPr lang="tr-TR" sz="2800" dirty="0" err="1"/>
              <a:t>queries</a:t>
            </a:r>
            <a:r>
              <a:rPr lang="tr-TR" sz="2800" dirty="0"/>
              <a:t>: </a:t>
            </a:r>
            <a:r>
              <a:rPr lang="tr-TR" sz="2800" dirty="0">
                <a:hlinkClick r:id="rId2"/>
              </a:rPr>
              <a:t>erasmus@kent.edu.tr</a:t>
            </a:r>
            <a:endParaRPr lang="tr-TR" sz="2800" dirty="0"/>
          </a:p>
          <a:p>
            <a:pPr marL="0" indent="0">
              <a:buNone/>
            </a:pPr>
            <a:endParaRPr lang="tr-TR" dirty="0"/>
          </a:p>
        </p:txBody>
      </p:sp>
      <p:pic>
        <p:nvPicPr>
          <p:cNvPr id="5" name="Resim 4">
            <a:extLst>
              <a:ext uri="{FF2B5EF4-FFF2-40B4-BE49-F238E27FC236}">
                <a16:creationId xmlns:a16="http://schemas.microsoft.com/office/drawing/2014/main" id="{56FDA024-61A5-4A79-9667-8806AD051537}"/>
              </a:ext>
            </a:extLst>
          </p:cNvPr>
          <p:cNvPicPr>
            <a:picLocks noChangeAspect="1"/>
          </p:cNvPicPr>
          <p:nvPr/>
        </p:nvPicPr>
        <p:blipFill>
          <a:blip r:embed="rId3"/>
          <a:stretch>
            <a:fillRect/>
          </a:stretch>
        </p:blipFill>
        <p:spPr>
          <a:xfrm>
            <a:off x="0" y="0"/>
            <a:ext cx="1551963" cy="1525019"/>
          </a:xfrm>
          <a:prstGeom prst="rect">
            <a:avLst/>
          </a:prstGeom>
        </p:spPr>
      </p:pic>
    </p:spTree>
    <p:extLst>
      <p:ext uri="{BB962C8B-B14F-4D97-AF65-F5344CB8AC3E}">
        <p14:creationId xmlns:p14="http://schemas.microsoft.com/office/powerpoint/2010/main" val="176951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70A4F9-3C37-4189-BFE4-12D962398657}"/>
              </a:ext>
            </a:extLst>
          </p:cNvPr>
          <p:cNvSpPr>
            <a:spLocks noGrp="1"/>
          </p:cNvSpPr>
          <p:nvPr>
            <p:ph type="title"/>
          </p:nvPr>
        </p:nvSpPr>
        <p:spPr>
          <a:xfrm>
            <a:off x="1257300" y="789215"/>
            <a:ext cx="3903680" cy="1398507"/>
          </a:xfrm>
        </p:spPr>
        <p:txBody>
          <a:bodyPr anchor="ctr">
            <a:normAutofit/>
          </a:bodyPr>
          <a:lstStyle/>
          <a:p>
            <a:pPr algn="ctr"/>
            <a:r>
              <a:rPr lang="tr-TR" sz="3200" dirty="0" err="1"/>
              <a:t>Who</a:t>
            </a:r>
            <a:r>
              <a:rPr lang="tr-TR" sz="3200" dirty="0"/>
              <a:t> is Erasmus?</a:t>
            </a:r>
          </a:p>
        </p:txBody>
      </p:sp>
      <p:sp>
        <p:nvSpPr>
          <p:cNvPr id="3" name="İçerik Yer Tutucusu 2">
            <a:extLst>
              <a:ext uri="{FF2B5EF4-FFF2-40B4-BE49-F238E27FC236}">
                <a16:creationId xmlns:a16="http://schemas.microsoft.com/office/drawing/2014/main" id="{CB6D8068-8302-40E0-8C25-5BAAB259C973}"/>
              </a:ext>
            </a:extLst>
          </p:cNvPr>
          <p:cNvSpPr>
            <a:spLocks noGrp="1"/>
          </p:cNvSpPr>
          <p:nvPr>
            <p:ph sz="half" idx="2"/>
          </p:nvPr>
        </p:nvSpPr>
        <p:spPr>
          <a:xfrm>
            <a:off x="264920" y="1645071"/>
            <a:ext cx="5024927" cy="3661867"/>
          </a:xfrm>
        </p:spPr>
        <p:txBody>
          <a:bodyPr anchor="ctr">
            <a:normAutofit/>
          </a:bodyPr>
          <a:lstStyle/>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Desiderius</a:t>
            </a:r>
            <a:r>
              <a:rPr lang="tr-TR" sz="1800" dirty="0">
                <a:effectLst/>
                <a:latin typeface="Calibri" panose="020F0502020204030204" pitchFamily="34" charset="0"/>
                <a:ea typeface="Calibri" panose="020F0502020204030204" pitchFamily="34" charset="0"/>
                <a:cs typeface="Arial" panose="020B0604020202020204" pitchFamily="34" charset="0"/>
              </a:rPr>
              <a:t> Erasmus (1465-1536) </a:t>
            </a:r>
            <a:r>
              <a:rPr lang="tr-TR" sz="1800" dirty="0" err="1">
                <a:effectLst/>
                <a:latin typeface="Calibri" panose="020F0502020204030204" pitchFamily="34" charset="0"/>
                <a:ea typeface="Calibri" panose="020F0502020204030204" pitchFamily="34" charset="0"/>
                <a:cs typeface="Arial" panose="020B0604020202020204" pitchFamily="34" charset="0"/>
              </a:rPr>
              <a:t>was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one</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leading</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humanist</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philosophers</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Renaissance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period</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program is </a:t>
            </a:r>
            <a:r>
              <a:rPr lang="tr-TR" sz="1800" dirty="0" err="1">
                <a:effectLst/>
                <a:latin typeface="Calibri" panose="020F0502020204030204" pitchFamily="34" charset="0"/>
                <a:ea typeface="Calibri" panose="020F0502020204030204" pitchFamily="34" charset="0"/>
                <a:cs typeface="Arial" panose="020B0604020202020204" pitchFamily="34" charset="0"/>
              </a:rPr>
              <a:t>named</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after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him</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his </a:t>
            </a:r>
            <a:r>
              <a:rPr lang="tr-TR" sz="1800" dirty="0" err="1">
                <a:effectLst/>
                <a:latin typeface="Calibri" panose="020F0502020204030204" pitchFamily="34" charset="0"/>
                <a:ea typeface="Calibri" panose="020F0502020204030204" pitchFamily="34" charset="0"/>
                <a:cs typeface="Arial" panose="020B0604020202020204" pitchFamily="34" charset="0"/>
              </a:rPr>
              <a:t>contributions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to</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the</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field</a:t>
            </a:r>
            <a:r>
              <a:rPr lang="tr-TR" sz="1800" dirty="0">
                <a:effectLst/>
                <a:latin typeface="Calibri" panose="020F0502020204030204" pitchFamily="34" charset="0"/>
                <a:ea typeface="Calibri" panose="020F0502020204030204" pitchFamily="34" charset="0"/>
                <a:cs typeface="Arial" panose="020B0604020202020204" pitchFamily="34" charset="0"/>
              </a:rPr>
              <a:t> of </a:t>
            </a:r>
            <a:r>
              <a:rPr lang="tr-TR" sz="1800" dirty="0" err="1">
                <a:effectLst/>
                <a:latin typeface="Calibri" panose="020F0502020204030204" pitchFamily="34" charset="0"/>
                <a:ea typeface="Calibri" panose="020F0502020204030204" pitchFamily="34" charset="0"/>
                <a:cs typeface="Arial" panose="020B0604020202020204" pitchFamily="34" charset="0"/>
              </a:rPr>
              <a:t>education</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0" indent="0">
              <a:buNone/>
            </a:pPr>
            <a:endParaRPr lang="tr-TR" dirty="0"/>
          </a:p>
        </p:txBody>
      </p:sp>
      <p:pic>
        <p:nvPicPr>
          <p:cNvPr id="9" name="İçerik Yer Tutucusu 8" descr="iç mekan, siyah içeren bir resim&#10;&#10;Açıklama otomatik olarak oluşturuldu">
            <a:extLst>
              <a:ext uri="{FF2B5EF4-FFF2-40B4-BE49-F238E27FC236}">
                <a16:creationId xmlns:a16="http://schemas.microsoft.com/office/drawing/2014/main" id="{5B044421-0368-4BD0-95BE-31ACDE21B25E}"/>
              </a:ext>
            </a:extLst>
          </p:cNvPr>
          <p:cNvPicPr>
            <a:picLocks noGrp="1" noChangeAspect="1"/>
          </p:cNvPicPr>
          <p:nvPr>
            <p:ph sz="quarter" idx="4"/>
          </p:nvPr>
        </p:nvPicPr>
        <p:blipFill>
          <a:blip r:embed="rId2"/>
          <a:stretch>
            <a:fillRect/>
          </a:stretch>
        </p:blipFill>
        <p:spPr>
          <a:xfrm>
            <a:off x="5877330" y="1934757"/>
            <a:ext cx="2988485" cy="2988485"/>
          </a:xfrm>
        </p:spPr>
      </p:pic>
      <p:pic>
        <p:nvPicPr>
          <p:cNvPr id="5" name="Resim 4">
            <a:extLst>
              <a:ext uri="{FF2B5EF4-FFF2-40B4-BE49-F238E27FC236}">
                <a16:creationId xmlns:a16="http://schemas.microsoft.com/office/drawing/2014/main" id="{D68EFED2-CE12-4546-93B5-4671C091D56E}"/>
              </a:ext>
            </a:extLst>
          </p:cNvPr>
          <p:cNvPicPr>
            <a:picLocks noChangeAspect="1"/>
          </p:cNvPicPr>
          <p:nvPr/>
        </p:nvPicPr>
        <p:blipFill>
          <a:blip r:embed="rId3"/>
          <a:stretch>
            <a:fillRect/>
          </a:stretch>
        </p:blipFill>
        <p:spPr>
          <a:xfrm>
            <a:off x="0" y="0"/>
            <a:ext cx="1566428" cy="1539233"/>
          </a:xfrm>
          <a:prstGeom prst="rect">
            <a:avLst/>
          </a:prstGeom>
        </p:spPr>
      </p:pic>
    </p:spTree>
    <p:extLst>
      <p:ext uri="{BB962C8B-B14F-4D97-AF65-F5344CB8AC3E}">
        <p14:creationId xmlns:p14="http://schemas.microsoft.com/office/powerpoint/2010/main" val="189349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5C033540-579F-4BCA-8CAC-AD5C6AB6AA1F}"/>
              </a:ext>
            </a:extLst>
          </p:cNvPr>
          <p:cNvSpPr>
            <a:spLocks noGrp="1"/>
          </p:cNvSpPr>
          <p:nvPr>
            <p:ph type="title"/>
          </p:nvPr>
        </p:nvSpPr>
        <p:spPr>
          <a:xfrm>
            <a:off x="677333" y="1146496"/>
            <a:ext cx="9090509" cy="1320800"/>
          </a:xfrm>
        </p:spPr>
        <p:txBody>
          <a:bodyPr anchor="ctr">
            <a:normAutofit/>
          </a:bodyPr>
          <a:lstStyle/>
          <a:p>
            <a:pPr algn="ctr"/>
            <a:r>
              <a:rPr lang="tr-TR" sz="3200" dirty="0" err="1"/>
              <a:t>What</a:t>
            </a:r>
            <a:r>
              <a:rPr lang="tr-TR" sz="3200" dirty="0"/>
              <a:t> is </a:t>
            </a:r>
            <a:r>
              <a:rPr lang="tr-TR" sz="3200" dirty="0" err="1"/>
              <a:t>the</a:t>
            </a:r>
            <a:r>
              <a:rPr lang="tr-TR" sz="3200" dirty="0"/>
              <a:t> Erasmus+ K131 Exchange Program</a:t>
            </a:r>
          </a:p>
        </p:txBody>
      </p:sp>
      <p:sp>
        <p:nvSpPr>
          <p:cNvPr id="3" name="İçerik Yer Tutucusu 2">
            <a:extLst>
              <a:ext uri="{FF2B5EF4-FFF2-40B4-BE49-F238E27FC236}">
                <a16:creationId xmlns:a16="http://schemas.microsoft.com/office/drawing/2014/main" id="{6B167C3D-7044-4B5A-9026-12324D841970}"/>
              </a:ext>
            </a:extLst>
          </p:cNvPr>
          <p:cNvSpPr>
            <a:spLocks noGrp="1"/>
          </p:cNvSpPr>
          <p:nvPr>
            <p:ph idx="1"/>
          </p:nvPr>
        </p:nvSpPr>
        <p:spPr>
          <a:xfrm>
            <a:off x="677334" y="2554871"/>
            <a:ext cx="8596668" cy="3880773"/>
          </a:xfrm>
        </p:spPr>
        <p:txBody>
          <a:bodyPr anchor="ctr">
            <a:normAutofit/>
          </a:bodyPr>
          <a:lstStyle/>
          <a:p>
            <a:pPr marL="342900" lvl="0" indent="-342900" algn="just">
              <a:lnSpc>
                <a:spcPct val="150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It is a European Commission-based Program conducted by the National Agencies of participating countries. The project provides students with the opportunity to study or carry out internships in EU member and candidate states within the framework of ‘</a:t>
            </a:r>
            <a:r>
              <a:rPr lang="tr-TR" sz="1800" dirty="0" err="1">
                <a:effectLst/>
                <a:latin typeface="Calibri" panose="020F0502020204030204" pitchFamily="34" charset="0"/>
                <a:ea typeface="Calibri" panose="020F0502020204030204" pitchFamily="34" charset="0"/>
                <a:cs typeface="Arial" panose="020B0604020202020204" pitchFamily="34" charset="0"/>
              </a:rPr>
              <a:t>Mobility</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for</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Studies</a:t>
            </a:r>
            <a:r>
              <a:rPr lang="tr-TR" sz="1800" dirty="0">
                <a:effectLst/>
                <a:latin typeface="Calibri" panose="020F0502020204030204" pitchFamily="34" charset="0"/>
                <a:ea typeface="Calibri" panose="020F0502020204030204" pitchFamily="34" charset="0"/>
                <a:cs typeface="Arial" panose="020B0604020202020204" pitchFamily="34" charset="0"/>
              </a:rPr>
              <a:t> and </a:t>
            </a:r>
            <a:r>
              <a:rPr lang="tr-TR" sz="1800" dirty="0" err="1">
                <a:effectLst/>
                <a:latin typeface="Calibri" panose="020F0502020204030204" pitchFamily="34" charset="0"/>
                <a:ea typeface="Calibri" panose="020F0502020204030204" pitchFamily="34" charset="0"/>
                <a:cs typeface="Arial" panose="020B0604020202020204" pitchFamily="34" charset="0"/>
              </a:rPr>
              <a:t>Traineeships</a:t>
            </a: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dirty="0" err="1">
                <a:effectLst/>
                <a:latin typeface="Calibri" panose="020F0502020204030204" pitchFamily="34" charset="0"/>
                <a:ea typeface="Calibri" panose="020F0502020204030204" pitchFamily="34" charset="0"/>
                <a:cs typeface="Arial" panose="020B0604020202020204" pitchFamily="34" charset="0"/>
              </a:rPr>
              <a:t>programs</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marL="0" indent="0" algn="just">
              <a:buNone/>
            </a:pPr>
            <a:endParaRPr lang="tr" i="1" dirty="0">
              <a:solidFill>
                <a:schemeClr val="bg1">
                  <a:lumMod val="50000"/>
                </a:schemeClr>
              </a:solidFill>
            </a:endParaRPr>
          </a:p>
          <a:p>
            <a:endParaRPr lang="tr-TR" sz="1600" dirty="0"/>
          </a:p>
          <a:p>
            <a:pPr marL="0" indent="0">
              <a:buNone/>
            </a:pPr>
            <a:endParaRPr lang="tr-TR" sz="1600" dirty="0"/>
          </a:p>
        </p:txBody>
      </p:sp>
      <p:pic>
        <p:nvPicPr>
          <p:cNvPr id="4" name="Resim 3">
            <a:extLst>
              <a:ext uri="{FF2B5EF4-FFF2-40B4-BE49-F238E27FC236}">
                <a16:creationId xmlns:a16="http://schemas.microsoft.com/office/drawing/2014/main" id="{EAF27E17-6352-42D0-9591-04F22AD33751}"/>
              </a:ext>
            </a:extLst>
          </p:cNvPr>
          <p:cNvPicPr>
            <a:picLocks noChangeAspect="1"/>
          </p:cNvPicPr>
          <p:nvPr/>
        </p:nvPicPr>
        <p:blipFill>
          <a:blip r:embed="rId2"/>
          <a:stretch>
            <a:fillRect/>
          </a:stretch>
        </p:blipFill>
        <p:spPr>
          <a:xfrm>
            <a:off x="0" y="70572"/>
            <a:ext cx="1290415" cy="1268012"/>
          </a:xfrm>
          <a:prstGeom prst="rect">
            <a:avLst/>
          </a:prstGeom>
        </p:spPr>
      </p:pic>
    </p:spTree>
    <p:extLst>
      <p:ext uri="{BB962C8B-B14F-4D97-AF65-F5344CB8AC3E}">
        <p14:creationId xmlns:p14="http://schemas.microsoft.com/office/powerpoint/2010/main" val="410797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6DC42CFB-0A84-4AF6-97BB-2499C0AEDCDB}"/>
              </a:ext>
            </a:extLst>
          </p:cNvPr>
          <p:cNvSpPr>
            <a:spLocks noGrp="1"/>
          </p:cNvSpPr>
          <p:nvPr>
            <p:ph type="title"/>
          </p:nvPr>
        </p:nvSpPr>
        <p:spPr>
          <a:xfrm>
            <a:off x="94005" y="1352261"/>
            <a:ext cx="9653734" cy="1408032"/>
          </a:xfrm>
        </p:spPr>
        <p:txBody>
          <a:bodyPr anchor="ctr">
            <a:normAutofit/>
          </a:bodyPr>
          <a:lstStyle/>
          <a:p>
            <a:pPr algn="ctr"/>
            <a:r>
              <a:rPr lang="tr-TR" sz="4000" dirty="0"/>
              <a:t>WHAT IS NOT </a:t>
            </a:r>
            <a:r>
              <a:rPr lang="tr-TR" sz="4000" dirty="0" err="1"/>
              <a:t>the</a:t>
            </a:r>
            <a:r>
              <a:rPr lang="tr-TR" sz="4000" dirty="0"/>
              <a:t> ERASMUS+ K131 Exchange Program?</a:t>
            </a:r>
          </a:p>
        </p:txBody>
      </p:sp>
      <p:sp>
        <p:nvSpPr>
          <p:cNvPr id="8" name="İçerik Yer Tutucusu 7">
            <a:extLst>
              <a:ext uri="{FF2B5EF4-FFF2-40B4-BE49-F238E27FC236}">
                <a16:creationId xmlns:a16="http://schemas.microsoft.com/office/drawing/2014/main" id="{CB644D7D-5DD7-4C51-BE2D-19EF70870A6D}"/>
              </a:ext>
            </a:extLst>
          </p:cNvPr>
          <p:cNvSpPr>
            <a:spLocks noGrp="1"/>
          </p:cNvSpPr>
          <p:nvPr>
            <p:ph idx="1"/>
          </p:nvPr>
        </p:nvSpPr>
        <p:spPr>
          <a:xfrm>
            <a:off x="170916" y="2977227"/>
            <a:ext cx="9161809" cy="2825367"/>
          </a:xfrm>
        </p:spPr>
        <p:txBody>
          <a:bodyPr anchor="ctr"/>
          <a:lstStyle/>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It</a:t>
            </a:r>
            <a:r>
              <a:rPr lang="tr-TR" sz="1800" dirty="0">
                <a:effectLst/>
                <a:latin typeface="Calibri" panose="020F0502020204030204" pitchFamily="34" charset="0"/>
                <a:ea typeface="Calibri" panose="020F0502020204030204" pitchFamily="34" charset="0"/>
                <a:cs typeface="Arial" panose="020B0604020202020204" pitchFamily="34" charset="0"/>
              </a:rPr>
              <a:t> is not </a:t>
            </a:r>
            <a:r>
              <a:rPr lang="tr-TR" sz="1800" u="sng" dirty="0">
                <a:effectLst/>
                <a:latin typeface="Calibri" panose="020F0502020204030204" pitchFamily="34" charset="0"/>
                <a:ea typeface="Calibri" panose="020F0502020204030204" pitchFamily="34" charset="0"/>
                <a:cs typeface="Arial" panose="020B0604020202020204" pitchFamily="34" charset="0"/>
              </a:rPr>
              <a:t>a </a:t>
            </a:r>
            <a:r>
              <a:rPr lang="tr-TR" sz="1800" u="sng" dirty="0" err="1">
                <a:effectLst/>
                <a:latin typeface="Calibri" panose="020F0502020204030204" pitchFamily="34" charset="0"/>
                <a:ea typeface="Calibri" panose="020F0502020204030204" pitchFamily="34" charset="0"/>
                <a:cs typeface="Arial" panose="020B0604020202020204" pitchFamily="34" charset="0"/>
              </a:rPr>
              <a:t>language</a:t>
            </a:r>
            <a:r>
              <a:rPr lang="tr-TR" sz="1800" u="sng" dirty="0">
                <a:effectLst/>
                <a:latin typeface="Calibri" panose="020F0502020204030204" pitchFamily="34" charset="0"/>
                <a:ea typeface="Calibri" panose="020F0502020204030204" pitchFamily="34" charset="0"/>
                <a:cs typeface="Arial" panose="020B0604020202020204" pitchFamily="34" charset="0"/>
              </a:rPr>
              <a:t> </a:t>
            </a:r>
            <a:r>
              <a:rPr lang="tr-TR" sz="1800" u="sng" dirty="0" err="1">
                <a:effectLst/>
                <a:latin typeface="Calibri" panose="020F0502020204030204" pitchFamily="34" charset="0"/>
                <a:ea typeface="Calibri" panose="020F0502020204030204" pitchFamily="34" charset="0"/>
                <a:cs typeface="Arial" panose="020B0604020202020204" pitchFamily="34" charset="0"/>
              </a:rPr>
              <a:t>learning</a:t>
            </a:r>
            <a:r>
              <a:rPr lang="tr-TR" sz="1800" u="sng" dirty="0">
                <a:effectLst/>
                <a:latin typeface="Calibri" panose="020F0502020204030204" pitchFamily="34" charset="0"/>
                <a:ea typeface="Calibri" panose="020F0502020204030204" pitchFamily="34" charset="0"/>
                <a:cs typeface="Arial" panose="020B0604020202020204" pitchFamily="34" charset="0"/>
              </a:rPr>
              <a:t> program.</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It</a:t>
            </a:r>
            <a:r>
              <a:rPr lang="tr-TR" sz="1800" dirty="0">
                <a:effectLst/>
                <a:latin typeface="Calibri" panose="020F0502020204030204" pitchFamily="34" charset="0"/>
                <a:ea typeface="Calibri" panose="020F0502020204030204" pitchFamily="34" charset="0"/>
                <a:cs typeface="Arial" panose="020B0604020202020204" pitchFamily="34" charset="0"/>
              </a:rPr>
              <a:t> is not </a:t>
            </a:r>
            <a:r>
              <a:rPr lang="tr-TR" sz="1800" u="sng" dirty="0">
                <a:effectLst/>
                <a:latin typeface="Calibri" panose="020F0502020204030204" pitchFamily="34" charset="0"/>
                <a:ea typeface="Calibri" panose="020F0502020204030204" pitchFamily="34" charset="0"/>
                <a:cs typeface="Arial" panose="020B0604020202020204" pitchFamily="34" charset="0"/>
              </a:rPr>
              <a:t>a </a:t>
            </a:r>
            <a:r>
              <a:rPr lang="tr-TR" sz="1800" u="sng" dirty="0" err="1">
                <a:effectLst/>
                <a:latin typeface="Calibri" panose="020F0502020204030204" pitchFamily="34" charset="0"/>
                <a:ea typeface="Calibri" panose="020F0502020204030204" pitchFamily="34" charset="0"/>
                <a:cs typeface="Arial" panose="020B0604020202020204" pitchFamily="34" charset="0"/>
              </a:rPr>
              <a:t>scholarship</a:t>
            </a:r>
            <a:r>
              <a:rPr lang="tr-TR" sz="1800" u="sng" dirty="0">
                <a:effectLst/>
                <a:latin typeface="Calibri" panose="020F0502020204030204" pitchFamily="34" charset="0"/>
                <a:ea typeface="Calibri" panose="020F0502020204030204" pitchFamily="34" charset="0"/>
                <a:cs typeface="Arial" panose="020B0604020202020204" pitchFamily="34" charset="0"/>
              </a:rPr>
              <a:t> program.</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It</a:t>
            </a:r>
            <a:r>
              <a:rPr lang="tr-TR" sz="1800" dirty="0">
                <a:effectLst/>
                <a:latin typeface="Calibri" panose="020F0502020204030204" pitchFamily="34" charset="0"/>
                <a:ea typeface="Calibri" panose="020F0502020204030204" pitchFamily="34" charset="0"/>
                <a:cs typeface="Arial" panose="020B0604020202020204" pitchFamily="34" charset="0"/>
              </a:rPr>
              <a:t> is not </a:t>
            </a:r>
            <a:r>
              <a:rPr lang="tr-TR" sz="1800" u="sng" dirty="0">
                <a:effectLst/>
                <a:latin typeface="Calibri" panose="020F0502020204030204" pitchFamily="34" charset="0"/>
                <a:ea typeface="Calibri" panose="020F0502020204030204" pitchFamily="34" charset="0"/>
                <a:cs typeface="Arial" panose="020B0604020202020204" pitchFamily="34" charset="0"/>
              </a:rPr>
              <a:t>a diploma program.</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It</a:t>
            </a:r>
            <a:r>
              <a:rPr lang="tr-TR" sz="1800" dirty="0">
                <a:effectLst/>
                <a:latin typeface="Calibri" panose="020F0502020204030204" pitchFamily="34" charset="0"/>
                <a:ea typeface="Calibri" panose="020F0502020204030204" pitchFamily="34" charset="0"/>
                <a:cs typeface="Arial" panose="020B0604020202020204" pitchFamily="34" charset="0"/>
              </a:rPr>
              <a:t> is not a </a:t>
            </a:r>
            <a:r>
              <a:rPr lang="tr-TR" sz="1800" u="sng" dirty="0" err="1">
                <a:effectLst/>
                <a:latin typeface="Calibri" panose="020F0502020204030204" pitchFamily="34" charset="0"/>
                <a:ea typeface="Calibri" panose="020F0502020204030204" pitchFamily="34" charset="0"/>
                <a:cs typeface="Arial" panose="020B0604020202020204" pitchFamily="34" charset="0"/>
              </a:rPr>
              <a:t>certificate</a:t>
            </a:r>
            <a:r>
              <a:rPr lang="tr-TR" sz="1800" u="sng" dirty="0">
                <a:effectLst/>
                <a:latin typeface="Calibri" panose="020F0502020204030204" pitchFamily="34" charset="0"/>
                <a:ea typeface="Calibri" panose="020F0502020204030204" pitchFamily="34" charset="0"/>
                <a:cs typeface="Arial" panose="020B0604020202020204" pitchFamily="34" charset="0"/>
              </a:rPr>
              <a:t> program.</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3" panose="05040102010807070707" pitchFamily="18" charset="2"/>
              <a:buChar char=""/>
              <a:tabLst>
                <a:tab pos="457200" algn="l"/>
              </a:tabLst>
            </a:pPr>
            <a:r>
              <a:rPr lang="tr-TR" sz="1800" dirty="0" err="1">
                <a:effectLst/>
                <a:latin typeface="Calibri" panose="020F0502020204030204" pitchFamily="34" charset="0"/>
                <a:ea typeface="Calibri" panose="020F0502020204030204" pitchFamily="34" charset="0"/>
                <a:cs typeface="Arial" panose="020B0604020202020204" pitchFamily="34" charset="0"/>
              </a:rPr>
              <a:t>It</a:t>
            </a:r>
            <a:r>
              <a:rPr lang="tr-TR" sz="1800" dirty="0">
                <a:effectLst/>
                <a:latin typeface="Calibri" panose="020F0502020204030204" pitchFamily="34" charset="0"/>
                <a:ea typeface="Calibri" panose="020F0502020204030204" pitchFamily="34" charset="0"/>
                <a:cs typeface="Arial" panose="020B0604020202020204" pitchFamily="34" charset="0"/>
              </a:rPr>
              <a:t> is not </a:t>
            </a:r>
            <a:r>
              <a:rPr lang="tr-TR" sz="1800" u="sng" dirty="0">
                <a:effectLst/>
                <a:latin typeface="Calibri" panose="020F0502020204030204" pitchFamily="34" charset="0"/>
                <a:ea typeface="Calibri" panose="020F0502020204030204" pitchFamily="34" charset="0"/>
                <a:cs typeface="Arial" panose="020B0604020202020204" pitchFamily="34" charset="0"/>
              </a:rPr>
              <a:t>a </a:t>
            </a:r>
            <a:r>
              <a:rPr lang="tr-TR" sz="1800" u="sng" dirty="0" err="1">
                <a:effectLst/>
                <a:latin typeface="Calibri" panose="020F0502020204030204" pitchFamily="34" charset="0"/>
                <a:ea typeface="Calibri" panose="020F0502020204030204" pitchFamily="34" charset="0"/>
                <a:cs typeface="Arial" panose="020B0604020202020204" pitchFamily="34" charset="0"/>
              </a:rPr>
              <a:t>travel</a:t>
            </a:r>
            <a:r>
              <a:rPr lang="tr-TR" sz="1800" u="sng" dirty="0">
                <a:effectLst/>
                <a:latin typeface="Calibri" panose="020F0502020204030204" pitchFamily="34" charset="0"/>
                <a:ea typeface="Calibri" panose="020F0502020204030204" pitchFamily="34" charset="0"/>
                <a:cs typeface="Arial" panose="020B0604020202020204" pitchFamily="34" charset="0"/>
              </a:rPr>
              <a:t> program.</a:t>
            </a:r>
            <a:endParaRPr lang="tr-T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Resim 2">
            <a:extLst>
              <a:ext uri="{FF2B5EF4-FFF2-40B4-BE49-F238E27FC236}">
                <a16:creationId xmlns:a16="http://schemas.microsoft.com/office/drawing/2014/main" id="{D0523554-DF73-412E-B12C-83AEEAACD42B}"/>
              </a:ext>
            </a:extLst>
          </p:cNvPr>
          <p:cNvPicPr>
            <a:picLocks noChangeAspect="1"/>
          </p:cNvPicPr>
          <p:nvPr/>
        </p:nvPicPr>
        <p:blipFill>
          <a:blip r:embed="rId2"/>
          <a:stretch>
            <a:fillRect/>
          </a:stretch>
        </p:blipFill>
        <p:spPr>
          <a:xfrm>
            <a:off x="1" y="31459"/>
            <a:ext cx="1344137" cy="1320801"/>
          </a:xfrm>
          <a:prstGeom prst="rect">
            <a:avLst/>
          </a:prstGeom>
        </p:spPr>
      </p:pic>
    </p:spTree>
    <p:extLst>
      <p:ext uri="{BB962C8B-B14F-4D97-AF65-F5344CB8AC3E}">
        <p14:creationId xmlns:p14="http://schemas.microsoft.com/office/powerpoint/2010/main" val="1539816128"/>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9444</TotalTime>
  <Words>4244</Words>
  <Application>Microsoft Office PowerPoint</Application>
  <PresentationFormat>Geniş ekran</PresentationFormat>
  <Paragraphs>330</Paragraphs>
  <Slides>63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63</vt:i4>
      </vt:variant>
    </vt:vector>
  </HeadingPairs>
  <TitlesOfParts>
    <vt:vector size="69" baseType="lpstr">
      <vt:lpstr>Arial</vt:lpstr>
      <vt:lpstr>Arial</vt:lpstr>
      <vt:lpstr>Calibri</vt:lpstr>
      <vt:lpstr>Trebuchet MS</vt:lpstr>
      <vt:lpstr>Wingdings 3</vt:lpstr>
      <vt:lpstr>Yüzeyler</vt:lpstr>
      <vt:lpstr>WELCOME TO ERASMUS+  STUDENT AND TRAINEESHIP PROGRAMS INTRODUCTORY MEETING!</vt:lpstr>
      <vt:lpstr>Istanbul Kent University Erasmus+ and International Programs Office</vt:lpstr>
      <vt:lpstr>1. Duties of Erasmus+ and International Programs Office</vt:lpstr>
      <vt:lpstr>2. Duties of Erasmus+ and International Programs Office</vt:lpstr>
      <vt:lpstr>3. Duties of Erasmus+ and International Programs Office</vt:lpstr>
      <vt:lpstr>Program Managers</vt:lpstr>
      <vt:lpstr>Who is Erasmus?</vt:lpstr>
      <vt:lpstr>What is the Erasmus+ K131 Exchange Program</vt:lpstr>
      <vt:lpstr>WHAT IS NOT the ERASMUS+ K131 Exchange Program?</vt:lpstr>
      <vt:lpstr>What is the Erasmus+ Mobility for Studies?</vt:lpstr>
      <vt:lpstr>Erasmus+ Program Countries</vt:lpstr>
      <vt:lpstr>Requirements for Participation in the Erasmus+ Mobility for Studies</vt:lpstr>
      <vt:lpstr>Erasmus Language Proficiency Exam</vt:lpstr>
      <vt:lpstr>What is the Eramus+ Mobility for Traineeships?</vt:lpstr>
      <vt:lpstr>Difference between Mobility for Studies and Mobility for Traineeships</vt:lpstr>
      <vt:lpstr>PowerPoint Sunusu</vt:lpstr>
      <vt:lpstr>Where can the Mobility for Traineeships be carried out?</vt:lpstr>
      <vt:lpstr>Requirements for Participation in the Eramus+ Mobility for Traineeships</vt:lpstr>
      <vt:lpstr>Selection Criteria</vt:lpstr>
      <vt:lpstr>PowerPoint Sunusu</vt:lpstr>
      <vt:lpstr>Foreign Language Requirements </vt:lpstr>
      <vt:lpstr>Criteria set by the Partner Institutions</vt:lpstr>
      <vt:lpstr>Criteria to Extend the Mobility for Studies</vt:lpstr>
      <vt:lpstr>How to apply for the Eramus+ Mobility?</vt:lpstr>
      <vt:lpstr>Erasmusport</vt:lpstr>
      <vt:lpstr>Grants 2020        Grants 2021</vt:lpstr>
      <vt:lpstr>!!!Important Notice!!!</vt:lpstr>
      <vt:lpstr>How is the Grant Payment Made?</vt:lpstr>
      <vt:lpstr>Example of a Grant Payment</vt:lpstr>
      <vt:lpstr>Important Notice About the Grant!!!</vt:lpstr>
      <vt:lpstr>Student Responsabilities</vt:lpstr>
      <vt:lpstr>Accommodation and Visa</vt:lpstr>
      <vt:lpstr>  </vt:lpstr>
      <vt:lpstr>What is EWP?</vt:lpstr>
      <vt:lpstr>PowerPoint Sunusu</vt:lpstr>
      <vt:lpstr>PowerPoint Sunusu</vt:lpstr>
      <vt:lpstr>PowerPoint Sunusu</vt:lpstr>
      <vt:lpstr>Course Transfer Table</vt:lpstr>
      <vt:lpstr>Erasmus+ Mobility for Studies and Mobility for Taineeships Requiremts!!!!</vt:lpstr>
      <vt:lpstr>OLS (Online Language Support)</vt:lpstr>
      <vt:lpstr>Mobility Step by Step</vt:lpstr>
      <vt:lpstr>What does the participation in the Erasmus+ Program bring?</vt:lpstr>
      <vt:lpstr>Erasmus and Culture Shock</vt:lpstr>
      <vt:lpstr>Possibility of Psychological Support</vt:lpstr>
      <vt:lpstr>COVID-19 Pandemic and Mobility</vt:lpstr>
      <vt:lpstr>Online Mobility, Physical Mobility and Blended Mobility</vt:lpstr>
      <vt:lpstr>Partner Universities of Istanbul Kent University</vt:lpstr>
      <vt:lpstr>Partner Universities of Istanbul Kent University</vt:lpstr>
      <vt:lpstr>1. Apollonia Din Laşi University (Romania)  * Dentistry</vt:lpstr>
      <vt:lpstr>2. Aspira University College (Croatia) * Gastronomy and Culinary Arts</vt:lpstr>
      <vt:lpstr>3. Bielefeld University of Applied Sciences (Germany) * Social Services </vt:lpstr>
      <vt:lpstr>4. Erasmus Hogeschool Brussels (Belgium) * Child Development    </vt:lpstr>
      <vt:lpstr>5. FOM University of Applied Sciences for Economics and Management (Germany)  Business Administration * Social Services * Psychology </vt:lpstr>
      <vt:lpstr>6. International Balkan University (Northern Macedonia)  * Dentistry * Psychology  </vt:lpstr>
      <vt:lpstr>7. John Paul II Catholic University of Lublin (Poland)  * Political Science and Public Administration  </vt:lpstr>
      <vt:lpstr>8. University of Obuda (Hungary)  * Business Administration  </vt:lpstr>
      <vt:lpstr>9. University of Patras (Greece) * Child Development</vt:lpstr>
      <vt:lpstr>10. Polytechnic Institute of Portalegre (Portugal) * Nursing</vt:lpstr>
      <vt:lpstr>11. Romanian-American University (Romania) * Political Science and Public Administration</vt:lpstr>
      <vt:lpstr>12. St. Clement of Ohrid University of Bitola (Northern Macedonia)  * Nursing  </vt:lpstr>
      <vt:lpstr>13. TH Köln (Germany)  * Social Services  </vt:lpstr>
      <vt:lpstr>14. Varna University of Management (Bulgaria) * Business Administration</vt:lpstr>
      <vt:lpstr>Thank you for your attention, we wish you all the best in your selections!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bİLGİLENDİRME</dc:title>
  <dc:creator>Ayşe Gül AYFER</dc:creator>
  <cp:lastModifiedBy>Beray Furkan AL</cp:lastModifiedBy>
  <cp:revision>177</cp:revision>
  <dcterms:created xsi:type="dcterms:W3CDTF">2021-08-23T12:44:12Z</dcterms:created>
  <dcterms:modified xsi:type="dcterms:W3CDTF">2022-01-19T12:44:50Z</dcterms:modified>
</cp:coreProperties>
</file>