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5143500" type="screen16x9"/>
  <p:notesSz cx="6858000" cy="9144000"/>
  <p:embeddedFontLst>
    <p:embeddedFont>
      <p:font typeface="Open Sans" panose="020B0604020202020204" charset="0"/>
      <p:regular r:id="rId26"/>
      <p:bold r:id="rId27"/>
      <p:italic r:id="rId28"/>
      <p:boldItalic r:id="rId29"/>
    </p:embeddedFont>
    <p:embeddedFont>
      <p:font typeface="Lobster" panose="020B0604020202020204" charset="-94"/>
      <p:regular r:id="rId30"/>
    </p:embeddedFont>
    <p:embeddedFont>
      <p:font typeface="PT Sans Narrow" panose="020B0604020202020204" charset="-94"/>
      <p:regular r:id="rId31"/>
      <p:bold r:id="rId32"/>
    </p:embeddedFont>
    <p:embeddedFont>
      <p:font typeface="Comfortaa" panose="020B0604020202020204" charset="0"/>
      <p:regular r:id="rId33"/>
      <p:bold r:id="rId34"/>
    </p:embeddedFont>
  </p:embeddedFontLst>
  <p:custDataLst>
    <p:tags r:id="rId35"/>
  </p:custDataLst>
  <p:defaultText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6" d="100"/>
          <a:sy n="96" d="100"/>
        </p:scale>
        <p:origin x="816" y="84"/>
      </p:cViewPr>
      <p:guideLst>
        <p:guide orient="horz" pos="1620"/>
        <p:guide pos="288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1.fntdata"/><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font" Target="fonts/font8.fntdata"/><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7.fntdata"/><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3.fntdata"/><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2.fntdata"/><Relationship Id="rId30" Type="http://schemas.openxmlformats.org/officeDocument/2006/relationships/font" Target="fonts/font5.fntdata"/><Relationship Id="rId35" Type="http://schemas.openxmlformats.org/officeDocument/2006/relationships/tags" Target="tags/tag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19999" h="119999"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ct val="0"/>
              </a:spcBef>
              <a:spcAft>
                <a:spcPct val="0"/>
              </a:spcAft>
              <a:buSzPts val="1100"/>
              <a:buChar char="●"/>
              <a:defRPr sz="1100"/>
            </a:lvl1pPr>
            <a:lvl2pPr marL="914400" lvl="1" indent="-298450">
              <a:spcBef>
                <a:spcPct val="0"/>
              </a:spcBef>
              <a:spcAft>
                <a:spcPct val="0"/>
              </a:spcAft>
              <a:buSzPts val="1100"/>
              <a:buChar char="○"/>
              <a:defRPr sz="1100"/>
            </a:lvl2pPr>
            <a:lvl3pPr marL="1371600" lvl="2" indent="-298450">
              <a:spcBef>
                <a:spcPct val="0"/>
              </a:spcBef>
              <a:spcAft>
                <a:spcPct val="0"/>
              </a:spcAft>
              <a:buSzPts val="1100"/>
              <a:buChar char="■"/>
              <a:defRPr sz="1100"/>
            </a:lvl3pPr>
            <a:lvl4pPr marL="1828800" lvl="3" indent="-298450">
              <a:spcBef>
                <a:spcPct val="0"/>
              </a:spcBef>
              <a:spcAft>
                <a:spcPct val="0"/>
              </a:spcAft>
              <a:buSzPts val="1100"/>
              <a:buChar char="●"/>
              <a:defRPr sz="1100"/>
            </a:lvl4pPr>
            <a:lvl5pPr marL="2286000" lvl="4" indent="-298450">
              <a:spcBef>
                <a:spcPct val="0"/>
              </a:spcBef>
              <a:spcAft>
                <a:spcPct val="0"/>
              </a:spcAft>
              <a:buSzPts val="1100"/>
              <a:buChar char="○"/>
              <a:defRPr sz="1100"/>
            </a:lvl5pPr>
            <a:lvl6pPr marL="2743200" lvl="5" indent="-298450">
              <a:spcBef>
                <a:spcPct val="0"/>
              </a:spcBef>
              <a:spcAft>
                <a:spcPct val="0"/>
              </a:spcAft>
              <a:buSzPts val="1100"/>
              <a:buChar char="■"/>
              <a:defRPr sz="1100"/>
            </a:lvl6pPr>
            <a:lvl7pPr marL="3200400" lvl="6" indent="-298450">
              <a:spcBef>
                <a:spcPct val="0"/>
              </a:spcBef>
              <a:spcAft>
                <a:spcPct val="0"/>
              </a:spcAft>
              <a:buSzPts val="1100"/>
              <a:buChar char="●"/>
              <a:defRPr sz="1100"/>
            </a:lvl7pPr>
            <a:lvl8pPr marL="3657600" lvl="7" indent="-298450">
              <a:spcBef>
                <a:spcPct val="0"/>
              </a:spcBef>
              <a:spcAft>
                <a:spcPct val="0"/>
              </a:spcAft>
              <a:buSzPts val="1100"/>
              <a:buChar char="○"/>
              <a:defRPr sz="1100"/>
            </a:lvl8pPr>
            <a:lvl9pPr marL="4114800" lvl="8" indent="-298450">
              <a:spcBef>
                <a:spcPct val="0"/>
              </a:spcBef>
              <a:spcAft>
                <a:spcPct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92d472cbd9_0_57: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64" name="Google Shape;64;g92d472cbd9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9310afe0bd_0_92: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22" name="Google Shape;122;g9310afe0bd_0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9310afe0bd_0_97: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28" name="Google Shape;128;g9310afe0bd_0_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9310afe0bd_0_102: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34" name="Google Shape;134;g9310afe0bd_0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9310afe0bd_0_107: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40" name="Google Shape;140;g9310afe0bd_0_1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9310afe0bd_0_112: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46" name="Google Shape;146;g9310afe0bd_0_1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9310afe0bd_0_117: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52" name="Google Shape;152;g9310afe0bd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9310afe0bd_0_147: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58" name="Google Shape;158;g9310afe0bd_0_1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9310afe0bd_0_152: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64" name="Google Shape;164;g9310afe0bd_0_1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9310afe0bd_0_157: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70" name="Google Shape;170;g9310afe0bd_0_1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9310afe0bd_0_167: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76" name="Google Shape;176;g9310afe0bd_0_1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9310afe0bd_0_77: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74" name="Google Shape;74;g9310afe0bd_0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9310afe0bd_0_172: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82" name="Google Shape;182;g9310afe0bd_0_1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9310afe0bd_0_177: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88" name="Google Shape;188;g9310afe0bd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9310afe0bd_0_182: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94" name="Google Shape;194;g9310afe0bd_0_1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9310afe0bd_0_187: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200" name="Google Shape;200;g9310afe0bd_0_1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9310afe0bd_0_0: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80" name="Google Shape;80;g9310afe0b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9310afe0bd_0_5: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86" name="Google Shape;86;g9310afe0bd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9310afe0bd_0_10: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92" name="Google Shape;92;g9310afe0bd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9310afe0bd_0_87: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98" name="Google Shape;98;g9310afe0bd_0_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9605cfef2c_0_0: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04" name="Google Shape;104;g9605cfef2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9605cfef2c_0_5: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10" name="Google Shape;110;g9605cfef2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9605cfef2c_0_10: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
        <p:nvSpPr>
          <p:cNvPr id="116" name="Google Shape;116;g9605cfef2c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w="76200" cap="flat" cmpd="sng">
            <a:solidFill>
              <a:schemeClr val="lt2"/>
            </a:solidFill>
            <a:prstDash val="solid"/>
            <a:round/>
            <a:headEnd type="none" w="sm" len="sm"/>
            <a:tailEnd type="none" w="sm" len="sm"/>
          </a:ln>
        </p:spPr>
      </p:cxnSp>
      <p:cxnSp>
        <p:nvCxnSpPr>
          <p:cNvPr id="11" name="Google Shape;11;p2"/>
          <p:cNvCxnSpPr/>
          <p:nvPr/>
        </p:nvCxnSpPr>
        <p:spPr>
          <a:xfrm>
            <a:off x="1575035" y="3158252"/>
            <a:ext cx="562200" cy="0"/>
          </a:xfrm>
          <a:prstGeom prst="straightConnector1">
            <a:avLst/>
          </a:prstGeom>
          <a:noFill/>
          <a:ln w="76200" cap="flat" cmpd="sng">
            <a:solidFill>
              <a:schemeClr val="lt2"/>
            </a:solidFill>
            <a:prstDash val="solid"/>
            <a:round/>
            <a:headEnd type="none" w="sm" len="sm"/>
            <a:tailEnd type="none" w="sm" len="sm"/>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4" name="Google Shape;14;p2"/>
            <p:cNvCxnSpPr/>
            <p:nvPr/>
          </p:nvCxnSpPr>
          <p:spPr>
            <a:xfrm rot="10800000">
              <a:off x="1346429" y="1163700"/>
              <a:ext cx="6452100" cy="0"/>
            </a:xfrm>
            <a:prstGeom prst="straightConnector1">
              <a:avLst/>
            </a:prstGeom>
            <a:noFill/>
            <a:ln w="9525" cap="flat" cmpd="sng">
              <a:solidFill>
                <a:schemeClr val="accent3"/>
              </a:solidFill>
              <a:prstDash val="solid"/>
              <a:round/>
              <a:headEnd type="none" w="sm" len="sm"/>
              <a:tailEnd type="none" w="sm" len="sm"/>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7" name="Google Shape;17;p2"/>
            <p:cNvCxnSpPr/>
            <p:nvPr/>
          </p:nvCxnSpPr>
          <p:spPr>
            <a:xfrm>
              <a:off x="1346435" y="3969088"/>
              <a:ext cx="6452100" cy="0"/>
            </a:xfrm>
            <a:prstGeom prst="straightConnector1">
              <a:avLst/>
            </a:prstGeom>
            <a:noFill/>
            <a:ln w="9525" cap="flat" cmpd="sng">
              <a:solidFill>
                <a:schemeClr val="accent3"/>
              </a:solidFill>
              <a:prstDash val="solid"/>
              <a:round/>
              <a:headEnd type="none" w="sm" len="sm"/>
              <a:tailEnd type="none" w="sm" len="sm"/>
            </a:ln>
          </p:spPr>
        </p:cxnSp>
      </p:grpSp>
      <p:sp>
        <p:nvSpPr>
          <p:cNvPr id="18" name="Google Shape;18;p2"/>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Autofit/>
          </a:bodyPr>
          <a:lstStyle>
            <a:lvl1pPr lvl="0" algn="ctr">
              <a:spcBef>
                <a:spcPct val="0"/>
              </a:spcBef>
              <a:spcAft>
                <a:spcPct val="0"/>
              </a:spcAft>
              <a:buSzPts val="5400"/>
              <a:buNone/>
              <a:defRPr sz="5400"/>
            </a:lvl1pPr>
            <a:lvl2pPr lvl="1" algn="ctr">
              <a:spcBef>
                <a:spcPct val="0"/>
              </a:spcBef>
              <a:spcAft>
                <a:spcPct val="0"/>
              </a:spcAft>
              <a:buSzPts val="5400"/>
              <a:buNone/>
              <a:defRPr sz="5400"/>
            </a:lvl2pPr>
            <a:lvl3pPr lvl="2" algn="ctr">
              <a:spcBef>
                <a:spcPct val="0"/>
              </a:spcBef>
              <a:spcAft>
                <a:spcPct val="0"/>
              </a:spcAft>
              <a:buSzPts val="5400"/>
              <a:buNone/>
              <a:defRPr sz="5400"/>
            </a:lvl3pPr>
            <a:lvl4pPr lvl="3" algn="ctr">
              <a:spcBef>
                <a:spcPct val="0"/>
              </a:spcBef>
              <a:spcAft>
                <a:spcPct val="0"/>
              </a:spcAft>
              <a:buSzPts val="5400"/>
              <a:buNone/>
              <a:defRPr sz="5400"/>
            </a:lvl4pPr>
            <a:lvl5pPr lvl="4" algn="ctr">
              <a:spcBef>
                <a:spcPct val="0"/>
              </a:spcBef>
              <a:spcAft>
                <a:spcPct val="0"/>
              </a:spcAft>
              <a:buSzPts val="5400"/>
              <a:buNone/>
              <a:defRPr sz="5400"/>
            </a:lvl5pPr>
            <a:lvl6pPr lvl="5" algn="ctr">
              <a:spcBef>
                <a:spcPct val="0"/>
              </a:spcBef>
              <a:spcAft>
                <a:spcPct val="0"/>
              </a:spcAft>
              <a:buSzPts val="5400"/>
              <a:buNone/>
              <a:defRPr sz="5400"/>
            </a:lvl6pPr>
            <a:lvl7pPr lvl="6" algn="ctr">
              <a:spcBef>
                <a:spcPct val="0"/>
              </a:spcBef>
              <a:spcAft>
                <a:spcPct val="0"/>
              </a:spcAft>
              <a:buSzPts val="5400"/>
              <a:buNone/>
              <a:defRPr sz="5400"/>
            </a:lvl7pPr>
            <a:lvl8pPr lvl="7" algn="ctr">
              <a:spcBef>
                <a:spcPct val="0"/>
              </a:spcBef>
              <a:spcAft>
                <a:spcPct val="0"/>
              </a:spcAft>
              <a:buSzPts val="5400"/>
              <a:buNone/>
              <a:defRPr sz="5400"/>
            </a:lvl8pPr>
            <a:lvl9pPr lvl="8" algn="ctr">
              <a:spcBef>
                <a:spcPct val="0"/>
              </a:spcBef>
              <a:spcAft>
                <a:spcPct val="0"/>
              </a:spcAft>
              <a:buSzPts val="5400"/>
              <a:buNone/>
              <a:defRPr sz="5400"/>
            </a:lvl9pPr>
          </a:lstStyle>
          <a:p>
            <a:endParaRPr/>
          </a:p>
        </p:txBody>
      </p:sp>
      <p:sp>
        <p:nvSpPr>
          <p:cNvPr id="19" name="Google Shape;19;p2"/>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Autofit/>
          </a:bodyPr>
          <a:lstStyle>
            <a:lvl1pPr lvl="0" algn="ctr">
              <a:lnSpc>
                <a:spcPct val="100000"/>
              </a:lnSpc>
              <a:spcBef>
                <a:spcPct val="0"/>
              </a:spcBef>
              <a:spcAft>
                <a:spcPct val="0"/>
              </a:spcAft>
              <a:buSzPts val="2400"/>
              <a:buNone/>
              <a:defRPr sz="2400"/>
            </a:lvl1pPr>
            <a:lvl2pPr lvl="1" algn="ctr">
              <a:lnSpc>
                <a:spcPct val="100000"/>
              </a:lnSpc>
              <a:spcBef>
                <a:spcPct val="0"/>
              </a:spcBef>
              <a:spcAft>
                <a:spcPct val="0"/>
              </a:spcAft>
              <a:buSzPts val="2400"/>
              <a:buNone/>
              <a:defRPr sz="2400"/>
            </a:lvl2pPr>
            <a:lvl3pPr lvl="2" algn="ctr">
              <a:lnSpc>
                <a:spcPct val="100000"/>
              </a:lnSpc>
              <a:spcBef>
                <a:spcPct val="0"/>
              </a:spcBef>
              <a:spcAft>
                <a:spcPct val="0"/>
              </a:spcAft>
              <a:buSzPts val="2400"/>
              <a:buNone/>
              <a:defRPr sz="2400"/>
            </a:lvl3pPr>
            <a:lvl4pPr lvl="3" algn="ctr">
              <a:lnSpc>
                <a:spcPct val="100000"/>
              </a:lnSpc>
              <a:spcBef>
                <a:spcPct val="0"/>
              </a:spcBef>
              <a:spcAft>
                <a:spcPct val="0"/>
              </a:spcAft>
              <a:buSzPts val="2400"/>
              <a:buNone/>
              <a:defRPr sz="2400"/>
            </a:lvl4pPr>
            <a:lvl5pPr lvl="4" algn="ctr">
              <a:lnSpc>
                <a:spcPct val="100000"/>
              </a:lnSpc>
              <a:spcBef>
                <a:spcPct val="0"/>
              </a:spcBef>
              <a:spcAft>
                <a:spcPct val="0"/>
              </a:spcAft>
              <a:buSzPts val="2400"/>
              <a:buNone/>
              <a:defRPr sz="2400"/>
            </a:lvl5pPr>
            <a:lvl6pPr lvl="5" algn="ctr">
              <a:lnSpc>
                <a:spcPct val="100000"/>
              </a:lnSpc>
              <a:spcBef>
                <a:spcPct val="0"/>
              </a:spcBef>
              <a:spcAft>
                <a:spcPct val="0"/>
              </a:spcAft>
              <a:buSzPts val="2400"/>
              <a:buNone/>
              <a:defRPr sz="2400"/>
            </a:lvl6pPr>
            <a:lvl7pPr lvl="6" algn="ctr">
              <a:lnSpc>
                <a:spcPct val="100000"/>
              </a:lnSpc>
              <a:spcBef>
                <a:spcPct val="0"/>
              </a:spcBef>
              <a:spcAft>
                <a:spcPct val="0"/>
              </a:spcAft>
              <a:buSzPts val="2400"/>
              <a:buNone/>
              <a:defRPr sz="2400"/>
            </a:lvl7pPr>
            <a:lvl8pPr lvl="7" algn="ctr">
              <a:lnSpc>
                <a:spcPct val="100000"/>
              </a:lnSpc>
              <a:spcBef>
                <a:spcPct val="0"/>
              </a:spcBef>
              <a:spcAft>
                <a:spcPct val="0"/>
              </a:spcAft>
              <a:buSzPts val="2400"/>
              <a:buNone/>
              <a:defRPr sz="2400"/>
            </a:lvl8pPr>
            <a:lvl9pPr lvl="8" algn="ctr">
              <a:lnSpc>
                <a:spcPct val="100000"/>
              </a:lnSpc>
              <a:spcBef>
                <a:spcPct val="0"/>
              </a:spcBef>
              <a:spcAft>
                <a:spcPct val="0"/>
              </a:spcAft>
              <a:buSzPts val="2400"/>
              <a:buNone/>
              <a:defRPr sz="2400"/>
            </a:lvl9pPr>
          </a:lstStyle>
          <a:p>
            <a:endParaRPr/>
          </a:p>
        </p:txBody>
      </p:sp>
      <p:sp>
        <p:nvSpPr>
          <p:cNvPr id="20" name="Google Shape;20;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ct val="0"/>
              </a:spcBef>
              <a:spcAft>
                <a:spcPct val="0"/>
              </a:spcAft>
              <a:buNone/>
            </a:pPr>
            <a:fld id="{00000000-1234-1234-1234-123412341234}" type="slidenum">
              <a:rPr lang="tr"/>
              <a:t>‹#›</a:t>
            </a:fld>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57" name="Google Shape;57;p11"/>
          <p:cNvSpPr txBox="1">
            <a:spLocks noGrp="1"/>
          </p:cNvSpPr>
          <p:nvPr>
            <p:ph type="title" hasCustomPrompt="1"/>
          </p:nvPr>
        </p:nvSpPr>
        <p:spPr>
          <a:xfrm>
            <a:off x="311700" y="1304850"/>
            <a:ext cx="8520600" cy="1538400"/>
          </a:xfrm>
          <a:prstGeom prst="rect">
            <a:avLst/>
          </a:prstGeom>
        </p:spPr>
        <p:txBody>
          <a:bodyPr spcFirstLastPara="1" wrap="square" lIns="91425" tIns="91425" rIns="91425" bIns="91425" anchor="ctr" anchorCtr="0">
            <a:noAutofit/>
          </a:bodyPr>
          <a:lstStyle>
            <a:lvl1pPr lvl="0" algn="ctr">
              <a:spcBef>
                <a:spcPct val="0"/>
              </a:spcBef>
              <a:spcAft>
                <a:spcPct val="0"/>
              </a:spcAft>
              <a:buClr>
                <a:schemeClr val="accent3"/>
              </a:buClr>
              <a:buSzPts val="13000"/>
              <a:buNone/>
              <a:defRPr sz="13000">
                <a:solidFill>
                  <a:schemeClr val="accent3"/>
                </a:solidFill>
              </a:defRPr>
            </a:lvl1pPr>
            <a:lvl2pPr lvl="1" algn="ctr">
              <a:spcBef>
                <a:spcPct val="0"/>
              </a:spcBef>
              <a:spcAft>
                <a:spcPct val="0"/>
              </a:spcAft>
              <a:buClr>
                <a:schemeClr val="accent3"/>
              </a:buClr>
              <a:buSzPts val="13000"/>
              <a:buNone/>
              <a:defRPr sz="13000">
                <a:solidFill>
                  <a:schemeClr val="accent3"/>
                </a:solidFill>
              </a:defRPr>
            </a:lvl2pPr>
            <a:lvl3pPr lvl="2" algn="ctr">
              <a:spcBef>
                <a:spcPct val="0"/>
              </a:spcBef>
              <a:spcAft>
                <a:spcPct val="0"/>
              </a:spcAft>
              <a:buClr>
                <a:schemeClr val="accent3"/>
              </a:buClr>
              <a:buSzPts val="13000"/>
              <a:buNone/>
              <a:defRPr sz="13000">
                <a:solidFill>
                  <a:schemeClr val="accent3"/>
                </a:solidFill>
              </a:defRPr>
            </a:lvl3pPr>
            <a:lvl4pPr lvl="3" algn="ctr">
              <a:spcBef>
                <a:spcPct val="0"/>
              </a:spcBef>
              <a:spcAft>
                <a:spcPct val="0"/>
              </a:spcAft>
              <a:buClr>
                <a:schemeClr val="accent3"/>
              </a:buClr>
              <a:buSzPts val="13000"/>
              <a:buNone/>
              <a:defRPr sz="13000">
                <a:solidFill>
                  <a:schemeClr val="accent3"/>
                </a:solidFill>
              </a:defRPr>
            </a:lvl4pPr>
            <a:lvl5pPr lvl="4" algn="ctr">
              <a:spcBef>
                <a:spcPct val="0"/>
              </a:spcBef>
              <a:spcAft>
                <a:spcPct val="0"/>
              </a:spcAft>
              <a:buClr>
                <a:schemeClr val="accent3"/>
              </a:buClr>
              <a:buSzPts val="13000"/>
              <a:buNone/>
              <a:defRPr sz="13000">
                <a:solidFill>
                  <a:schemeClr val="accent3"/>
                </a:solidFill>
              </a:defRPr>
            </a:lvl5pPr>
            <a:lvl6pPr lvl="5" algn="ctr">
              <a:spcBef>
                <a:spcPct val="0"/>
              </a:spcBef>
              <a:spcAft>
                <a:spcPct val="0"/>
              </a:spcAft>
              <a:buClr>
                <a:schemeClr val="accent3"/>
              </a:buClr>
              <a:buSzPts val="13000"/>
              <a:buNone/>
              <a:defRPr sz="13000">
                <a:solidFill>
                  <a:schemeClr val="accent3"/>
                </a:solidFill>
              </a:defRPr>
            </a:lvl6pPr>
            <a:lvl7pPr lvl="6" algn="ctr">
              <a:spcBef>
                <a:spcPct val="0"/>
              </a:spcBef>
              <a:spcAft>
                <a:spcPct val="0"/>
              </a:spcAft>
              <a:buClr>
                <a:schemeClr val="accent3"/>
              </a:buClr>
              <a:buSzPts val="13000"/>
              <a:buNone/>
              <a:defRPr sz="13000">
                <a:solidFill>
                  <a:schemeClr val="accent3"/>
                </a:solidFill>
              </a:defRPr>
            </a:lvl7pPr>
            <a:lvl8pPr lvl="7" algn="ctr">
              <a:spcBef>
                <a:spcPct val="0"/>
              </a:spcBef>
              <a:spcAft>
                <a:spcPct val="0"/>
              </a:spcAft>
              <a:buClr>
                <a:schemeClr val="accent3"/>
              </a:buClr>
              <a:buSzPts val="13000"/>
              <a:buNone/>
              <a:defRPr sz="13000">
                <a:solidFill>
                  <a:schemeClr val="accent3"/>
                </a:solidFill>
              </a:defRPr>
            </a:lvl8pPr>
            <a:lvl9pPr lvl="8" algn="ctr">
              <a:spcBef>
                <a:spcPct val="0"/>
              </a:spcBef>
              <a:spcAft>
                <a:spcPct val="0"/>
              </a:spcAft>
              <a:buClr>
                <a:schemeClr val="accent3"/>
              </a:buClr>
              <a:buSzPts val="13000"/>
              <a:buNone/>
              <a:defRPr sz="13000">
                <a:solidFill>
                  <a:schemeClr val="accent3"/>
                </a:solidFill>
              </a:defRPr>
            </a:lvl9pPr>
          </a:lstStyle>
          <a:p>
            <a:r>
              <a:t>xx%</a:t>
            </a:r>
          </a:p>
        </p:txBody>
      </p:sp>
      <p:sp>
        <p:nvSpPr>
          <p:cNvPr id="58" name="Google Shape;58;p11"/>
          <p:cNvSpPr txBox="1">
            <a:spLocks noGrp="1"/>
          </p:cNvSpPr>
          <p:nvPr>
            <p:ph type="body" idx="1"/>
          </p:nvPr>
        </p:nvSpPr>
        <p:spPr>
          <a:xfrm>
            <a:off x="311700" y="2995650"/>
            <a:ext cx="8520600" cy="1071600"/>
          </a:xfrm>
          <a:prstGeom prst="rect">
            <a:avLst/>
          </a:prstGeom>
        </p:spPr>
        <p:txBody>
          <a:bodyPr spcFirstLastPara="1" wrap="square" lIns="91425" tIns="91425" rIns="91425" bIns="91425" anchor="t" anchorCtr="0">
            <a:noAutofit/>
          </a:bodyPr>
          <a:lstStyle>
            <a:lvl1pPr marL="457200" lvl="0" indent="-342900" algn="ctr">
              <a:spcBef>
                <a:spcPct val="0"/>
              </a:spcBef>
              <a:spcAft>
                <a:spcPct val="0"/>
              </a:spcAft>
              <a:buSzPts val="1800"/>
              <a:buChar char="●"/>
              <a:defRPr/>
            </a:lvl1pPr>
            <a:lvl2pPr marL="914400" lvl="1" indent="-317500" algn="ctr">
              <a:spcBef>
                <a:spcPts val="1600"/>
              </a:spcBef>
              <a:spcAft>
                <a:spcPct val="0"/>
              </a:spcAft>
              <a:buSzPts val="1400"/>
              <a:buChar char="○"/>
              <a:defRPr/>
            </a:lvl2pPr>
            <a:lvl3pPr marL="1371600" lvl="2" indent="-317500" algn="ctr">
              <a:spcBef>
                <a:spcPts val="1600"/>
              </a:spcBef>
              <a:spcAft>
                <a:spcPct val="0"/>
              </a:spcAft>
              <a:buSzPts val="1400"/>
              <a:buChar char="■"/>
              <a:defRPr/>
            </a:lvl3pPr>
            <a:lvl4pPr marL="1828800" lvl="3" indent="-317500" algn="ctr">
              <a:spcBef>
                <a:spcPts val="1600"/>
              </a:spcBef>
              <a:spcAft>
                <a:spcPct val="0"/>
              </a:spcAft>
              <a:buSzPts val="1400"/>
              <a:buChar char="●"/>
              <a:defRPr/>
            </a:lvl4pPr>
            <a:lvl5pPr marL="2286000" lvl="4" indent="-317500" algn="ctr">
              <a:spcBef>
                <a:spcPts val="1600"/>
              </a:spcBef>
              <a:spcAft>
                <a:spcPct val="0"/>
              </a:spcAft>
              <a:buSzPts val="1400"/>
              <a:buChar char="○"/>
              <a:defRPr/>
            </a:lvl5pPr>
            <a:lvl6pPr marL="2743200" lvl="5" indent="-317500" algn="ctr">
              <a:spcBef>
                <a:spcPts val="1600"/>
              </a:spcBef>
              <a:spcAft>
                <a:spcPct val="0"/>
              </a:spcAft>
              <a:buSzPts val="1400"/>
              <a:buChar char="■"/>
              <a:defRPr/>
            </a:lvl6pPr>
            <a:lvl7pPr marL="3200400" lvl="6" indent="-317500" algn="ctr">
              <a:spcBef>
                <a:spcPts val="1600"/>
              </a:spcBef>
              <a:spcAft>
                <a:spcPct val="0"/>
              </a:spcAft>
              <a:buSzPts val="1400"/>
              <a:buChar char="●"/>
              <a:defRPr/>
            </a:lvl7pPr>
            <a:lvl8pPr marL="3657600" lvl="7" indent="-317500" algn="ctr">
              <a:spcBef>
                <a:spcPts val="1600"/>
              </a:spcBef>
              <a:spcAft>
                <a:spcPct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9" name="Google Shape;5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ct val="0"/>
              </a:spcBef>
              <a:spcAft>
                <a:spcPct val="0"/>
              </a:spcAft>
              <a:buNone/>
            </a:pPr>
            <a:fld id="{00000000-1234-1234-1234-123412341234}" type="slidenum">
              <a:rPr lang="tr"/>
              <a:t>‹#›</a:t>
            </a:fld>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Google Shape;6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ct val="0"/>
              </a:spcBef>
              <a:spcAft>
                <a:spcPct val="0"/>
              </a:spcAft>
              <a:buNone/>
            </a:pPr>
            <a:fld id="{00000000-1234-1234-1234-123412341234}" type="slidenum">
              <a:rPr lang="tr"/>
              <a:t>‹#›</a:t>
            </a:fld>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23" name="Google Shape;23;p3"/>
          <p:cNvSpPr txBox="1">
            <a:spLocks noGrp="1"/>
          </p:cNvSpPr>
          <p:nvPr>
            <p:ph type="title"/>
          </p:nvPr>
        </p:nvSpPr>
        <p:spPr>
          <a:xfrm>
            <a:off x="311700" y="814800"/>
            <a:ext cx="8571300" cy="942000"/>
          </a:xfrm>
          <a:prstGeom prst="rect">
            <a:avLst/>
          </a:prstGeom>
        </p:spPr>
        <p:txBody>
          <a:bodyPr spcFirstLastPara="1" wrap="square" lIns="91425" tIns="91425" rIns="91425" bIns="91425" anchor="ctr" anchorCtr="0">
            <a:noAutofit/>
          </a:bodyPr>
          <a:lstStyle>
            <a:lvl1pPr lvl="0" algn="ctr">
              <a:spcBef>
                <a:spcPct val="0"/>
              </a:spcBef>
              <a:spcAft>
                <a:spcPct val="0"/>
              </a:spcAft>
              <a:buSzPts val="3600"/>
              <a:buNone/>
              <a:defRPr/>
            </a:lvl1pPr>
            <a:lvl2pPr lvl="1" algn="ctr">
              <a:spcBef>
                <a:spcPct val="0"/>
              </a:spcBef>
              <a:spcAft>
                <a:spcPct val="0"/>
              </a:spcAft>
              <a:buSzPts val="3600"/>
              <a:buNone/>
              <a:defRPr/>
            </a:lvl2pPr>
            <a:lvl3pPr lvl="2" algn="ctr">
              <a:spcBef>
                <a:spcPct val="0"/>
              </a:spcBef>
              <a:spcAft>
                <a:spcPct val="0"/>
              </a:spcAft>
              <a:buSzPts val="3600"/>
              <a:buNone/>
              <a:defRPr/>
            </a:lvl3pPr>
            <a:lvl4pPr lvl="3" algn="ctr">
              <a:spcBef>
                <a:spcPct val="0"/>
              </a:spcBef>
              <a:spcAft>
                <a:spcPct val="0"/>
              </a:spcAft>
              <a:buSzPts val="3600"/>
              <a:buNone/>
              <a:defRPr/>
            </a:lvl4pPr>
            <a:lvl5pPr lvl="4" algn="ctr">
              <a:spcBef>
                <a:spcPct val="0"/>
              </a:spcBef>
              <a:spcAft>
                <a:spcPct val="0"/>
              </a:spcAft>
              <a:buSzPts val="3600"/>
              <a:buNone/>
              <a:defRPr/>
            </a:lvl5pPr>
            <a:lvl6pPr lvl="5" algn="ctr">
              <a:spcBef>
                <a:spcPct val="0"/>
              </a:spcBef>
              <a:spcAft>
                <a:spcPct val="0"/>
              </a:spcAft>
              <a:buSzPts val="3600"/>
              <a:buNone/>
              <a:defRPr/>
            </a:lvl6pPr>
            <a:lvl7pPr lvl="6" algn="ctr">
              <a:spcBef>
                <a:spcPct val="0"/>
              </a:spcBef>
              <a:spcAft>
                <a:spcPct val="0"/>
              </a:spcAft>
              <a:buSzPts val="3600"/>
              <a:buNone/>
              <a:defRPr/>
            </a:lvl7pPr>
            <a:lvl8pPr lvl="7" algn="ctr">
              <a:spcBef>
                <a:spcPct val="0"/>
              </a:spcBef>
              <a:spcAft>
                <a:spcPct val="0"/>
              </a:spcAft>
              <a:buSzPts val="3600"/>
              <a:buNone/>
              <a:defRPr/>
            </a:lvl8pPr>
            <a:lvl9pPr lvl="8" algn="ctr">
              <a:spcBef>
                <a:spcPct val="0"/>
              </a:spcBef>
              <a:spcAft>
                <a:spcPct val="0"/>
              </a:spcAft>
              <a:buSzPts val="3600"/>
              <a:buNone/>
              <a:defRPr/>
            </a:lvl9pPr>
          </a:lstStyle>
          <a:p>
            <a:endParaRPr/>
          </a:p>
        </p:txBody>
      </p:sp>
      <p:sp>
        <p:nvSpPr>
          <p:cNvPr id="24" name="Google Shape;24;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ct val="0"/>
              </a:spcBef>
              <a:spcAft>
                <a:spcPct val="0"/>
              </a:spcAft>
              <a:buNone/>
            </a:pPr>
            <a:fld id="{00000000-1234-1234-1234-123412341234}" type="slidenum">
              <a:rPr lang="tr"/>
              <a:t>‹#›</a:t>
            </a:fld>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27" name="Google Shape;27;p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ct val="0"/>
              </a:spcBef>
              <a:spcAft>
                <a:spcPct val="0"/>
              </a:spcAft>
              <a:buSzPts val="3600"/>
              <a:buNone/>
              <a:defRPr/>
            </a:lvl1pPr>
            <a:lvl2pPr lvl="1">
              <a:spcBef>
                <a:spcPct val="0"/>
              </a:spcBef>
              <a:spcAft>
                <a:spcPct val="0"/>
              </a:spcAft>
              <a:buSzPts val="3600"/>
              <a:buNone/>
              <a:defRPr/>
            </a:lvl2pPr>
            <a:lvl3pPr lvl="2">
              <a:spcBef>
                <a:spcPct val="0"/>
              </a:spcBef>
              <a:spcAft>
                <a:spcPct val="0"/>
              </a:spcAft>
              <a:buSzPts val="3600"/>
              <a:buNone/>
              <a:defRPr/>
            </a:lvl3pPr>
            <a:lvl4pPr lvl="3">
              <a:spcBef>
                <a:spcPct val="0"/>
              </a:spcBef>
              <a:spcAft>
                <a:spcPct val="0"/>
              </a:spcAft>
              <a:buSzPts val="3600"/>
              <a:buNone/>
              <a:defRPr/>
            </a:lvl4pPr>
            <a:lvl5pPr lvl="4">
              <a:spcBef>
                <a:spcPct val="0"/>
              </a:spcBef>
              <a:spcAft>
                <a:spcPct val="0"/>
              </a:spcAft>
              <a:buSzPts val="3600"/>
              <a:buNone/>
              <a:defRPr/>
            </a:lvl5pPr>
            <a:lvl6pPr lvl="5">
              <a:spcBef>
                <a:spcPct val="0"/>
              </a:spcBef>
              <a:spcAft>
                <a:spcPct val="0"/>
              </a:spcAft>
              <a:buSzPts val="3600"/>
              <a:buNone/>
              <a:defRPr/>
            </a:lvl6pPr>
            <a:lvl7pPr lvl="6">
              <a:spcBef>
                <a:spcPct val="0"/>
              </a:spcBef>
              <a:spcAft>
                <a:spcPct val="0"/>
              </a:spcAft>
              <a:buSzPts val="3600"/>
              <a:buNone/>
              <a:defRPr/>
            </a:lvl7pPr>
            <a:lvl8pPr lvl="7">
              <a:spcBef>
                <a:spcPct val="0"/>
              </a:spcBef>
              <a:spcAft>
                <a:spcPct val="0"/>
              </a:spcAft>
              <a:buSzPts val="3600"/>
              <a:buNone/>
              <a:defRPr/>
            </a:lvl8pPr>
            <a:lvl9pPr lvl="8">
              <a:spcBef>
                <a:spcPct val="0"/>
              </a:spcBef>
              <a:spcAft>
                <a:spcPct val="0"/>
              </a:spcAft>
              <a:buSzPts val="3600"/>
              <a:buNone/>
              <a:defRPr/>
            </a:lvl9pPr>
          </a:lstStyle>
          <a:p>
            <a:endParaRPr/>
          </a:p>
        </p:txBody>
      </p:sp>
      <p:sp>
        <p:nvSpPr>
          <p:cNvPr id="28" name="Google Shape;28;p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lvl1pPr marL="457200" lvl="0" indent="-342900">
              <a:spcBef>
                <a:spcPct val="0"/>
              </a:spcBef>
              <a:spcAft>
                <a:spcPct val="0"/>
              </a:spcAft>
              <a:buSzPts val="1800"/>
              <a:buChar char="●"/>
              <a:defRPr/>
            </a:lvl1pPr>
            <a:lvl2pPr marL="914400" lvl="1" indent="-317500">
              <a:spcBef>
                <a:spcPts val="1600"/>
              </a:spcBef>
              <a:spcAft>
                <a:spcPct val="0"/>
              </a:spcAft>
              <a:buSzPts val="1400"/>
              <a:buChar char="○"/>
              <a:defRPr/>
            </a:lvl2pPr>
            <a:lvl3pPr marL="1371600" lvl="2" indent="-317500">
              <a:spcBef>
                <a:spcPts val="1600"/>
              </a:spcBef>
              <a:spcAft>
                <a:spcPct val="0"/>
              </a:spcAft>
              <a:buSzPts val="1400"/>
              <a:buChar char="■"/>
              <a:defRPr/>
            </a:lvl3pPr>
            <a:lvl4pPr marL="1828800" lvl="3" indent="-317500">
              <a:spcBef>
                <a:spcPts val="1600"/>
              </a:spcBef>
              <a:spcAft>
                <a:spcPct val="0"/>
              </a:spcAft>
              <a:buSzPts val="1400"/>
              <a:buChar char="●"/>
              <a:defRPr/>
            </a:lvl4pPr>
            <a:lvl5pPr marL="2286000" lvl="4" indent="-317500">
              <a:spcBef>
                <a:spcPts val="1600"/>
              </a:spcBef>
              <a:spcAft>
                <a:spcPct val="0"/>
              </a:spcAft>
              <a:buSzPts val="1400"/>
              <a:buChar char="○"/>
              <a:defRPr/>
            </a:lvl5pPr>
            <a:lvl6pPr marL="2743200" lvl="5" indent="-317500">
              <a:spcBef>
                <a:spcPts val="1600"/>
              </a:spcBef>
              <a:spcAft>
                <a:spcPct val="0"/>
              </a:spcAft>
              <a:buSzPts val="1400"/>
              <a:buChar char="■"/>
              <a:defRPr/>
            </a:lvl6pPr>
            <a:lvl7pPr marL="3200400" lvl="6" indent="-317500">
              <a:spcBef>
                <a:spcPts val="1600"/>
              </a:spcBef>
              <a:spcAft>
                <a:spcPct val="0"/>
              </a:spcAft>
              <a:buSzPts val="1400"/>
              <a:buChar char="●"/>
              <a:defRPr/>
            </a:lvl7pPr>
            <a:lvl8pPr marL="3657600" lvl="7" indent="-317500">
              <a:spcBef>
                <a:spcPts val="1600"/>
              </a:spcBef>
              <a:spcAft>
                <a:spcPct val="0"/>
              </a:spcAft>
              <a:buSzPts val="1400"/>
              <a:buChar char="○"/>
              <a:defRPr/>
            </a:lvl8pPr>
            <a:lvl9pPr marL="4114800" lvl="8" indent="-317500">
              <a:spcBef>
                <a:spcPts val="1600"/>
              </a:spcBef>
              <a:spcAft>
                <a:spcPts val="1600"/>
              </a:spcAft>
              <a:buSzPts val="1400"/>
              <a:buChar char="■"/>
              <a:defRPr/>
            </a:lvl9pPr>
          </a:lstStyle>
          <a:p>
            <a:endParaRPr/>
          </a:p>
        </p:txBody>
      </p:sp>
      <p:sp>
        <p:nvSpPr>
          <p:cNvPr id="29" name="Google Shape;2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ct val="0"/>
              </a:spcBef>
              <a:spcAft>
                <a:spcPct val="0"/>
              </a:spcAft>
              <a:buNone/>
            </a:pPr>
            <a:fld id="{00000000-1234-1234-1234-123412341234}" type="slidenum">
              <a:rPr lang="tr"/>
              <a:t>‹#›</a:t>
            </a:fld>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ct val="0"/>
              </a:spcBef>
              <a:spcAft>
                <a:spcPct val="0"/>
              </a:spcAft>
              <a:buSzPts val="3600"/>
              <a:buNone/>
              <a:defRPr/>
            </a:lvl1pPr>
            <a:lvl2pPr lvl="1">
              <a:spcBef>
                <a:spcPct val="0"/>
              </a:spcBef>
              <a:spcAft>
                <a:spcPct val="0"/>
              </a:spcAft>
              <a:buSzPts val="3600"/>
              <a:buNone/>
              <a:defRPr/>
            </a:lvl2pPr>
            <a:lvl3pPr lvl="2">
              <a:spcBef>
                <a:spcPct val="0"/>
              </a:spcBef>
              <a:spcAft>
                <a:spcPct val="0"/>
              </a:spcAft>
              <a:buSzPts val="3600"/>
              <a:buNone/>
              <a:defRPr/>
            </a:lvl3pPr>
            <a:lvl4pPr lvl="3">
              <a:spcBef>
                <a:spcPct val="0"/>
              </a:spcBef>
              <a:spcAft>
                <a:spcPct val="0"/>
              </a:spcAft>
              <a:buSzPts val="3600"/>
              <a:buNone/>
              <a:defRPr/>
            </a:lvl4pPr>
            <a:lvl5pPr lvl="4">
              <a:spcBef>
                <a:spcPct val="0"/>
              </a:spcBef>
              <a:spcAft>
                <a:spcPct val="0"/>
              </a:spcAft>
              <a:buSzPts val="3600"/>
              <a:buNone/>
              <a:defRPr/>
            </a:lvl5pPr>
            <a:lvl6pPr lvl="5">
              <a:spcBef>
                <a:spcPct val="0"/>
              </a:spcBef>
              <a:spcAft>
                <a:spcPct val="0"/>
              </a:spcAft>
              <a:buSzPts val="3600"/>
              <a:buNone/>
              <a:defRPr/>
            </a:lvl6pPr>
            <a:lvl7pPr lvl="6">
              <a:spcBef>
                <a:spcPct val="0"/>
              </a:spcBef>
              <a:spcAft>
                <a:spcPct val="0"/>
              </a:spcAft>
              <a:buSzPts val="3600"/>
              <a:buNone/>
              <a:defRPr/>
            </a:lvl7pPr>
            <a:lvl8pPr lvl="7">
              <a:spcBef>
                <a:spcPct val="0"/>
              </a:spcBef>
              <a:spcAft>
                <a:spcPct val="0"/>
              </a:spcAft>
              <a:buSzPts val="3600"/>
              <a:buNone/>
              <a:defRPr/>
            </a:lvl8pPr>
            <a:lvl9pPr lvl="8">
              <a:spcBef>
                <a:spcPct val="0"/>
              </a:spcBef>
              <a:spcAft>
                <a:spcPct val="0"/>
              </a:spcAft>
              <a:buSzPts val="3600"/>
              <a:buNone/>
              <a:defRPr/>
            </a:lvl9pPr>
          </a:lstStyle>
          <a:p>
            <a:endParaRPr/>
          </a:p>
        </p:txBody>
      </p:sp>
      <p:sp>
        <p:nvSpPr>
          <p:cNvPr id="32" name="Google Shape;32;p5"/>
          <p:cNvSpPr txBox="1">
            <a:spLocks noGrp="1"/>
          </p:cNvSpPr>
          <p:nvPr>
            <p:ph type="body" idx="1"/>
          </p:nvPr>
        </p:nvSpPr>
        <p:spPr>
          <a:xfrm>
            <a:off x="311700" y="1266175"/>
            <a:ext cx="3999900" cy="3302700"/>
          </a:xfrm>
          <a:prstGeom prst="rect">
            <a:avLst/>
          </a:prstGeom>
        </p:spPr>
        <p:txBody>
          <a:bodyPr spcFirstLastPara="1" wrap="square" lIns="91425" tIns="91425" rIns="91425" bIns="91425" anchor="t" anchorCtr="0">
            <a:noAutofit/>
          </a:bodyPr>
          <a:lstStyle>
            <a:lvl1pPr marL="457200" lvl="0" indent="-317500">
              <a:spcBef>
                <a:spcPct val="0"/>
              </a:spcBef>
              <a:spcAft>
                <a:spcPct val="0"/>
              </a:spcAft>
              <a:buSzPts val="1400"/>
              <a:buChar char="●"/>
              <a:defRPr sz="1400"/>
            </a:lvl1pPr>
            <a:lvl2pPr marL="914400" lvl="1" indent="-304800">
              <a:spcBef>
                <a:spcPts val="1600"/>
              </a:spcBef>
              <a:spcAft>
                <a:spcPct val="0"/>
              </a:spcAft>
              <a:buSzPts val="1200"/>
              <a:buChar char="○"/>
              <a:defRPr sz="1200"/>
            </a:lvl2pPr>
            <a:lvl3pPr marL="1371600" lvl="2" indent="-304800">
              <a:spcBef>
                <a:spcPts val="1600"/>
              </a:spcBef>
              <a:spcAft>
                <a:spcPct val="0"/>
              </a:spcAft>
              <a:buSzPts val="1200"/>
              <a:buChar char="■"/>
              <a:defRPr sz="1200"/>
            </a:lvl3pPr>
            <a:lvl4pPr marL="1828800" lvl="3" indent="-304800">
              <a:spcBef>
                <a:spcPts val="1600"/>
              </a:spcBef>
              <a:spcAft>
                <a:spcPct val="0"/>
              </a:spcAft>
              <a:buSzPts val="1200"/>
              <a:buChar char="●"/>
              <a:defRPr sz="1200"/>
            </a:lvl4pPr>
            <a:lvl5pPr marL="2286000" lvl="4" indent="-304800">
              <a:spcBef>
                <a:spcPts val="1600"/>
              </a:spcBef>
              <a:spcAft>
                <a:spcPct val="0"/>
              </a:spcAft>
              <a:buSzPts val="1200"/>
              <a:buChar char="○"/>
              <a:defRPr sz="1200"/>
            </a:lvl5pPr>
            <a:lvl6pPr marL="2743200" lvl="5" indent="-304800">
              <a:spcBef>
                <a:spcPts val="1600"/>
              </a:spcBef>
              <a:spcAft>
                <a:spcPct val="0"/>
              </a:spcAft>
              <a:buSzPts val="1200"/>
              <a:buChar char="■"/>
              <a:defRPr sz="1200"/>
            </a:lvl6pPr>
            <a:lvl7pPr marL="3200400" lvl="6" indent="-304800">
              <a:spcBef>
                <a:spcPts val="1600"/>
              </a:spcBef>
              <a:spcAft>
                <a:spcPct val="0"/>
              </a:spcAft>
              <a:buSzPts val="1200"/>
              <a:buChar char="●"/>
              <a:defRPr sz="1200"/>
            </a:lvl7pPr>
            <a:lvl8pPr marL="3657600" lvl="7" indent="-304800">
              <a:spcBef>
                <a:spcPts val="1600"/>
              </a:spcBef>
              <a:spcAft>
                <a:spcPct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3" name="Google Shape;33;p5"/>
          <p:cNvSpPr txBox="1">
            <a:spLocks noGrp="1"/>
          </p:cNvSpPr>
          <p:nvPr>
            <p:ph type="body" idx="2"/>
          </p:nvPr>
        </p:nvSpPr>
        <p:spPr>
          <a:xfrm>
            <a:off x="4832400" y="1266175"/>
            <a:ext cx="3999900" cy="3302700"/>
          </a:xfrm>
          <a:prstGeom prst="rect">
            <a:avLst/>
          </a:prstGeom>
        </p:spPr>
        <p:txBody>
          <a:bodyPr spcFirstLastPara="1" wrap="square" lIns="91425" tIns="91425" rIns="91425" bIns="91425" anchor="t" anchorCtr="0">
            <a:noAutofit/>
          </a:bodyPr>
          <a:lstStyle>
            <a:lvl1pPr marL="457200" lvl="0" indent="-317500">
              <a:spcBef>
                <a:spcPct val="0"/>
              </a:spcBef>
              <a:spcAft>
                <a:spcPct val="0"/>
              </a:spcAft>
              <a:buSzPts val="1400"/>
              <a:buChar char="●"/>
              <a:defRPr sz="1400"/>
            </a:lvl1pPr>
            <a:lvl2pPr marL="914400" lvl="1" indent="-304800">
              <a:spcBef>
                <a:spcPts val="1600"/>
              </a:spcBef>
              <a:spcAft>
                <a:spcPct val="0"/>
              </a:spcAft>
              <a:buSzPts val="1200"/>
              <a:buChar char="○"/>
              <a:defRPr sz="1200"/>
            </a:lvl2pPr>
            <a:lvl3pPr marL="1371600" lvl="2" indent="-304800">
              <a:spcBef>
                <a:spcPts val="1600"/>
              </a:spcBef>
              <a:spcAft>
                <a:spcPct val="0"/>
              </a:spcAft>
              <a:buSzPts val="1200"/>
              <a:buChar char="■"/>
              <a:defRPr sz="1200"/>
            </a:lvl3pPr>
            <a:lvl4pPr marL="1828800" lvl="3" indent="-304800">
              <a:spcBef>
                <a:spcPts val="1600"/>
              </a:spcBef>
              <a:spcAft>
                <a:spcPct val="0"/>
              </a:spcAft>
              <a:buSzPts val="1200"/>
              <a:buChar char="●"/>
              <a:defRPr sz="1200"/>
            </a:lvl4pPr>
            <a:lvl5pPr marL="2286000" lvl="4" indent="-304800">
              <a:spcBef>
                <a:spcPts val="1600"/>
              </a:spcBef>
              <a:spcAft>
                <a:spcPct val="0"/>
              </a:spcAft>
              <a:buSzPts val="1200"/>
              <a:buChar char="○"/>
              <a:defRPr sz="1200"/>
            </a:lvl5pPr>
            <a:lvl6pPr marL="2743200" lvl="5" indent="-304800">
              <a:spcBef>
                <a:spcPts val="1600"/>
              </a:spcBef>
              <a:spcAft>
                <a:spcPct val="0"/>
              </a:spcAft>
              <a:buSzPts val="1200"/>
              <a:buChar char="■"/>
              <a:defRPr sz="1200"/>
            </a:lvl6pPr>
            <a:lvl7pPr marL="3200400" lvl="6" indent="-304800">
              <a:spcBef>
                <a:spcPts val="1600"/>
              </a:spcBef>
              <a:spcAft>
                <a:spcPct val="0"/>
              </a:spcAft>
              <a:buSzPts val="1200"/>
              <a:buChar char="●"/>
              <a:defRPr sz="1200"/>
            </a:lvl7pPr>
            <a:lvl8pPr marL="3657600" lvl="7" indent="-304800">
              <a:spcBef>
                <a:spcPts val="1600"/>
              </a:spcBef>
              <a:spcAft>
                <a:spcPct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4" name="Google Shape;3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ct val="0"/>
              </a:spcBef>
              <a:spcAft>
                <a:spcPct val="0"/>
              </a:spcAft>
              <a:buNone/>
            </a:pPr>
            <a:fld id="{00000000-1234-1234-1234-123412341234}" type="slidenum">
              <a:rPr lang="tr"/>
              <a:t>‹#›</a:t>
            </a:fld>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ct val="0"/>
              </a:spcBef>
              <a:spcAft>
                <a:spcPct val="0"/>
              </a:spcAft>
              <a:buSzPts val="3600"/>
              <a:buNone/>
              <a:defRPr/>
            </a:lvl1pPr>
            <a:lvl2pPr lvl="1">
              <a:spcBef>
                <a:spcPct val="0"/>
              </a:spcBef>
              <a:spcAft>
                <a:spcPct val="0"/>
              </a:spcAft>
              <a:buSzPts val="3600"/>
              <a:buNone/>
              <a:defRPr/>
            </a:lvl2pPr>
            <a:lvl3pPr lvl="2">
              <a:spcBef>
                <a:spcPct val="0"/>
              </a:spcBef>
              <a:spcAft>
                <a:spcPct val="0"/>
              </a:spcAft>
              <a:buSzPts val="3600"/>
              <a:buNone/>
              <a:defRPr/>
            </a:lvl3pPr>
            <a:lvl4pPr lvl="3">
              <a:spcBef>
                <a:spcPct val="0"/>
              </a:spcBef>
              <a:spcAft>
                <a:spcPct val="0"/>
              </a:spcAft>
              <a:buSzPts val="3600"/>
              <a:buNone/>
              <a:defRPr/>
            </a:lvl4pPr>
            <a:lvl5pPr lvl="4">
              <a:spcBef>
                <a:spcPct val="0"/>
              </a:spcBef>
              <a:spcAft>
                <a:spcPct val="0"/>
              </a:spcAft>
              <a:buSzPts val="3600"/>
              <a:buNone/>
              <a:defRPr/>
            </a:lvl5pPr>
            <a:lvl6pPr lvl="5">
              <a:spcBef>
                <a:spcPct val="0"/>
              </a:spcBef>
              <a:spcAft>
                <a:spcPct val="0"/>
              </a:spcAft>
              <a:buSzPts val="3600"/>
              <a:buNone/>
              <a:defRPr/>
            </a:lvl6pPr>
            <a:lvl7pPr lvl="6">
              <a:spcBef>
                <a:spcPct val="0"/>
              </a:spcBef>
              <a:spcAft>
                <a:spcPct val="0"/>
              </a:spcAft>
              <a:buSzPts val="3600"/>
              <a:buNone/>
              <a:defRPr/>
            </a:lvl7pPr>
            <a:lvl8pPr lvl="7">
              <a:spcBef>
                <a:spcPct val="0"/>
              </a:spcBef>
              <a:spcAft>
                <a:spcPct val="0"/>
              </a:spcAft>
              <a:buSzPts val="3600"/>
              <a:buNone/>
              <a:defRPr/>
            </a:lvl8pPr>
            <a:lvl9pPr lvl="8">
              <a:spcBef>
                <a:spcPct val="0"/>
              </a:spcBef>
              <a:spcAft>
                <a:spcPct val="0"/>
              </a:spcAft>
              <a:buSzPts val="3600"/>
              <a:buNone/>
              <a:defRPr/>
            </a:lvl9pPr>
          </a:lstStyle>
          <a:p>
            <a:endParaRPr/>
          </a:p>
        </p:txBody>
      </p:sp>
      <p:sp>
        <p:nvSpPr>
          <p:cNvPr id="37" name="Google Shape;3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ct val="0"/>
              </a:spcBef>
              <a:spcAft>
                <a:spcPct val="0"/>
              </a:spcAft>
              <a:buNone/>
            </a:pPr>
            <a:fld id="{00000000-1234-1234-1234-123412341234}" type="slidenum">
              <a:rPr lang="tr"/>
              <a:t>‹#›</a:t>
            </a:fld>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ct val="0"/>
              </a:spcBef>
              <a:spcAft>
                <a:spcPct val="0"/>
              </a:spcAft>
              <a:buSzPts val="2400"/>
              <a:buNone/>
              <a:defRPr sz="2400"/>
            </a:lvl1pPr>
            <a:lvl2pPr lvl="1">
              <a:spcBef>
                <a:spcPct val="0"/>
              </a:spcBef>
              <a:spcAft>
                <a:spcPct val="0"/>
              </a:spcAft>
              <a:buSzPts val="2400"/>
              <a:buNone/>
              <a:defRPr sz="2400"/>
            </a:lvl2pPr>
            <a:lvl3pPr lvl="2">
              <a:spcBef>
                <a:spcPct val="0"/>
              </a:spcBef>
              <a:spcAft>
                <a:spcPct val="0"/>
              </a:spcAft>
              <a:buSzPts val="2400"/>
              <a:buNone/>
              <a:defRPr sz="2400"/>
            </a:lvl3pPr>
            <a:lvl4pPr lvl="3">
              <a:spcBef>
                <a:spcPct val="0"/>
              </a:spcBef>
              <a:spcAft>
                <a:spcPct val="0"/>
              </a:spcAft>
              <a:buSzPts val="2400"/>
              <a:buNone/>
              <a:defRPr sz="2400"/>
            </a:lvl4pPr>
            <a:lvl5pPr lvl="4">
              <a:spcBef>
                <a:spcPct val="0"/>
              </a:spcBef>
              <a:spcAft>
                <a:spcPct val="0"/>
              </a:spcAft>
              <a:buSzPts val="2400"/>
              <a:buNone/>
              <a:defRPr sz="2400"/>
            </a:lvl5pPr>
            <a:lvl6pPr lvl="5">
              <a:spcBef>
                <a:spcPct val="0"/>
              </a:spcBef>
              <a:spcAft>
                <a:spcPct val="0"/>
              </a:spcAft>
              <a:buSzPts val="2400"/>
              <a:buNone/>
              <a:defRPr sz="2400"/>
            </a:lvl6pPr>
            <a:lvl7pPr lvl="6">
              <a:spcBef>
                <a:spcPct val="0"/>
              </a:spcBef>
              <a:spcAft>
                <a:spcPct val="0"/>
              </a:spcAft>
              <a:buSzPts val="2400"/>
              <a:buNone/>
              <a:defRPr sz="2400"/>
            </a:lvl7pPr>
            <a:lvl8pPr lvl="7">
              <a:spcBef>
                <a:spcPct val="0"/>
              </a:spcBef>
              <a:spcAft>
                <a:spcPct val="0"/>
              </a:spcAft>
              <a:buSzPts val="2400"/>
              <a:buNone/>
              <a:defRPr sz="2400"/>
            </a:lvl8pPr>
            <a:lvl9pPr lvl="8">
              <a:spcBef>
                <a:spcPct val="0"/>
              </a:spcBef>
              <a:spcAft>
                <a:spcPct val="0"/>
              </a:spcAft>
              <a:buSzPts val="2400"/>
              <a:buNone/>
              <a:defRPr sz="2400"/>
            </a:lvl9pPr>
          </a:lstStyle>
          <a:p>
            <a:endParaRPr/>
          </a:p>
        </p:txBody>
      </p:sp>
      <p:sp>
        <p:nvSpPr>
          <p:cNvPr id="40" name="Google Shape;4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ct val="0"/>
              </a:spcBef>
              <a:spcAft>
                <a:spcPct val="0"/>
              </a:spcAft>
              <a:buSzPts val="1200"/>
              <a:buChar char="●"/>
              <a:defRPr sz="1200"/>
            </a:lvl1pPr>
            <a:lvl2pPr marL="914400" lvl="1" indent="-304800">
              <a:spcBef>
                <a:spcPts val="1600"/>
              </a:spcBef>
              <a:spcAft>
                <a:spcPct val="0"/>
              </a:spcAft>
              <a:buSzPts val="1200"/>
              <a:buChar char="○"/>
              <a:defRPr sz="1200"/>
            </a:lvl2pPr>
            <a:lvl3pPr marL="1371600" lvl="2" indent="-304800">
              <a:spcBef>
                <a:spcPts val="1600"/>
              </a:spcBef>
              <a:spcAft>
                <a:spcPct val="0"/>
              </a:spcAft>
              <a:buSzPts val="1200"/>
              <a:buChar char="■"/>
              <a:defRPr sz="1200"/>
            </a:lvl3pPr>
            <a:lvl4pPr marL="1828800" lvl="3" indent="-304800">
              <a:spcBef>
                <a:spcPts val="1600"/>
              </a:spcBef>
              <a:spcAft>
                <a:spcPct val="0"/>
              </a:spcAft>
              <a:buSzPts val="1200"/>
              <a:buChar char="●"/>
              <a:defRPr sz="1200"/>
            </a:lvl4pPr>
            <a:lvl5pPr marL="2286000" lvl="4" indent="-304800">
              <a:spcBef>
                <a:spcPts val="1600"/>
              </a:spcBef>
              <a:spcAft>
                <a:spcPct val="0"/>
              </a:spcAft>
              <a:buSzPts val="1200"/>
              <a:buChar char="○"/>
              <a:defRPr sz="1200"/>
            </a:lvl5pPr>
            <a:lvl6pPr marL="2743200" lvl="5" indent="-304800">
              <a:spcBef>
                <a:spcPts val="1600"/>
              </a:spcBef>
              <a:spcAft>
                <a:spcPct val="0"/>
              </a:spcAft>
              <a:buSzPts val="1200"/>
              <a:buChar char="■"/>
              <a:defRPr sz="1200"/>
            </a:lvl6pPr>
            <a:lvl7pPr marL="3200400" lvl="6" indent="-304800">
              <a:spcBef>
                <a:spcPts val="1600"/>
              </a:spcBef>
              <a:spcAft>
                <a:spcPct val="0"/>
              </a:spcAft>
              <a:buSzPts val="1200"/>
              <a:buChar char="●"/>
              <a:defRPr sz="1200"/>
            </a:lvl7pPr>
            <a:lvl8pPr marL="3657600" lvl="7" indent="-304800">
              <a:spcBef>
                <a:spcPts val="1600"/>
              </a:spcBef>
              <a:spcAft>
                <a:spcPct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1" name="Google Shape;4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ct val="0"/>
              </a:spcBef>
              <a:spcAft>
                <a:spcPct val="0"/>
              </a:spcAft>
              <a:buNone/>
            </a:pPr>
            <a:fld id="{00000000-1234-1234-1234-123412341234}" type="slidenum">
              <a:rPr lang="tr"/>
              <a:t>‹#›</a:t>
            </a:fld>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6"/>
        </a:solidFill>
        <a:effectLst/>
      </p:bgPr>
    </p:bg>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526350"/>
            <a:ext cx="5613600" cy="4090800"/>
          </a:xfrm>
          <a:prstGeom prst="rect">
            <a:avLst/>
          </a:prstGeom>
        </p:spPr>
        <p:txBody>
          <a:bodyPr spcFirstLastPara="1" wrap="square" lIns="91425" tIns="91425" rIns="91425" bIns="91425" anchor="ctr" anchorCtr="0">
            <a:noAutofit/>
          </a:bodyPr>
          <a:lstStyle>
            <a:lvl1pPr lvl="0">
              <a:spcBef>
                <a:spcPct val="0"/>
              </a:spcBef>
              <a:spcAft>
                <a:spcPct val="0"/>
              </a:spcAft>
              <a:buClr>
                <a:schemeClr val="dk2"/>
              </a:buClr>
              <a:buSzPts val="5400"/>
              <a:buNone/>
              <a:defRPr sz="5400" b="0">
                <a:solidFill>
                  <a:schemeClr val="dk2"/>
                </a:solidFill>
              </a:defRPr>
            </a:lvl1pPr>
            <a:lvl2pPr lvl="1">
              <a:spcBef>
                <a:spcPct val="0"/>
              </a:spcBef>
              <a:spcAft>
                <a:spcPct val="0"/>
              </a:spcAft>
              <a:buClr>
                <a:schemeClr val="dk2"/>
              </a:buClr>
              <a:buSzPts val="5400"/>
              <a:buNone/>
              <a:defRPr sz="5400" b="0">
                <a:solidFill>
                  <a:schemeClr val="dk2"/>
                </a:solidFill>
              </a:defRPr>
            </a:lvl2pPr>
            <a:lvl3pPr lvl="2">
              <a:spcBef>
                <a:spcPct val="0"/>
              </a:spcBef>
              <a:spcAft>
                <a:spcPct val="0"/>
              </a:spcAft>
              <a:buClr>
                <a:schemeClr val="dk2"/>
              </a:buClr>
              <a:buSzPts val="5400"/>
              <a:buNone/>
              <a:defRPr sz="5400" b="0">
                <a:solidFill>
                  <a:schemeClr val="dk2"/>
                </a:solidFill>
              </a:defRPr>
            </a:lvl3pPr>
            <a:lvl4pPr lvl="3">
              <a:spcBef>
                <a:spcPct val="0"/>
              </a:spcBef>
              <a:spcAft>
                <a:spcPct val="0"/>
              </a:spcAft>
              <a:buClr>
                <a:schemeClr val="dk2"/>
              </a:buClr>
              <a:buSzPts val="5400"/>
              <a:buNone/>
              <a:defRPr sz="5400" b="0">
                <a:solidFill>
                  <a:schemeClr val="dk2"/>
                </a:solidFill>
              </a:defRPr>
            </a:lvl4pPr>
            <a:lvl5pPr lvl="4">
              <a:spcBef>
                <a:spcPct val="0"/>
              </a:spcBef>
              <a:spcAft>
                <a:spcPct val="0"/>
              </a:spcAft>
              <a:buClr>
                <a:schemeClr val="dk2"/>
              </a:buClr>
              <a:buSzPts val="5400"/>
              <a:buNone/>
              <a:defRPr sz="5400" b="0">
                <a:solidFill>
                  <a:schemeClr val="dk2"/>
                </a:solidFill>
              </a:defRPr>
            </a:lvl5pPr>
            <a:lvl6pPr lvl="5">
              <a:spcBef>
                <a:spcPct val="0"/>
              </a:spcBef>
              <a:spcAft>
                <a:spcPct val="0"/>
              </a:spcAft>
              <a:buClr>
                <a:schemeClr val="dk2"/>
              </a:buClr>
              <a:buSzPts val="5400"/>
              <a:buNone/>
              <a:defRPr sz="5400" b="0">
                <a:solidFill>
                  <a:schemeClr val="dk2"/>
                </a:solidFill>
              </a:defRPr>
            </a:lvl6pPr>
            <a:lvl7pPr lvl="6">
              <a:spcBef>
                <a:spcPct val="0"/>
              </a:spcBef>
              <a:spcAft>
                <a:spcPct val="0"/>
              </a:spcAft>
              <a:buClr>
                <a:schemeClr val="dk2"/>
              </a:buClr>
              <a:buSzPts val="5400"/>
              <a:buNone/>
              <a:defRPr sz="5400" b="0">
                <a:solidFill>
                  <a:schemeClr val="dk2"/>
                </a:solidFill>
              </a:defRPr>
            </a:lvl7pPr>
            <a:lvl8pPr lvl="7">
              <a:spcBef>
                <a:spcPct val="0"/>
              </a:spcBef>
              <a:spcAft>
                <a:spcPct val="0"/>
              </a:spcAft>
              <a:buClr>
                <a:schemeClr val="dk2"/>
              </a:buClr>
              <a:buSzPts val="5400"/>
              <a:buNone/>
              <a:defRPr sz="5400" b="0">
                <a:solidFill>
                  <a:schemeClr val="dk2"/>
                </a:solidFill>
              </a:defRPr>
            </a:lvl8pPr>
            <a:lvl9pPr lvl="8">
              <a:spcBef>
                <a:spcPct val="0"/>
              </a:spcBef>
              <a:spcAft>
                <a:spcPct val="0"/>
              </a:spcAft>
              <a:buClr>
                <a:schemeClr val="dk2"/>
              </a:buClr>
              <a:buSzPts val="5400"/>
              <a:buNone/>
              <a:defRPr sz="5400" b="0">
                <a:solidFill>
                  <a:schemeClr val="dk2"/>
                </a:solidFill>
              </a:defRPr>
            </a:lvl9pPr>
          </a:lstStyle>
          <a:p>
            <a:endParaRPr/>
          </a:p>
        </p:txBody>
      </p:sp>
      <p:sp>
        <p:nvSpPr>
          <p:cNvPr id="44" name="Google Shape;4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ct val="0"/>
              </a:spcBef>
              <a:spcAft>
                <a:spcPct val="0"/>
              </a:spcAft>
              <a:buNone/>
            </a:pPr>
            <a:fld id="{00000000-1234-1234-1234-123412341234}" type="slidenum">
              <a:rPr lang="tr"/>
              <a:t>‹#›</a:t>
            </a:fld>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cxnSp>
        <p:nvCxnSpPr>
          <p:cNvPr id="47" name="Google Shape;47;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8" name="Google Shape;48;p9"/>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lvl1pPr lvl="0" algn="ctr">
              <a:spcBef>
                <a:spcPct val="0"/>
              </a:spcBef>
              <a:spcAft>
                <a:spcPct val="0"/>
              </a:spcAft>
              <a:buSzPts val="4200"/>
              <a:buNone/>
              <a:defRPr sz="4200"/>
            </a:lvl1pPr>
            <a:lvl2pPr lvl="1" algn="ctr">
              <a:spcBef>
                <a:spcPct val="0"/>
              </a:spcBef>
              <a:spcAft>
                <a:spcPct val="0"/>
              </a:spcAft>
              <a:buSzPts val="4200"/>
              <a:buNone/>
              <a:defRPr sz="4200"/>
            </a:lvl2pPr>
            <a:lvl3pPr lvl="2" algn="ctr">
              <a:spcBef>
                <a:spcPct val="0"/>
              </a:spcBef>
              <a:spcAft>
                <a:spcPct val="0"/>
              </a:spcAft>
              <a:buSzPts val="4200"/>
              <a:buNone/>
              <a:defRPr sz="4200"/>
            </a:lvl3pPr>
            <a:lvl4pPr lvl="3" algn="ctr">
              <a:spcBef>
                <a:spcPct val="0"/>
              </a:spcBef>
              <a:spcAft>
                <a:spcPct val="0"/>
              </a:spcAft>
              <a:buSzPts val="4200"/>
              <a:buNone/>
              <a:defRPr sz="4200"/>
            </a:lvl4pPr>
            <a:lvl5pPr lvl="4" algn="ctr">
              <a:spcBef>
                <a:spcPct val="0"/>
              </a:spcBef>
              <a:spcAft>
                <a:spcPct val="0"/>
              </a:spcAft>
              <a:buSzPts val="4200"/>
              <a:buNone/>
              <a:defRPr sz="4200"/>
            </a:lvl5pPr>
            <a:lvl6pPr lvl="5" algn="ctr">
              <a:spcBef>
                <a:spcPct val="0"/>
              </a:spcBef>
              <a:spcAft>
                <a:spcPct val="0"/>
              </a:spcAft>
              <a:buSzPts val="4200"/>
              <a:buNone/>
              <a:defRPr sz="4200"/>
            </a:lvl6pPr>
            <a:lvl7pPr lvl="6" algn="ctr">
              <a:spcBef>
                <a:spcPct val="0"/>
              </a:spcBef>
              <a:spcAft>
                <a:spcPct val="0"/>
              </a:spcAft>
              <a:buSzPts val="4200"/>
              <a:buNone/>
              <a:defRPr sz="4200"/>
            </a:lvl7pPr>
            <a:lvl8pPr lvl="7" algn="ctr">
              <a:spcBef>
                <a:spcPct val="0"/>
              </a:spcBef>
              <a:spcAft>
                <a:spcPct val="0"/>
              </a:spcAft>
              <a:buSzPts val="4200"/>
              <a:buNone/>
              <a:defRPr sz="4200"/>
            </a:lvl8pPr>
            <a:lvl9pPr lvl="8" algn="ctr">
              <a:spcBef>
                <a:spcPct val="0"/>
              </a:spcBef>
              <a:spcAft>
                <a:spcPct val="0"/>
              </a:spcAft>
              <a:buSzPts val="4200"/>
              <a:buNone/>
              <a:defRPr sz="4200"/>
            </a:lvl9pPr>
          </a:lstStyle>
          <a:p>
            <a:endParaRPr/>
          </a:p>
        </p:txBody>
      </p:sp>
      <p:sp>
        <p:nvSpPr>
          <p:cNvPr id="49" name="Google Shape;49;p9"/>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lvl1pPr lvl="0" algn="ctr">
              <a:lnSpc>
                <a:spcPct val="100000"/>
              </a:lnSpc>
              <a:spcBef>
                <a:spcPct val="0"/>
              </a:spcBef>
              <a:spcAft>
                <a:spcPct val="0"/>
              </a:spcAft>
              <a:buSzPts val="2100"/>
              <a:buNone/>
              <a:defRPr sz="2100"/>
            </a:lvl1pPr>
            <a:lvl2pPr lvl="1" algn="ctr">
              <a:lnSpc>
                <a:spcPct val="100000"/>
              </a:lnSpc>
              <a:spcBef>
                <a:spcPct val="0"/>
              </a:spcBef>
              <a:spcAft>
                <a:spcPct val="0"/>
              </a:spcAft>
              <a:buSzPts val="2100"/>
              <a:buNone/>
              <a:defRPr sz="2100"/>
            </a:lvl2pPr>
            <a:lvl3pPr lvl="2" algn="ctr">
              <a:lnSpc>
                <a:spcPct val="100000"/>
              </a:lnSpc>
              <a:spcBef>
                <a:spcPct val="0"/>
              </a:spcBef>
              <a:spcAft>
                <a:spcPct val="0"/>
              </a:spcAft>
              <a:buSzPts val="2100"/>
              <a:buNone/>
              <a:defRPr sz="2100"/>
            </a:lvl3pPr>
            <a:lvl4pPr lvl="3" algn="ctr">
              <a:lnSpc>
                <a:spcPct val="100000"/>
              </a:lnSpc>
              <a:spcBef>
                <a:spcPct val="0"/>
              </a:spcBef>
              <a:spcAft>
                <a:spcPct val="0"/>
              </a:spcAft>
              <a:buSzPts val="2100"/>
              <a:buNone/>
              <a:defRPr sz="2100"/>
            </a:lvl4pPr>
            <a:lvl5pPr lvl="4" algn="ctr">
              <a:lnSpc>
                <a:spcPct val="100000"/>
              </a:lnSpc>
              <a:spcBef>
                <a:spcPct val="0"/>
              </a:spcBef>
              <a:spcAft>
                <a:spcPct val="0"/>
              </a:spcAft>
              <a:buSzPts val="2100"/>
              <a:buNone/>
              <a:defRPr sz="2100"/>
            </a:lvl5pPr>
            <a:lvl6pPr lvl="5" algn="ctr">
              <a:lnSpc>
                <a:spcPct val="100000"/>
              </a:lnSpc>
              <a:spcBef>
                <a:spcPct val="0"/>
              </a:spcBef>
              <a:spcAft>
                <a:spcPct val="0"/>
              </a:spcAft>
              <a:buSzPts val="2100"/>
              <a:buNone/>
              <a:defRPr sz="2100"/>
            </a:lvl6pPr>
            <a:lvl7pPr lvl="6" algn="ctr">
              <a:lnSpc>
                <a:spcPct val="100000"/>
              </a:lnSpc>
              <a:spcBef>
                <a:spcPct val="0"/>
              </a:spcBef>
              <a:spcAft>
                <a:spcPct val="0"/>
              </a:spcAft>
              <a:buSzPts val="2100"/>
              <a:buNone/>
              <a:defRPr sz="2100"/>
            </a:lvl7pPr>
            <a:lvl8pPr lvl="7" algn="ctr">
              <a:lnSpc>
                <a:spcPct val="100000"/>
              </a:lnSpc>
              <a:spcBef>
                <a:spcPct val="0"/>
              </a:spcBef>
              <a:spcAft>
                <a:spcPct val="0"/>
              </a:spcAft>
              <a:buSzPts val="2100"/>
              <a:buNone/>
              <a:defRPr sz="2100"/>
            </a:lvl8pPr>
            <a:lvl9pPr lvl="8" algn="ctr">
              <a:lnSpc>
                <a:spcPct val="100000"/>
              </a:lnSpc>
              <a:spcBef>
                <a:spcPct val="0"/>
              </a:spcBef>
              <a:spcAft>
                <a:spcPct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ct val="0"/>
              </a:spcBef>
              <a:spcAft>
                <a:spcPct val="0"/>
              </a:spcAft>
              <a:buClr>
                <a:schemeClr val="lt1"/>
              </a:buClr>
              <a:buSzPts val="1800"/>
              <a:buChar char="●"/>
              <a:defRPr>
                <a:solidFill>
                  <a:schemeClr val="lt1"/>
                </a:solidFill>
              </a:defRPr>
            </a:lvl1pPr>
            <a:lvl2pPr marL="914400" lvl="1" indent="-317500">
              <a:spcBef>
                <a:spcPts val="1600"/>
              </a:spcBef>
              <a:spcAft>
                <a:spcPct val="0"/>
              </a:spcAft>
              <a:buClr>
                <a:schemeClr val="lt1"/>
              </a:buClr>
              <a:buSzPts val="1400"/>
              <a:buChar char="○"/>
              <a:defRPr>
                <a:solidFill>
                  <a:schemeClr val="lt1"/>
                </a:solidFill>
              </a:defRPr>
            </a:lvl2pPr>
            <a:lvl3pPr marL="1371600" lvl="2" indent="-317500">
              <a:spcBef>
                <a:spcPts val="1600"/>
              </a:spcBef>
              <a:spcAft>
                <a:spcPct val="0"/>
              </a:spcAft>
              <a:buClr>
                <a:schemeClr val="lt1"/>
              </a:buClr>
              <a:buSzPts val="1400"/>
              <a:buChar char="■"/>
              <a:defRPr>
                <a:solidFill>
                  <a:schemeClr val="lt1"/>
                </a:solidFill>
              </a:defRPr>
            </a:lvl3pPr>
            <a:lvl4pPr marL="1828800" lvl="3" indent="-317500">
              <a:spcBef>
                <a:spcPts val="1600"/>
              </a:spcBef>
              <a:spcAft>
                <a:spcPct val="0"/>
              </a:spcAft>
              <a:buClr>
                <a:schemeClr val="lt1"/>
              </a:buClr>
              <a:buSzPts val="1400"/>
              <a:buChar char="●"/>
              <a:defRPr>
                <a:solidFill>
                  <a:schemeClr val="lt1"/>
                </a:solidFill>
              </a:defRPr>
            </a:lvl4pPr>
            <a:lvl5pPr marL="2286000" lvl="4" indent="-317500">
              <a:spcBef>
                <a:spcPts val="1600"/>
              </a:spcBef>
              <a:spcAft>
                <a:spcPct val="0"/>
              </a:spcAft>
              <a:buClr>
                <a:schemeClr val="lt1"/>
              </a:buClr>
              <a:buSzPts val="1400"/>
              <a:buChar char="○"/>
              <a:defRPr>
                <a:solidFill>
                  <a:schemeClr val="lt1"/>
                </a:solidFill>
              </a:defRPr>
            </a:lvl5pPr>
            <a:lvl6pPr marL="2743200" lvl="5" indent="-317500">
              <a:spcBef>
                <a:spcPts val="1600"/>
              </a:spcBef>
              <a:spcAft>
                <a:spcPct val="0"/>
              </a:spcAft>
              <a:buClr>
                <a:schemeClr val="lt1"/>
              </a:buClr>
              <a:buSzPts val="1400"/>
              <a:buChar char="■"/>
              <a:defRPr>
                <a:solidFill>
                  <a:schemeClr val="lt1"/>
                </a:solidFill>
              </a:defRPr>
            </a:lvl6pPr>
            <a:lvl7pPr marL="3200400" lvl="6" indent="-317500">
              <a:spcBef>
                <a:spcPts val="1600"/>
              </a:spcBef>
              <a:spcAft>
                <a:spcPct val="0"/>
              </a:spcAft>
              <a:buClr>
                <a:schemeClr val="lt1"/>
              </a:buClr>
              <a:buSzPts val="1400"/>
              <a:buChar char="●"/>
              <a:defRPr>
                <a:solidFill>
                  <a:schemeClr val="lt1"/>
                </a:solidFill>
              </a:defRPr>
            </a:lvl7pPr>
            <a:lvl8pPr marL="3657600" lvl="7" indent="-317500">
              <a:spcBef>
                <a:spcPts val="1600"/>
              </a:spcBef>
              <a:spcAft>
                <a:spcPct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ct val="0"/>
              </a:spcBef>
              <a:spcAft>
                <a:spcPct val="0"/>
              </a:spcAft>
              <a:buNone/>
            </a:pPr>
            <a:fld id="{00000000-1234-1234-1234-123412341234}" type="slidenum">
              <a:rPr lang="tr"/>
              <a:t>‹#›</a:t>
            </a:fld>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a:spLocks noGrp="1"/>
          </p:cNvSpPr>
          <p:nvPr>
            <p:ph type="body" idx="1"/>
          </p:nvPr>
        </p:nvSpPr>
        <p:spPr>
          <a:xfrm>
            <a:off x="311700" y="4230725"/>
            <a:ext cx="5998800" cy="598800"/>
          </a:xfrm>
          <a:prstGeom prst="rect">
            <a:avLst/>
          </a:prstGeom>
        </p:spPr>
        <p:txBody>
          <a:bodyPr spcFirstLastPara="1" wrap="square" lIns="91425" tIns="91425" rIns="91425" bIns="91425" anchor="ctr" anchorCtr="0">
            <a:noAutofit/>
          </a:bodyPr>
          <a:lstStyle>
            <a:lvl1pPr marL="457200" lvl="0" indent="-228600">
              <a:lnSpc>
                <a:spcPct val="100000"/>
              </a:lnSpc>
              <a:spcBef>
                <a:spcPct val="0"/>
              </a:spcBef>
              <a:spcAft>
                <a:spcPct val="0"/>
              </a:spcAft>
              <a:buSzPts val="2400"/>
              <a:buFont typeface="PT Sans Narrow"/>
              <a:buNone/>
              <a:defRPr sz="2400">
                <a:latin typeface="PT Sans Narrow"/>
                <a:ea typeface="PT Sans Narrow"/>
                <a:cs typeface="PT Sans Narrow"/>
                <a:sym typeface="PT Sans Narrow"/>
              </a:defRPr>
            </a:lvl1pPr>
          </a:lstStyle>
          <a:p>
            <a:endParaRPr/>
          </a:p>
        </p:txBody>
      </p:sp>
      <p:sp>
        <p:nvSpPr>
          <p:cNvPr id="54" name="Google Shape;5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ct val="0"/>
              </a:spcBef>
              <a:spcAft>
                <a:spcPct val="0"/>
              </a:spcAft>
              <a:buNone/>
            </a:pPr>
            <a:fld id="{00000000-1234-1234-1234-123412341234}" type="slidenum">
              <a:rPr lang="tr"/>
              <a:t>‹#›</a:t>
            </a:fld>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noAutofit/>
          </a:bodyPr>
          <a:lstStyle>
            <a:lvl1pPr lvl="0">
              <a:spcBef>
                <a:spcPct val="0"/>
              </a:spcBef>
              <a:spcAft>
                <a:spcPct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1pPr>
            <a:lvl2pPr lvl="1">
              <a:spcBef>
                <a:spcPct val="0"/>
              </a:spcBef>
              <a:spcAft>
                <a:spcPct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2pPr>
            <a:lvl3pPr lvl="2">
              <a:spcBef>
                <a:spcPct val="0"/>
              </a:spcBef>
              <a:spcAft>
                <a:spcPct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3pPr>
            <a:lvl4pPr lvl="3">
              <a:spcBef>
                <a:spcPct val="0"/>
              </a:spcBef>
              <a:spcAft>
                <a:spcPct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4pPr>
            <a:lvl5pPr lvl="4">
              <a:spcBef>
                <a:spcPct val="0"/>
              </a:spcBef>
              <a:spcAft>
                <a:spcPct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5pPr>
            <a:lvl6pPr lvl="5">
              <a:spcBef>
                <a:spcPct val="0"/>
              </a:spcBef>
              <a:spcAft>
                <a:spcPct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6pPr>
            <a:lvl7pPr lvl="6">
              <a:spcBef>
                <a:spcPct val="0"/>
              </a:spcBef>
              <a:spcAft>
                <a:spcPct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7pPr>
            <a:lvl8pPr lvl="7">
              <a:spcBef>
                <a:spcPct val="0"/>
              </a:spcBef>
              <a:spcAft>
                <a:spcPct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8pPr>
            <a:lvl9pPr lvl="8">
              <a:spcBef>
                <a:spcPct val="0"/>
              </a:spcBef>
              <a:spcAft>
                <a:spcPct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Google Shape;7;p1"/>
          <p:cNvSpPr txBox="1">
            <a:spLocks noGrp="1"/>
          </p:cNvSpPr>
          <p:nvPr>
            <p:ph type="body" idx="1"/>
          </p:nvPr>
        </p:nvSpPr>
        <p:spPr>
          <a:xfrm>
            <a:off x="311700" y="1266325"/>
            <a:ext cx="8520600" cy="33027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ct val="0"/>
              </a:spcBef>
              <a:spcAft>
                <a:spcPct val="0"/>
              </a:spcAft>
              <a:buClr>
                <a:schemeClr val="dk2"/>
              </a:buClr>
              <a:buSzPts val="1800"/>
              <a:buFont typeface="Open Sans"/>
              <a:buChar char="●"/>
              <a:defRPr sz="1800">
                <a:solidFill>
                  <a:schemeClr val="dk2"/>
                </a:solidFill>
                <a:latin typeface="Open Sans"/>
                <a:ea typeface="Open Sans"/>
                <a:cs typeface="Open Sans"/>
                <a:sym typeface="Open Sans"/>
              </a:defRPr>
            </a:lvl1pPr>
            <a:lvl2pPr marL="914400" lvl="1" indent="-317500">
              <a:lnSpc>
                <a:spcPct val="115000"/>
              </a:lnSpc>
              <a:spcBef>
                <a:spcPts val="1600"/>
              </a:spcBef>
              <a:spcAft>
                <a:spcPct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15000"/>
              </a:lnSpc>
              <a:spcBef>
                <a:spcPts val="1600"/>
              </a:spcBef>
              <a:spcAft>
                <a:spcPct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15000"/>
              </a:lnSpc>
              <a:spcBef>
                <a:spcPts val="1600"/>
              </a:spcBef>
              <a:spcAft>
                <a:spcPct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15000"/>
              </a:lnSpc>
              <a:spcBef>
                <a:spcPts val="1600"/>
              </a:spcBef>
              <a:spcAft>
                <a:spcPct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15000"/>
              </a:lnSpc>
              <a:spcBef>
                <a:spcPts val="1600"/>
              </a:spcBef>
              <a:spcAft>
                <a:spcPct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15000"/>
              </a:lnSpc>
              <a:spcBef>
                <a:spcPts val="1600"/>
              </a:spcBef>
              <a:spcAft>
                <a:spcPct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15000"/>
              </a:lnSpc>
              <a:spcBef>
                <a:spcPts val="1600"/>
              </a:spcBef>
              <a:spcAft>
                <a:spcPct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marL="0" lvl="0" indent="0" algn="r" rtl="0">
              <a:spcBef>
                <a:spcPct val="0"/>
              </a:spcBef>
              <a:spcAft>
                <a:spcPct val="0"/>
              </a:spcAft>
              <a:buNone/>
            </a:pPr>
            <a:fld id="{00000000-1234-1234-1234-123412341234}" type="slidenum">
              <a:rPr lang="t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ransition/>
  <p:txStyles>
    <p:title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mailto:erasmus@kent.edu.tr"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3"/>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Autofit/>
          </a:bodyPr>
          <a:lstStyle/>
          <a:p>
            <a:pPr marL="0" lvl="0" indent="0" algn="ctr" rtl="0">
              <a:spcBef>
                <a:spcPct val="0"/>
              </a:spcBef>
              <a:spcAft>
                <a:spcPct val="0"/>
              </a:spcAft>
              <a:buNone/>
            </a:pPr>
            <a:r>
              <a:rPr lang="en-US" sz="3600" b="1" i="0" u="none" strike="noStrike">
                <a:highlight>
                  <a:srgbClr val="000000">
                    <a:alpha val="0"/>
                  </a:srgbClr>
                </a:highlight>
                <a:latin typeface="PT Sans Narrow"/>
              </a:rPr>
              <a:t>Erasmus+ Program and COVID-19</a:t>
            </a:r>
            <a:endParaRPr sz="3600"/>
          </a:p>
        </p:txBody>
      </p:sp>
      <p:sp>
        <p:nvSpPr>
          <p:cNvPr id="67" name="Google Shape;67;p13"/>
          <p:cNvSpPr txBox="1">
            <a:spLocks noGrp="1"/>
          </p:cNvSpPr>
          <p:nvPr>
            <p:ph type="subTitle" idx="1"/>
          </p:nvPr>
        </p:nvSpPr>
        <p:spPr>
          <a:xfrm>
            <a:off x="2137225" y="2850054"/>
            <a:ext cx="4870500" cy="1079700"/>
          </a:xfrm>
          <a:prstGeom prst="rect">
            <a:avLst/>
          </a:prstGeom>
        </p:spPr>
        <p:txBody>
          <a:bodyPr spcFirstLastPara="1" wrap="square" lIns="91425" tIns="91425" rIns="91425" bIns="91425" anchor="t" anchorCtr="0">
            <a:noAutofit/>
          </a:bodyPr>
          <a:lstStyle/>
          <a:p>
            <a:pPr marL="0" lvl="0" indent="0" algn="ctr" rtl="0">
              <a:spcBef>
                <a:spcPct val="0"/>
              </a:spcBef>
              <a:spcAft>
                <a:spcPct val="0"/>
              </a:spcAft>
              <a:buNone/>
            </a:pPr>
            <a:r>
              <a:rPr lang="en-US" sz="2400" b="0" i="0" u="none" strike="noStrike">
                <a:highlight>
                  <a:srgbClr val="000000">
                    <a:alpha val="0"/>
                  </a:srgbClr>
                </a:highlight>
                <a:latin typeface="Lobster"/>
                <a:ea typeface="Lobster"/>
                <a:cs typeface="Lobster"/>
                <a:sym typeface="Lobster"/>
              </a:rPr>
              <a:t>Frequently Asked Questions</a:t>
            </a:r>
            <a:endParaRPr>
              <a:latin typeface="Lobster"/>
              <a:ea typeface="Lobster"/>
              <a:cs typeface="Lobster"/>
              <a:sym typeface="Lobster"/>
            </a:endParaRPr>
          </a:p>
          <a:p>
            <a:pPr marL="0" lvl="0" indent="0" algn="ctr" rtl="0">
              <a:spcBef>
                <a:spcPct val="0"/>
              </a:spcBef>
              <a:spcAft>
                <a:spcPct val="0"/>
              </a:spcAft>
              <a:buNone/>
            </a:pPr>
            <a:r>
              <a:rPr lang="en-US" sz="1700" b="0" i="1" u="none" strike="noStrike">
                <a:highlight>
                  <a:srgbClr val="000000">
                    <a:alpha val="0"/>
                  </a:srgbClr>
                </a:highlight>
                <a:latin typeface="Lobster"/>
                <a:ea typeface="Lobster"/>
                <a:cs typeface="Lobster"/>
                <a:sym typeface="Lobster"/>
              </a:rPr>
              <a:t> Introductory Briefing Meeting</a:t>
            </a:r>
            <a:endParaRPr sz="1700" i="1">
              <a:latin typeface="Lobster"/>
              <a:ea typeface="Lobster"/>
              <a:cs typeface="Lobster"/>
              <a:sym typeface="Lobster"/>
            </a:endParaRPr>
          </a:p>
          <a:p>
            <a:pPr marL="0" lvl="0" indent="0" algn="ctr" rtl="0">
              <a:spcBef>
                <a:spcPct val="0"/>
              </a:spcBef>
              <a:spcAft>
                <a:spcPct val="0"/>
              </a:spcAft>
              <a:buNone/>
            </a:pPr>
            <a:r>
              <a:rPr lang="en-US" sz="1700" b="0" i="1" u="none" strike="noStrike">
                <a:highlight>
                  <a:srgbClr val="000000">
                    <a:alpha val="0"/>
                  </a:srgbClr>
                </a:highlight>
                <a:latin typeface="Lobster"/>
                <a:ea typeface="Lobster"/>
                <a:cs typeface="Lobster"/>
                <a:sym typeface="Lobster"/>
              </a:rPr>
              <a:t>October 2020</a:t>
            </a:r>
            <a:endParaRPr sz="1700" i="1">
              <a:latin typeface="Lobster"/>
              <a:ea typeface="Lobster"/>
              <a:cs typeface="Lobster"/>
              <a:sym typeface="Lobster"/>
            </a:endParaRPr>
          </a:p>
        </p:txBody>
      </p:sp>
      <p:pic>
        <p:nvPicPr>
          <p:cNvPr id="68" name="Google Shape;68;p13"/>
          <p:cNvPicPr preferRelativeResize="0"/>
          <p:nvPr/>
        </p:nvPicPr>
        <p:blipFill>
          <a:blip r:embed="rId3">
            <a:alphaModFix/>
          </a:blip>
          <a:stretch>
            <a:fillRect/>
          </a:stretch>
        </p:blipFill>
        <p:spPr>
          <a:xfrm>
            <a:off x="4186150" y="100124"/>
            <a:ext cx="772700" cy="799449"/>
          </a:xfrm>
          <a:prstGeom prst="rect">
            <a:avLst/>
          </a:prstGeom>
          <a:noFill/>
          <a:ln>
            <a:noFill/>
          </a:ln>
        </p:spPr>
      </p:pic>
      <p:pic>
        <p:nvPicPr>
          <p:cNvPr id="69" name="Google Shape;69;p13"/>
          <p:cNvPicPr preferRelativeResize="0"/>
          <p:nvPr/>
        </p:nvPicPr>
        <p:blipFill>
          <a:blip r:embed="rId4">
            <a:alphaModFix/>
          </a:blip>
          <a:stretch>
            <a:fillRect/>
          </a:stretch>
        </p:blipFill>
        <p:spPr>
          <a:xfrm>
            <a:off x="5569492" y="127063"/>
            <a:ext cx="1357575" cy="745575"/>
          </a:xfrm>
          <a:prstGeom prst="rect">
            <a:avLst/>
          </a:prstGeom>
          <a:noFill/>
          <a:ln>
            <a:noFill/>
          </a:ln>
        </p:spPr>
      </p:pic>
      <p:pic>
        <p:nvPicPr>
          <p:cNvPr id="70" name="Google Shape;70;p13"/>
          <p:cNvPicPr preferRelativeResize="0"/>
          <p:nvPr/>
        </p:nvPicPr>
        <p:blipFill>
          <a:blip r:embed="rId5">
            <a:alphaModFix/>
          </a:blip>
          <a:stretch>
            <a:fillRect/>
          </a:stretch>
        </p:blipFill>
        <p:spPr>
          <a:xfrm>
            <a:off x="7138675" y="143775"/>
            <a:ext cx="1357575" cy="712174"/>
          </a:xfrm>
          <a:prstGeom prst="rect">
            <a:avLst/>
          </a:prstGeom>
          <a:noFill/>
          <a:ln>
            <a:noFill/>
          </a:ln>
        </p:spPr>
      </p:pic>
      <p:pic>
        <p:nvPicPr>
          <p:cNvPr id="71" name="Google Shape;71;p13"/>
          <p:cNvPicPr preferRelativeResize="0"/>
          <p:nvPr/>
        </p:nvPicPr>
        <p:blipFill>
          <a:blip r:embed="rId6">
            <a:alphaModFix/>
          </a:blip>
          <a:stretch>
            <a:fillRect/>
          </a:stretch>
        </p:blipFill>
        <p:spPr>
          <a:xfrm>
            <a:off x="5569500" y="4297549"/>
            <a:ext cx="3318150" cy="675725"/>
          </a:xfrm>
          <a:prstGeom prst="rect">
            <a:avLst/>
          </a:prstGeom>
          <a:noFill/>
          <a:ln>
            <a:noFill/>
          </a:ln>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2"/>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WHAT IS FORCE MAJEURE?</a:t>
            </a:r>
            <a:endParaRPr/>
          </a:p>
        </p:txBody>
      </p:sp>
      <p:sp>
        <p:nvSpPr>
          <p:cNvPr id="125" name="Google Shape;125;p22"/>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1600" b="0" i="0" u="none" strike="noStrike">
                <a:solidFill>
                  <a:srgbClr val="000000"/>
                </a:solidFill>
                <a:highlight>
                  <a:srgbClr val="000000">
                    <a:alpha val="0"/>
                  </a:srgbClr>
                </a:highlight>
                <a:latin typeface="Open Sans"/>
              </a:rPr>
              <a:t>Force Majeure refers to the causes of consequences caused by conditions such as natural disaster, war, pandemic that occur beyond our control and affect both our activities and activities throughout the country and/or the world.</a:t>
            </a:r>
            <a:endParaRPr sz="1600">
              <a:solidFill>
                <a:srgbClr val="000000"/>
              </a:solidFill>
            </a:endParaRPr>
          </a:p>
          <a:p>
            <a:pPr marL="0" lvl="0" indent="0" algn="l" rtl="0">
              <a:spcBef>
                <a:spcPts val="1600"/>
              </a:spcBef>
              <a:spcAft>
                <a:spcPct val="0"/>
              </a:spcAft>
              <a:buNone/>
            </a:pPr>
            <a:r>
              <a:rPr lang="en-US" sz="1600" b="0" i="0" u="none" strike="noStrike">
                <a:solidFill>
                  <a:srgbClr val="000000"/>
                </a:solidFill>
                <a:highlight>
                  <a:srgbClr val="000000">
                    <a:alpha val="0"/>
                  </a:srgbClr>
                </a:highlight>
                <a:latin typeface="Open Sans"/>
              </a:rPr>
              <a:t>The new Coronavirus covid - 19 global pandemic is a force majeure.</a:t>
            </a:r>
            <a:endParaRPr sz="1600">
              <a:solidFill>
                <a:srgbClr val="000000"/>
              </a:solidFill>
            </a:endParaRPr>
          </a:p>
          <a:p>
            <a:pPr marL="0" lvl="0" indent="0" algn="l" rtl="0">
              <a:spcBef>
                <a:spcPts val="1600"/>
              </a:spcBef>
              <a:spcAft>
                <a:spcPts val="1600"/>
              </a:spcAft>
              <a:buNone/>
            </a:pPr>
            <a:r>
              <a:rPr lang="en-US" sz="1600" b="0" i="0" u="none" strike="noStrike">
                <a:solidFill>
                  <a:srgbClr val="000000"/>
                </a:solidFill>
                <a:highlight>
                  <a:srgbClr val="000000">
                    <a:alpha val="0"/>
                  </a:srgbClr>
                </a:highlight>
                <a:latin typeface="Open Sans"/>
              </a:rPr>
              <a:t>During the pandemic, universities will try to cover the financial losses incurred by all participants from both students and staff due to covid-19 force majeure and directly related to Erasmus+mobility, to the extent permitted by their funding from Erasmus+ KA103 grants.</a:t>
            </a:r>
            <a:endParaRPr sz="1600">
              <a:solidFill>
                <a:srgbClr val="000000"/>
              </a:solidFill>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3"/>
          <p:cNvSpPr txBox="1">
            <a:spLocks noGrp="1"/>
          </p:cNvSpPr>
          <p:nvPr>
            <p:ph type="title"/>
          </p:nvPr>
        </p:nvSpPr>
        <p:spPr>
          <a:xfrm>
            <a:off x="311700" y="445025"/>
            <a:ext cx="8520600" cy="13941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WHAT EXPENSES MADE DUE TO FORCE MAJEURE ARE COVERED FROM THE ERASMUS+ GRANT?</a:t>
            </a:r>
            <a:endParaRPr/>
          </a:p>
        </p:txBody>
      </p:sp>
      <p:sp>
        <p:nvSpPr>
          <p:cNvPr id="131" name="Google Shape;131;p23"/>
          <p:cNvSpPr txBox="1">
            <a:spLocks noGrp="1"/>
          </p:cNvSpPr>
          <p:nvPr>
            <p:ph type="body" idx="1"/>
          </p:nvPr>
        </p:nvSpPr>
        <p:spPr>
          <a:xfrm>
            <a:off x="311700" y="1710925"/>
            <a:ext cx="8520600" cy="32079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1300" b="0" i="0" u="none" strike="noStrike">
                <a:solidFill>
                  <a:srgbClr val="000000"/>
                </a:solidFill>
                <a:highlight>
                  <a:srgbClr val="000000">
                    <a:alpha val="0"/>
                  </a:srgbClr>
                </a:highlight>
                <a:latin typeface="Comfortaa"/>
                <a:ea typeface="Comfortaa"/>
                <a:cs typeface="Comfortaa"/>
                <a:sym typeface="Comfortaa"/>
              </a:rPr>
              <a:t>If each expenditure related to mobility has become an irrevocable expenditure in character due to cancellation or postponment, payment is accepted, provided that it is documented that it cannot be refunded.</a:t>
            </a:r>
            <a:endParaRPr sz="1300">
              <a:solidFill>
                <a:srgbClr val="000000"/>
              </a:solidFill>
              <a:latin typeface="Comfortaa"/>
              <a:ea typeface="Comfortaa"/>
              <a:cs typeface="Comfortaa"/>
              <a:sym typeface="Comfortaa"/>
            </a:endParaRPr>
          </a:p>
          <a:p>
            <a:pPr marL="0" lvl="0" indent="0" algn="l" rtl="0">
              <a:spcBef>
                <a:spcPct val="0"/>
              </a:spcBef>
              <a:spcAft>
                <a:spcPct val="0"/>
              </a:spcAft>
              <a:buNone/>
            </a:pPr>
            <a:endParaRPr sz="1300">
              <a:solidFill>
                <a:srgbClr val="000000"/>
              </a:solidFill>
              <a:latin typeface="Comfortaa"/>
              <a:ea typeface="Comfortaa"/>
              <a:cs typeface="Comfortaa"/>
              <a:sym typeface="Comfortaa"/>
            </a:endParaRPr>
          </a:p>
          <a:p>
            <a:pPr marL="0" lvl="0" indent="0" algn="l" rtl="0">
              <a:spcBef>
                <a:spcPct val="0"/>
              </a:spcBef>
              <a:spcAft>
                <a:spcPct val="0"/>
              </a:spcAft>
              <a:buNone/>
            </a:pPr>
            <a:r>
              <a:rPr lang="en-US" sz="1300" b="0" i="0" u="none" strike="noStrike">
                <a:solidFill>
                  <a:srgbClr val="000000"/>
                </a:solidFill>
                <a:highlight>
                  <a:srgbClr val="000000">
                    <a:alpha val="0"/>
                  </a:srgbClr>
                </a:highlight>
                <a:latin typeface="Comfortaa"/>
                <a:ea typeface="Comfortaa"/>
                <a:cs typeface="Comfortaa"/>
                <a:sym typeface="Comfortaa"/>
              </a:rPr>
              <a:t>In the event that, it cannot be documented that the refund is partially or completely impossible, a reimbursement can be made on condition that the participant receives a signed declaration that the refund is not possible and that the expense is related to mobility.</a:t>
            </a:r>
            <a:endParaRPr sz="1300">
              <a:solidFill>
                <a:srgbClr val="000000"/>
              </a:solidFill>
              <a:latin typeface="Comfortaa"/>
              <a:ea typeface="Comfortaa"/>
              <a:cs typeface="Comfortaa"/>
              <a:sym typeface="Comfortaa"/>
            </a:endParaRPr>
          </a:p>
          <a:p>
            <a:pPr marL="0" lvl="0" indent="0" algn="l" rtl="0">
              <a:spcBef>
                <a:spcPct val="0"/>
              </a:spcBef>
              <a:spcAft>
                <a:spcPct val="0"/>
              </a:spcAft>
              <a:buNone/>
            </a:pPr>
            <a:endParaRPr sz="1300">
              <a:solidFill>
                <a:srgbClr val="000000"/>
              </a:solidFill>
              <a:latin typeface="Comfortaa"/>
              <a:ea typeface="Comfortaa"/>
              <a:cs typeface="Comfortaa"/>
              <a:sym typeface="Comfortaa"/>
            </a:endParaRPr>
          </a:p>
          <a:p>
            <a:pPr marL="0" lvl="0" indent="0" algn="l" rtl="0">
              <a:spcBef>
                <a:spcPct val="0"/>
              </a:spcBef>
              <a:spcAft>
                <a:spcPct val="0"/>
              </a:spcAft>
              <a:buNone/>
            </a:pPr>
            <a:r>
              <a:rPr lang="en-US" sz="1300" b="0" i="0" u="none" strike="noStrike">
                <a:solidFill>
                  <a:srgbClr val="000000"/>
                </a:solidFill>
                <a:highlight>
                  <a:srgbClr val="000000">
                    <a:alpha val="0"/>
                  </a:srgbClr>
                </a:highlight>
                <a:latin typeface="Comfortaa"/>
                <a:ea typeface="Comfortaa"/>
                <a:cs typeface="Comfortaa"/>
                <a:sym typeface="Comfortaa"/>
              </a:rPr>
              <a:t>Students' travel expenses (urgent return ticket or departure ticket if activity cannot start), rent or dormitory payment that they have invested and cannot be refunded and visa-insurance expenses can be covered.</a:t>
            </a:r>
            <a:endParaRPr sz="1300">
              <a:solidFill>
                <a:srgbClr val="000000"/>
              </a:solidFill>
              <a:latin typeface="Comfortaa"/>
              <a:ea typeface="Comfortaa"/>
              <a:cs typeface="Comfortaa"/>
              <a:sym typeface="Comfortaa"/>
            </a:endParaRPr>
          </a:p>
          <a:p>
            <a:pPr marL="0" lvl="0" indent="0" algn="l" rtl="0">
              <a:spcBef>
                <a:spcPct val="0"/>
              </a:spcBef>
              <a:spcAft>
                <a:spcPct val="0"/>
              </a:spcAft>
              <a:buNone/>
            </a:pPr>
            <a:endParaRPr sz="1300">
              <a:solidFill>
                <a:srgbClr val="000000"/>
              </a:solidFill>
              <a:latin typeface="Comfortaa"/>
              <a:ea typeface="Comfortaa"/>
              <a:cs typeface="Comfortaa"/>
              <a:sym typeface="Comfortaa"/>
            </a:endParaRPr>
          </a:p>
          <a:p>
            <a:pPr marL="0" lvl="0" indent="0" algn="l" rtl="0">
              <a:spcBef>
                <a:spcPct val="0"/>
              </a:spcBef>
              <a:spcAft>
                <a:spcPct val="0"/>
              </a:spcAft>
              <a:buNone/>
            </a:pPr>
            <a:r>
              <a:rPr lang="en-US" sz="1300" b="0" i="0" u="none" strike="noStrike">
                <a:solidFill>
                  <a:srgbClr val="000000"/>
                </a:solidFill>
                <a:highlight>
                  <a:srgbClr val="000000">
                    <a:alpha val="0"/>
                  </a:srgbClr>
                </a:highlight>
                <a:latin typeface="Comfortaa"/>
                <a:ea typeface="Comfortaa"/>
                <a:cs typeface="Comfortaa"/>
                <a:sym typeface="Comfortaa"/>
              </a:rPr>
              <a:t>If a reimbursement is possible, it should not be in the form of a repayment of all costs incurred; it should be in the form of compensation for damage suffered after cancellation/postponement.</a:t>
            </a:r>
            <a:endParaRPr sz="1300">
              <a:solidFill>
                <a:srgbClr val="000000"/>
              </a:solidFill>
              <a:latin typeface="Comfortaa"/>
              <a:ea typeface="Comfortaa"/>
              <a:cs typeface="Comfortaa"/>
              <a:sym typeface="Comfortaa"/>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4"/>
          <p:cNvSpPr txBox="1">
            <a:spLocks noGrp="1"/>
          </p:cNvSpPr>
          <p:nvPr>
            <p:ph type="title"/>
          </p:nvPr>
        </p:nvSpPr>
        <p:spPr>
          <a:xfrm>
            <a:off x="311700" y="445025"/>
            <a:ext cx="8520600" cy="13941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WHAT EXPENSES MADE DUE TO FORCE MAJEURE ARE COVERED FROM THE ERASMUS+ GRANT?</a:t>
            </a:r>
            <a:endParaRPr/>
          </a:p>
        </p:txBody>
      </p:sp>
      <p:sp>
        <p:nvSpPr>
          <p:cNvPr id="137" name="Google Shape;137;p24"/>
          <p:cNvSpPr txBox="1">
            <a:spLocks noGrp="1"/>
          </p:cNvSpPr>
          <p:nvPr>
            <p:ph type="body" idx="1"/>
          </p:nvPr>
        </p:nvSpPr>
        <p:spPr>
          <a:xfrm>
            <a:off x="311700" y="1710925"/>
            <a:ext cx="8520600" cy="32079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1300" b="0" i="0" u="none" strike="noStrike">
                <a:solidFill>
                  <a:srgbClr val="000000"/>
                </a:solidFill>
                <a:highlight>
                  <a:srgbClr val="000000">
                    <a:alpha val="0"/>
                  </a:srgbClr>
                </a:highlight>
                <a:latin typeface="Comfortaa"/>
                <a:ea typeface="Comfortaa"/>
                <a:cs typeface="Comfortaa"/>
                <a:sym typeface="Comfortaa"/>
              </a:rPr>
              <a:t>Students can be paid more than the maximum grant set out in their initial agreement due to the Coronavirus pandemic which is a force majeure. In this case, an additional agreement is signed with the participant for the new amount.</a:t>
            </a:r>
            <a:endParaRPr sz="1300">
              <a:solidFill>
                <a:srgbClr val="000000"/>
              </a:solidFill>
              <a:latin typeface="Comfortaa"/>
              <a:ea typeface="Comfortaa"/>
              <a:cs typeface="Comfortaa"/>
              <a:sym typeface="Comfortaa"/>
            </a:endParaRPr>
          </a:p>
          <a:p>
            <a:pPr marL="0" lvl="0" indent="0" algn="l" rtl="0">
              <a:spcBef>
                <a:spcPct val="0"/>
              </a:spcBef>
              <a:spcAft>
                <a:spcPct val="0"/>
              </a:spcAft>
              <a:buNone/>
            </a:pPr>
            <a:endParaRPr sz="1300">
              <a:solidFill>
                <a:srgbClr val="000000"/>
              </a:solidFill>
              <a:latin typeface="Comfortaa"/>
              <a:ea typeface="Comfortaa"/>
              <a:cs typeface="Comfortaa"/>
              <a:sym typeface="Comfortaa"/>
            </a:endParaRPr>
          </a:p>
          <a:p>
            <a:pPr marL="0" lvl="0" indent="0" algn="l" rtl="0">
              <a:spcBef>
                <a:spcPct val="0"/>
              </a:spcBef>
              <a:spcAft>
                <a:spcPct val="0"/>
              </a:spcAft>
              <a:buNone/>
            </a:pPr>
            <a:r>
              <a:rPr lang="en-US" sz="1300" b="1" i="0" u="sng" strike="noStrike">
                <a:solidFill>
                  <a:srgbClr val="000000"/>
                </a:solidFill>
                <a:highlight>
                  <a:srgbClr val="000000">
                    <a:alpha val="0"/>
                  </a:srgbClr>
                </a:highlight>
                <a:latin typeface="Comfortaa"/>
                <a:ea typeface="Comfortaa"/>
                <a:cs typeface="Comfortaa"/>
                <a:sym typeface="Comfortaa"/>
              </a:rPr>
              <a:t>HIGHER EDUCATION INSTITUTIONS WILL USE EXISTING STUDENT/STAFF GRANTS TO COVER EXPENSES INCURRED UNDER FORCE MAJEURE.</a:t>
            </a:r>
            <a:r>
              <a:rPr lang="en-US" sz="1300" b="1" i="0" u="none" strike="noStrike">
                <a:solidFill>
                  <a:srgbClr val="000000"/>
                </a:solidFill>
                <a:highlight>
                  <a:srgbClr val="000000">
                    <a:alpha val="0"/>
                  </a:srgbClr>
                </a:highlight>
                <a:latin typeface="Comfortaa"/>
                <a:ea typeface="Comfortaa"/>
                <a:cs typeface="Comfortaa"/>
                <a:sym typeface="Comfortaa"/>
              </a:rPr>
              <a:t> </a:t>
            </a:r>
            <a:endParaRPr sz="1300" b="1">
              <a:solidFill>
                <a:srgbClr val="000000"/>
              </a:solidFill>
              <a:latin typeface="Comfortaa"/>
              <a:ea typeface="Comfortaa"/>
              <a:cs typeface="Comfortaa"/>
              <a:sym typeface="Comfortaa"/>
            </a:endParaRPr>
          </a:p>
          <a:p>
            <a:pPr marL="0" lvl="0" indent="0" algn="l" rtl="0">
              <a:spcBef>
                <a:spcPct val="0"/>
              </a:spcBef>
              <a:spcAft>
                <a:spcPct val="0"/>
              </a:spcAft>
              <a:buNone/>
            </a:pPr>
            <a:endParaRPr sz="1300" b="1">
              <a:solidFill>
                <a:srgbClr val="000000"/>
              </a:solidFill>
              <a:latin typeface="Comfortaa"/>
              <a:ea typeface="Comfortaa"/>
              <a:cs typeface="Comfortaa"/>
              <a:sym typeface="Comfortaa"/>
            </a:endParaRPr>
          </a:p>
          <a:p>
            <a:pPr marL="0" lvl="0" indent="0" algn="l" rtl="0">
              <a:spcBef>
                <a:spcPct val="0"/>
              </a:spcBef>
              <a:spcAft>
                <a:spcPct val="0"/>
              </a:spcAft>
              <a:buNone/>
            </a:pPr>
            <a:r>
              <a:rPr lang="en-US" sz="1300" b="0" i="0" u="none" strike="noStrike">
                <a:solidFill>
                  <a:srgbClr val="000000"/>
                </a:solidFill>
                <a:highlight>
                  <a:srgbClr val="000000">
                    <a:alpha val="0"/>
                  </a:srgbClr>
                </a:highlight>
                <a:latin typeface="Comfortaa"/>
                <a:ea typeface="Comfortaa"/>
                <a:cs typeface="Comfortaa"/>
                <a:sym typeface="Comfortaa"/>
              </a:rPr>
              <a:t>If these grants are not sufficient, the Institutional Support Funding can be used. Therefore, it is recommended that other expenditures within the scope of Institutional Support be minimized. </a:t>
            </a:r>
            <a:endParaRPr sz="1500" b="1">
              <a:solidFill>
                <a:srgbClr val="000000"/>
              </a:solidFill>
              <a:latin typeface="Comfortaa"/>
              <a:ea typeface="Comfortaa"/>
              <a:cs typeface="Comfortaa"/>
              <a:sym typeface="Comfortaa"/>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5"/>
          <p:cNvSpPr txBox="1">
            <a:spLocks noGrp="1"/>
          </p:cNvSpPr>
          <p:nvPr>
            <p:ph type="title"/>
          </p:nvPr>
        </p:nvSpPr>
        <p:spPr>
          <a:xfrm>
            <a:off x="311700" y="445025"/>
            <a:ext cx="8520600" cy="13941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WHAT EXPENSES MADE DUE TO FORCE MAJEURE ARE COVERED FROM THE ERASMUS+ GRANT?</a:t>
            </a:r>
            <a:endParaRPr/>
          </a:p>
        </p:txBody>
      </p:sp>
      <p:sp>
        <p:nvSpPr>
          <p:cNvPr id="143" name="Google Shape;143;p25"/>
          <p:cNvSpPr txBox="1">
            <a:spLocks noGrp="1"/>
          </p:cNvSpPr>
          <p:nvPr>
            <p:ph type="body" idx="1"/>
          </p:nvPr>
        </p:nvSpPr>
        <p:spPr>
          <a:xfrm>
            <a:off x="311700" y="1710925"/>
            <a:ext cx="8520600" cy="32079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1300" b="0" i="0" u="none" strike="noStrike">
                <a:solidFill>
                  <a:srgbClr val="000000"/>
                </a:solidFill>
                <a:highlight>
                  <a:srgbClr val="000000">
                    <a:alpha val="0"/>
                  </a:srgbClr>
                </a:highlight>
                <a:latin typeface="Comfortaa"/>
                <a:ea typeface="Comfortaa"/>
                <a:cs typeface="Comfortaa"/>
                <a:sym typeface="Comfortaa"/>
              </a:rPr>
              <a:t>Including institutional support grant, total available grant, which is allocated to the University, is not sufficient to cover the additional expenses due to covid-19; the university determines in writing a fair and transparent method that would meet the expenses of all students and staff (such as reimbursing only a certain percentage of the force majeure expenses of all students and personnel).</a:t>
            </a:r>
            <a:endParaRPr sz="1300">
              <a:solidFill>
                <a:srgbClr val="000000"/>
              </a:solidFill>
              <a:latin typeface="Comfortaa"/>
              <a:ea typeface="Comfortaa"/>
              <a:cs typeface="Comfortaa"/>
              <a:sym typeface="Comfortaa"/>
            </a:endParaRPr>
          </a:p>
          <a:p>
            <a:pPr marL="0" lvl="0" indent="0" algn="l" rtl="0">
              <a:spcBef>
                <a:spcPct val="0"/>
              </a:spcBef>
              <a:spcAft>
                <a:spcPct val="0"/>
              </a:spcAft>
              <a:buNone/>
            </a:pPr>
            <a:endParaRPr sz="1300">
              <a:solidFill>
                <a:srgbClr val="000000"/>
              </a:solidFill>
              <a:latin typeface="Comfortaa"/>
              <a:ea typeface="Comfortaa"/>
              <a:cs typeface="Comfortaa"/>
              <a:sym typeface="Comfortaa"/>
            </a:endParaRPr>
          </a:p>
          <a:p>
            <a:pPr marL="0" lvl="0" indent="0" algn="l" rtl="0">
              <a:spcBef>
                <a:spcPct val="0"/>
              </a:spcBef>
              <a:spcAft>
                <a:spcPct val="0"/>
              </a:spcAft>
              <a:buNone/>
            </a:pPr>
            <a:endParaRPr sz="1300">
              <a:solidFill>
                <a:srgbClr val="000000"/>
              </a:solidFill>
              <a:latin typeface="Comfortaa"/>
              <a:ea typeface="Comfortaa"/>
              <a:cs typeface="Comfortaa"/>
              <a:sym typeface="Comfortaa"/>
            </a:endParaRPr>
          </a:p>
          <a:p>
            <a:pPr marL="0" lvl="0" indent="0" algn="l" rtl="0">
              <a:spcBef>
                <a:spcPct val="0"/>
              </a:spcBef>
              <a:spcAft>
                <a:spcPct val="0"/>
              </a:spcAft>
              <a:buNone/>
            </a:pPr>
            <a:r>
              <a:rPr lang="en-US" sz="1300" b="0" i="0" u="none" strike="noStrike">
                <a:solidFill>
                  <a:srgbClr val="000000"/>
                </a:solidFill>
                <a:highlight>
                  <a:srgbClr val="000000">
                    <a:alpha val="0"/>
                  </a:srgbClr>
                </a:highlight>
                <a:latin typeface="Comfortaa"/>
                <a:ea typeface="Comfortaa"/>
                <a:cs typeface="Comfortaa"/>
                <a:sym typeface="Comfortaa"/>
              </a:rPr>
              <a:t>It is aimed to minimize the negativity faced by participants due to situations such as returning home urgently, temporary suspension of education, inability to leave the country despite the end of the mobility activity; which they cannot predict and control.</a:t>
            </a:r>
            <a:endParaRPr sz="1500">
              <a:solidFill>
                <a:srgbClr val="000000"/>
              </a:solidFill>
              <a:latin typeface="Comfortaa"/>
              <a:ea typeface="Comfortaa"/>
              <a:cs typeface="Comfortaa"/>
              <a:sym typeface="Comfortaa"/>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6"/>
          <p:cNvSpPr txBox="1">
            <a:spLocks noGrp="1"/>
          </p:cNvSpPr>
          <p:nvPr>
            <p:ph type="title"/>
          </p:nvPr>
        </p:nvSpPr>
        <p:spPr>
          <a:xfrm>
            <a:off x="311700" y="445025"/>
            <a:ext cx="8520600" cy="13941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WHAT EXPENSES MADE DUE TO FORCE MAJEURE ARE COVERED FROM THE ERASMUS+ GRANT?</a:t>
            </a:r>
            <a:endParaRPr/>
          </a:p>
        </p:txBody>
      </p:sp>
      <p:sp>
        <p:nvSpPr>
          <p:cNvPr id="149" name="Google Shape;149;p26"/>
          <p:cNvSpPr txBox="1">
            <a:spLocks noGrp="1"/>
          </p:cNvSpPr>
          <p:nvPr>
            <p:ph type="body" idx="1"/>
          </p:nvPr>
        </p:nvSpPr>
        <p:spPr>
          <a:xfrm>
            <a:off x="311700" y="1839125"/>
            <a:ext cx="8520600" cy="28767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1300" b="1" i="0" u="sng" strike="noStrike">
                <a:solidFill>
                  <a:srgbClr val="000000"/>
                </a:solidFill>
                <a:highlight>
                  <a:srgbClr val="000000">
                    <a:alpha val="0"/>
                  </a:srgbClr>
                </a:highlight>
                <a:latin typeface="Comfortaa"/>
                <a:ea typeface="Comfortaa"/>
                <a:cs typeface="Comfortaa"/>
                <a:sym typeface="Comfortaa"/>
              </a:rPr>
              <a:t>In any case, the amount that can be given to participants will be determined and </a:t>
            </a:r>
            <a:r>
              <a:rPr lang="en-US" sz="1300" b="0" i="0" u="none" strike="noStrike">
                <a:solidFill>
                  <a:srgbClr val="000000"/>
                </a:solidFill>
                <a:highlight>
                  <a:srgbClr val="000000">
                    <a:alpha val="0"/>
                  </a:srgbClr>
                </a:highlight>
                <a:latin typeface="Comfortaa"/>
                <a:ea typeface="Comfortaa"/>
                <a:cs typeface="Comfortaa"/>
                <a:sym typeface="Comfortaa"/>
              </a:rPr>
              <a:t>evaluated within the University's own Erasmus+ funding,</a:t>
            </a:r>
            <a:r>
              <a:rPr lang="en-US" sz="1300" b="1" i="0" u="sng" strike="noStrike">
                <a:solidFill>
                  <a:srgbClr val="000000"/>
                </a:solidFill>
                <a:highlight>
                  <a:srgbClr val="000000">
                    <a:alpha val="0"/>
                  </a:srgbClr>
                </a:highlight>
                <a:latin typeface="Comfortaa"/>
                <a:ea typeface="Comfortaa"/>
                <a:cs typeface="Comfortaa"/>
                <a:sym typeface="Comfortaa"/>
              </a:rPr>
              <a:t> in a way not exceeding the amount of the grant for the relevant project period that the university has already signed with the National Agency of Turkey.</a:t>
            </a:r>
            <a:endParaRPr sz="1300">
              <a:solidFill>
                <a:srgbClr val="000000"/>
              </a:solidFill>
              <a:latin typeface="Comfortaa"/>
              <a:ea typeface="Comfortaa"/>
              <a:cs typeface="Comfortaa"/>
              <a:sym typeface="Comfortaa"/>
            </a:endParaRPr>
          </a:p>
          <a:p>
            <a:pPr marL="0" lvl="0" indent="0" algn="l" rtl="0">
              <a:spcBef>
                <a:spcPct val="0"/>
              </a:spcBef>
              <a:spcAft>
                <a:spcPct val="0"/>
              </a:spcAft>
              <a:buNone/>
            </a:pPr>
            <a:endParaRPr sz="1300">
              <a:solidFill>
                <a:srgbClr val="000000"/>
              </a:solidFill>
              <a:latin typeface="Comfortaa"/>
              <a:ea typeface="Comfortaa"/>
              <a:cs typeface="Comfortaa"/>
              <a:sym typeface="Comfortaa"/>
            </a:endParaRPr>
          </a:p>
          <a:p>
            <a:pPr marL="0" lvl="0" indent="0" algn="l" rtl="0">
              <a:spcBef>
                <a:spcPct val="0"/>
              </a:spcBef>
              <a:spcAft>
                <a:spcPct val="0"/>
              </a:spcAft>
              <a:buNone/>
            </a:pPr>
            <a:endParaRPr sz="1300">
              <a:solidFill>
                <a:srgbClr val="000000"/>
              </a:solidFill>
              <a:latin typeface="Comfortaa"/>
              <a:ea typeface="Comfortaa"/>
              <a:cs typeface="Comfortaa"/>
              <a:sym typeface="Comfortaa"/>
            </a:endParaRPr>
          </a:p>
          <a:p>
            <a:pPr marL="0" lvl="0" indent="0" algn="l" rtl="0">
              <a:spcBef>
                <a:spcPct val="0"/>
              </a:spcBef>
              <a:spcAft>
                <a:spcPct val="0"/>
              </a:spcAft>
              <a:buNone/>
            </a:pPr>
            <a:r>
              <a:rPr lang="en-US" sz="1300" b="0" i="0" u="none" strike="noStrike">
                <a:solidFill>
                  <a:srgbClr val="000000"/>
                </a:solidFill>
                <a:highlight>
                  <a:srgbClr val="000000">
                    <a:alpha val="0"/>
                  </a:srgbClr>
                </a:highlight>
                <a:latin typeface="Comfortaa"/>
                <a:ea typeface="Comfortaa"/>
                <a:cs typeface="Comfortaa"/>
                <a:sym typeface="Comfortaa"/>
              </a:rPr>
              <a:t>A transparent and fair method should be determined and implemented by the </a:t>
            </a:r>
            <a:r>
              <a:rPr lang="en-US" sz="1300" b="1" i="0" u="sng" strike="noStrike">
                <a:solidFill>
                  <a:srgbClr val="000000"/>
                </a:solidFill>
                <a:highlight>
                  <a:srgbClr val="000000">
                    <a:alpha val="0"/>
                  </a:srgbClr>
                </a:highlight>
                <a:latin typeface="Comfortaa"/>
                <a:ea typeface="Comfortaa"/>
                <a:cs typeface="Comfortaa"/>
                <a:sym typeface="Comfortaa"/>
              </a:rPr>
              <a:t>Erasmus+ administration</a:t>
            </a:r>
            <a:r>
              <a:rPr lang="en-US" sz="1300" b="0" i="0" u="none" strike="noStrike">
                <a:solidFill>
                  <a:srgbClr val="000000"/>
                </a:solidFill>
                <a:highlight>
                  <a:srgbClr val="000000">
                    <a:alpha val="0"/>
                  </a:srgbClr>
                </a:highlight>
                <a:latin typeface="Comfortaa"/>
                <a:ea typeface="Comfortaa"/>
                <a:cs typeface="Comfortaa"/>
                <a:sym typeface="Comfortaa"/>
              </a:rPr>
              <a:t> of the university, </a:t>
            </a:r>
            <a:r>
              <a:rPr lang="en-US" sz="1300" b="1" i="0" u="sng" strike="noStrike">
                <a:solidFill>
                  <a:srgbClr val="000000"/>
                </a:solidFill>
                <a:highlight>
                  <a:srgbClr val="000000">
                    <a:alpha val="0"/>
                  </a:srgbClr>
                </a:highlight>
                <a:latin typeface="Comfortaa"/>
                <a:ea typeface="Comfortaa"/>
                <a:cs typeface="Comfortaa"/>
                <a:sym typeface="Comfortaa"/>
              </a:rPr>
              <a:t>applying the same conditions,</a:t>
            </a:r>
            <a:r>
              <a:rPr lang="en-US" sz="1300" b="0" i="0" u="none" strike="noStrike">
                <a:solidFill>
                  <a:srgbClr val="000000"/>
                </a:solidFill>
                <a:highlight>
                  <a:srgbClr val="000000">
                    <a:alpha val="0"/>
                  </a:srgbClr>
                </a:highlight>
                <a:latin typeface="Comfortaa"/>
                <a:ea typeface="Comfortaa"/>
                <a:cs typeface="Comfortaa"/>
                <a:sym typeface="Comfortaa"/>
              </a:rPr>
              <a:t> for all participants in the same situation, if the full costs of the participants cannot be covered.</a:t>
            </a:r>
            <a:endParaRPr sz="1300">
              <a:solidFill>
                <a:srgbClr val="000000"/>
              </a:solidFill>
              <a:latin typeface="Comfortaa"/>
              <a:ea typeface="Comfortaa"/>
              <a:cs typeface="Comfortaa"/>
              <a:sym typeface="Comfortaa"/>
            </a:endParaRPr>
          </a:p>
          <a:p>
            <a:pPr marL="0" lvl="0" indent="0" algn="l" rtl="0">
              <a:spcBef>
                <a:spcPct val="0"/>
              </a:spcBef>
              <a:spcAft>
                <a:spcPct val="0"/>
              </a:spcAft>
              <a:buNone/>
            </a:pPr>
            <a:endParaRPr sz="1100">
              <a:solidFill>
                <a:srgbClr val="000000"/>
              </a:solidFill>
              <a:latin typeface="Arial"/>
              <a:ea typeface="Arial"/>
              <a:cs typeface="Arial"/>
              <a:sym typeface="Arial"/>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7"/>
          <p:cNvSpPr txBox="1">
            <a:spLocks noGrp="1"/>
          </p:cNvSpPr>
          <p:nvPr>
            <p:ph type="title"/>
          </p:nvPr>
        </p:nvSpPr>
        <p:spPr>
          <a:xfrm>
            <a:off x="311700" y="445025"/>
            <a:ext cx="8520600" cy="13941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WHAT EXPENSES MADE DUE TO FORCE MAJEURE ARE COVERED FROM THE ERASMUS+ GRANT?</a:t>
            </a:r>
            <a:endParaRPr/>
          </a:p>
        </p:txBody>
      </p:sp>
      <p:sp>
        <p:nvSpPr>
          <p:cNvPr id="155" name="Google Shape;155;p27"/>
          <p:cNvSpPr txBox="1">
            <a:spLocks noGrp="1"/>
          </p:cNvSpPr>
          <p:nvPr>
            <p:ph type="body" idx="1"/>
          </p:nvPr>
        </p:nvSpPr>
        <p:spPr>
          <a:xfrm>
            <a:off x="311700" y="1839125"/>
            <a:ext cx="8520600" cy="32079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1300" b="1" i="0" u="none" strike="noStrike">
                <a:solidFill>
                  <a:srgbClr val="EF6C00"/>
                </a:solidFill>
                <a:highlight>
                  <a:srgbClr val="000000">
                    <a:alpha val="0"/>
                  </a:srgbClr>
                </a:highlight>
                <a:latin typeface="Comfortaa"/>
                <a:ea typeface="Comfortaa"/>
                <a:cs typeface="Comfortaa"/>
                <a:sym typeface="Comfortaa"/>
              </a:rPr>
              <a:t>Late start or no start of mobility:</a:t>
            </a:r>
            <a:r>
              <a:rPr lang="en-US" sz="1300" b="0" i="0" u="none" strike="noStrike">
                <a:solidFill>
                  <a:srgbClr val="000000"/>
                </a:solidFill>
                <a:highlight>
                  <a:srgbClr val="000000">
                    <a:alpha val="0"/>
                  </a:srgbClr>
                </a:highlight>
                <a:latin typeface="Comfortaa"/>
                <a:ea typeface="Comfortaa"/>
                <a:cs typeface="Comfortaa"/>
                <a:sym typeface="Comfortaa"/>
              </a:rPr>
              <a:t> Provided that it remains within the duration of the agreement period, late starting activities will be awarded grants in the usual way.</a:t>
            </a:r>
            <a:endParaRPr sz="1300">
              <a:solidFill>
                <a:srgbClr val="000000"/>
              </a:solidFill>
              <a:latin typeface="Comfortaa"/>
              <a:ea typeface="Comfortaa"/>
              <a:cs typeface="Comfortaa"/>
              <a:sym typeface="Comfortaa"/>
            </a:endParaRPr>
          </a:p>
          <a:p>
            <a:pPr marL="0" lvl="0" indent="0" algn="l" rtl="0">
              <a:spcBef>
                <a:spcPct val="0"/>
              </a:spcBef>
              <a:spcAft>
                <a:spcPct val="0"/>
              </a:spcAft>
              <a:buNone/>
            </a:pPr>
            <a:endParaRPr sz="1300" b="1">
              <a:solidFill>
                <a:schemeClr val="accent1"/>
              </a:solidFill>
              <a:latin typeface="Comfortaa"/>
              <a:ea typeface="Comfortaa"/>
              <a:cs typeface="Comfortaa"/>
              <a:sym typeface="Comfortaa"/>
            </a:endParaRPr>
          </a:p>
          <a:p>
            <a:pPr marL="0" lvl="0" indent="0" algn="l" rtl="0">
              <a:spcBef>
                <a:spcPct val="0"/>
              </a:spcBef>
              <a:spcAft>
                <a:spcPct val="0"/>
              </a:spcAft>
              <a:buNone/>
            </a:pPr>
            <a:r>
              <a:rPr lang="en-US" sz="1300" b="1" i="0" u="none" strike="noStrike">
                <a:solidFill>
                  <a:srgbClr val="EF6C00"/>
                </a:solidFill>
                <a:highlight>
                  <a:srgbClr val="000000">
                    <a:alpha val="0"/>
                  </a:srgbClr>
                </a:highlight>
                <a:latin typeface="Comfortaa"/>
                <a:ea typeface="Comfortaa"/>
                <a:cs typeface="Comfortaa"/>
                <a:sym typeface="Comfortaa"/>
              </a:rPr>
              <a:t>If the activity cannot start and can not be carried out later:</a:t>
            </a:r>
            <a:r>
              <a:rPr lang="en-US" sz="1300" b="0" i="0" u="none" strike="noStrike">
                <a:solidFill>
                  <a:srgbClr val="000000"/>
                </a:solidFill>
                <a:highlight>
                  <a:srgbClr val="000000">
                    <a:alpha val="0"/>
                  </a:srgbClr>
                </a:highlight>
                <a:latin typeface="Comfortaa"/>
                <a:ea typeface="Comfortaa"/>
                <a:cs typeface="Comfortaa"/>
                <a:sym typeface="Comfortaa"/>
              </a:rPr>
              <a:t> Students are reimbursed for expenses such as travelling, dormitory/rent, visa-insurance, etc., which were incurred with the expectation that the activity will be carried out and cannot be refunded. If the student applies for elections in later project periods, 10 point reduction is not applied.</a:t>
            </a:r>
            <a:endParaRPr sz="1300">
              <a:solidFill>
                <a:srgbClr val="000000"/>
              </a:solidFill>
              <a:latin typeface="Comfortaa"/>
              <a:ea typeface="Comfortaa"/>
              <a:cs typeface="Comfortaa"/>
              <a:sym typeface="Comfortaa"/>
            </a:endParaRPr>
          </a:p>
          <a:p>
            <a:pPr marL="0" lvl="0" indent="0" algn="l" rtl="0">
              <a:spcBef>
                <a:spcPct val="0"/>
              </a:spcBef>
              <a:spcAft>
                <a:spcPct val="0"/>
              </a:spcAft>
              <a:buNone/>
            </a:pPr>
            <a:endParaRPr sz="1100">
              <a:solidFill>
                <a:srgbClr val="000000"/>
              </a:solidFill>
              <a:latin typeface="Arial"/>
              <a:ea typeface="Arial"/>
              <a:cs typeface="Arial"/>
              <a:sym typeface="Arial"/>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8"/>
          <p:cNvSpPr txBox="1">
            <a:spLocks noGrp="1"/>
          </p:cNvSpPr>
          <p:nvPr>
            <p:ph type="title"/>
          </p:nvPr>
        </p:nvSpPr>
        <p:spPr>
          <a:xfrm>
            <a:off x="311700" y="445025"/>
            <a:ext cx="8520600" cy="13941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WHAT EXPENSES MADE DUE TO FORCE MAJEURE ARE COVERED FROM THE ERASMUS+ GRANT?</a:t>
            </a:r>
            <a:endParaRPr/>
          </a:p>
        </p:txBody>
      </p:sp>
      <p:sp>
        <p:nvSpPr>
          <p:cNvPr id="161" name="Google Shape;161;p28"/>
          <p:cNvSpPr txBox="1">
            <a:spLocks noGrp="1"/>
          </p:cNvSpPr>
          <p:nvPr>
            <p:ph type="body" idx="1"/>
          </p:nvPr>
        </p:nvSpPr>
        <p:spPr>
          <a:xfrm>
            <a:off x="311700" y="1710925"/>
            <a:ext cx="8520600" cy="32079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1300" b="1" i="0" u="none" strike="noStrike">
                <a:solidFill>
                  <a:srgbClr val="EF6C00"/>
                </a:solidFill>
                <a:highlight>
                  <a:srgbClr val="000000">
                    <a:alpha val="0"/>
                  </a:srgbClr>
                </a:highlight>
                <a:latin typeface="Comfortaa"/>
                <a:ea typeface="Comfortaa"/>
                <a:cs typeface="Comfortaa"/>
                <a:sym typeface="Comfortaa"/>
              </a:rPr>
              <a:t>Beginning of the mobility, returning home due to the pandemic and terminaiton of mobility: </a:t>
            </a:r>
            <a:r>
              <a:rPr lang="en-US" sz="1300" b="0" i="0" u="none" strike="noStrike">
                <a:solidFill>
                  <a:srgbClr val="000000"/>
                </a:solidFill>
                <a:highlight>
                  <a:srgbClr val="000000">
                    <a:alpha val="0"/>
                  </a:srgbClr>
                </a:highlight>
                <a:latin typeface="Comfortaa"/>
                <a:ea typeface="Comfortaa"/>
                <a:cs typeface="Comfortaa"/>
                <a:sym typeface="Comfortaa"/>
              </a:rPr>
              <a:t>In addition to the usual grant calculated according to the duration of the participant's stay; non-refundable travelling, dormitory/rent, and visa-insurance expenses are reimbursed. In accordance with the force majeure provisions, it is possible to perform the activity that was terminated during the same project period. Whether or not the activity will be repeated is decided by the University by evaluating factors such as number of affected activities/participants, agreement quotas, funding; for all participants in the same situation, with the condition of an equal, fair and transparent practice. Activities performed again are awarded grants normally. If the mobility activity cannot be performed again during the project period and the student participates in in-house selections during the subsequent project period, 10 point reduction is not applied.</a:t>
            </a:r>
            <a:endParaRPr sz="1500">
              <a:solidFill>
                <a:srgbClr val="000000"/>
              </a:solidFill>
              <a:latin typeface="Comfortaa"/>
              <a:ea typeface="Comfortaa"/>
              <a:cs typeface="Comfortaa"/>
              <a:sym typeface="Comfortaa"/>
            </a:endParaRPr>
          </a:p>
          <a:p>
            <a:pPr marL="0" lvl="0" indent="0" algn="l" rtl="0">
              <a:spcBef>
                <a:spcPct val="0"/>
              </a:spcBef>
              <a:spcAft>
                <a:spcPct val="0"/>
              </a:spcAft>
              <a:buNone/>
            </a:pPr>
            <a:endParaRPr sz="1100">
              <a:solidFill>
                <a:srgbClr val="000000"/>
              </a:solidFill>
              <a:latin typeface="Arial"/>
              <a:ea typeface="Arial"/>
              <a:cs typeface="Arial"/>
              <a:sym typeface="Arial"/>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29"/>
          <p:cNvSpPr txBox="1">
            <a:spLocks noGrp="1"/>
          </p:cNvSpPr>
          <p:nvPr>
            <p:ph type="title"/>
          </p:nvPr>
        </p:nvSpPr>
        <p:spPr>
          <a:xfrm>
            <a:off x="311700" y="445025"/>
            <a:ext cx="8520600" cy="13941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WHAT EXPENSES MADE DUE TO FORCE MAJEURE ARE COVERED FROM THE ERASMUS+ GRANT?</a:t>
            </a:r>
            <a:endParaRPr/>
          </a:p>
        </p:txBody>
      </p:sp>
      <p:sp>
        <p:nvSpPr>
          <p:cNvPr id="167" name="Google Shape;167;p29"/>
          <p:cNvSpPr txBox="1">
            <a:spLocks noGrp="1"/>
          </p:cNvSpPr>
          <p:nvPr>
            <p:ph type="body" idx="1"/>
          </p:nvPr>
        </p:nvSpPr>
        <p:spPr>
          <a:xfrm>
            <a:off x="311700" y="1710925"/>
            <a:ext cx="8520600" cy="32079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1300" b="1" i="0" u="none" strike="noStrike">
                <a:solidFill>
                  <a:srgbClr val="EF6C00"/>
                </a:solidFill>
                <a:highlight>
                  <a:srgbClr val="000000">
                    <a:alpha val="0"/>
                  </a:srgbClr>
                </a:highlight>
                <a:latin typeface="Comfortaa"/>
                <a:ea typeface="Comfortaa"/>
                <a:cs typeface="Comfortaa"/>
                <a:sym typeface="Comfortaa"/>
              </a:rPr>
              <a:t>Beginning of the activity, interruption due to the epidemic and completion of online training:</a:t>
            </a:r>
            <a:r>
              <a:rPr lang="en-US" sz="1300" b="0" i="1" u="none" strike="noStrike">
                <a:solidFill>
                  <a:srgbClr val="FF9900"/>
                </a:solidFill>
                <a:highlight>
                  <a:srgbClr val="000000">
                    <a:alpha val="0"/>
                  </a:srgbClr>
                </a:highlight>
                <a:latin typeface="Comfortaa"/>
                <a:ea typeface="Comfortaa"/>
                <a:cs typeface="Comfortaa"/>
                <a:sym typeface="Comfortaa"/>
              </a:rPr>
              <a:t> If the participant continues online training of the institution in which he/she is a guest during the period of activity, without returning from abroad, and completes his/her activity in this way</a:t>
            </a:r>
            <a:r>
              <a:rPr lang="en-US" sz="1300" b="0" i="0" u="none" strike="noStrike">
                <a:solidFill>
                  <a:srgbClr val="FF9900"/>
                </a:solidFill>
                <a:highlight>
                  <a:srgbClr val="000000">
                    <a:alpha val="0"/>
                  </a:srgbClr>
                </a:highlight>
                <a:latin typeface="Comfortaa"/>
                <a:ea typeface="Comfortaa"/>
                <a:cs typeface="Comfortaa"/>
                <a:sym typeface="Comfortaa"/>
              </a:rPr>
              <a:t>;</a:t>
            </a:r>
            <a:r>
              <a:rPr lang="en-US" sz="1300" b="1" i="0" u="sng" strike="noStrike">
                <a:solidFill>
                  <a:srgbClr val="000000"/>
                </a:solidFill>
                <a:highlight>
                  <a:srgbClr val="000000">
                    <a:alpha val="0"/>
                  </a:srgbClr>
                </a:highlight>
                <a:latin typeface="Comfortaa"/>
                <a:ea typeface="Comfortaa"/>
                <a:cs typeface="Comfortaa"/>
                <a:sym typeface="Comfortaa"/>
              </a:rPr>
              <a:t> Entire period of activity abroad is awarded grant.</a:t>
            </a:r>
            <a:r>
              <a:rPr lang="en-US" sz="1300" b="0" i="0" u="none" strike="noStrike">
                <a:solidFill>
                  <a:srgbClr val="000000"/>
                </a:solidFill>
                <a:highlight>
                  <a:srgbClr val="000000">
                    <a:alpha val="0"/>
                  </a:srgbClr>
                </a:highlight>
                <a:latin typeface="Comfortaa"/>
                <a:ea typeface="Comfortaa"/>
                <a:cs typeface="Comfortaa"/>
                <a:sym typeface="Comfortaa"/>
              </a:rPr>
              <a:t> In addition, additional costs such as travelling, visa-insurance, and accommodation are not paid. </a:t>
            </a:r>
            <a:r>
              <a:rPr lang="en-US" sz="1300" b="0" i="1" u="none" strike="noStrike">
                <a:solidFill>
                  <a:srgbClr val="FF9900"/>
                </a:solidFill>
                <a:highlight>
                  <a:srgbClr val="000000">
                    <a:alpha val="0"/>
                  </a:srgbClr>
                </a:highlight>
                <a:latin typeface="Comfortaa"/>
                <a:ea typeface="Comfortaa"/>
                <a:cs typeface="Comfortaa"/>
                <a:sym typeface="Comfortaa"/>
              </a:rPr>
              <a:t>If the participant returns home and continues and completes the online education of the institution abroad</a:t>
            </a:r>
            <a:r>
              <a:rPr lang="en-US" sz="1300" b="0" i="0" u="none" strike="noStrike">
                <a:solidFill>
                  <a:srgbClr val="FF9900"/>
                </a:solidFill>
                <a:highlight>
                  <a:srgbClr val="000000">
                    <a:alpha val="0"/>
                  </a:srgbClr>
                </a:highlight>
                <a:latin typeface="Comfortaa"/>
                <a:ea typeface="Comfortaa"/>
                <a:cs typeface="Comfortaa"/>
                <a:sym typeface="Comfortaa"/>
              </a:rPr>
              <a:t>;</a:t>
            </a:r>
            <a:r>
              <a:rPr lang="en-US" sz="1300" b="0" i="0" u="none" strike="noStrike">
                <a:solidFill>
                  <a:srgbClr val="000000"/>
                </a:solidFill>
                <a:highlight>
                  <a:srgbClr val="000000">
                    <a:alpha val="0"/>
                  </a:srgbClr>
                </a:highlight>
                <a:latin typeface="Comfortaa"/>
                <a:ea typeface="Comfortaa"/>
                <a:cs typeface="Comfortaa"/>
                <a:sym typeface="Comfortaa"/>
              </a:rPr>
              <a:t> grant is awarded according to period of physical and physical-online activity. In addition, additional costs arising from </a:t>
            </a:r>
            <a:r>
              <a:rPr lang="en-US" sz="1300" b="0" i="0" u="sng" strike="noStrike">
                <a:solidFill>
                  <a:srgbClr val="000000"/>
                </a:solidFill>
                <a:highlight>
                  <a:srgbClr val="000000">
                    <a:alpha val="0"/>
                  </a:srgbClr>
                </a:highlight>
                <a:latin typeface="Comfortaa"/>
                <a:ea typeface="Comfortaa"/>
                <a:cs typeface="Comfortaa"/>
                <a:sym typeface="Comfortaa"/>
              </a:rPr>
              <a:t>non-refundable expenses or cancellation</a:t>
            </a:r>
            <a:r>
              <a:rPr lang="en-US" sz="1300" b="0" i="0" u="none" strike="noStrike">
                <a:solidFill>
                  <a:srgbClr val="000000"/>
                </a:solidFill>
                <a:highlight>
                  <a:srgbClr val="000000">
                    <a:alpha val="0"/>
                  </a:srgbClr>
                </a:highlight>
                <a:latin typeface="Comfortaa"/>
                <a:ea typeface="Comfortaa"/>
                <a:cs typeface="Comfortaa"/>
                <a:sym typeface="Comfortaa"/>
              </a:rPr>
              <a:t> and urgent return, such as travelling, visa-insurance, accommodation expenses, can be reimbursed by signing an additional agreement. </a:t>
            </a:r>
            <a:r>
              <a:rPr lang="en-US" sz="1300" b="0" i="1" u="none" strike="noStrike">
                <a:solidFill>
                  <a:srgbClr val="FF9900"/>
                </a:solidFill>
                <a:highlight>
                  <a:srgbClr val="000000">
                    <a:alpha val="0"/>
                  </a:srgbClr>
                </a:highlight>
                <a:latin typeface="Comfortaa"/>
                <a:ea typeface="Comfortaa"/>
                <a:cs typeface="Comfortaa"/>
                <a:sym typeface="Comfortaa"/>
              </a:rPr>
              <a:t>If the period of activity lasts longer than the period stipulated in the agreement</a:t>
            </a:r>
            <a:r>
              <a:rPr lang="en-US" sz="1300" b="0" i="0" u="none" strike="noStrike">
                <a:solidFill>
                  <a:srgbClr val="FF9900"/>
                </a:solidFill>
                <a:highlight>
                  <a:srgbClr val="000000">
                    <a:alpha val="0"/>
                  </a:srgbClr>
                </a:highlight>
                <a:latin typeface="Comfortaa"/>
                <a:ea typeface="Comfortaa"/>
                <a:cs typeface="Comfortaa"/>
                <a:sym typeface="Comfortaa"/>
              </a:rPr>
              <a:t>;</a:t>
            </a:r>
            <a:r>
              <a:rPr lang="en-US" sz="1300" b="0" i="0" u="none" strike="noStrike">
                <a:solidFill>
                  <a:srgbClr val="000000"/>
                </a:solidFill>
                <a:highlight>
                  <a:srgbClr val="000000">
                    <a:alpha val="0"/>
                  </a:srgbClr>
                </a:highlight>
                <a:latin typeface="Comfortaa"/>
                <a:ea typeface="Comfortaa"/>
                <a:cs typeface="Comfortaa"/>
                <a:sym typeface="Comfortaa"/>
              </a:rPr>
              <a:t> grant issuance according to the realized period can be made by an additional agreement, if the KA103 funding of the university allows it.  In addition, additional expenses that cannot be </a:t>
            </a:r>
            <a:r>
              <a:rPr lang="en-US" sz="1300" b="0" i="0" u="sng" strike="noStrike">
                <a:solidFill>
                  <a:srgbClr val="000000"/>
                </a:solidFill>
                <a:highlight>
                  <a:srgbClr val="000000">
                    <a:alpha val="0"/>
                  </a:srgbClr>
                </a:highlight>
                <a:latin typeface="Comfortaa"/>
                <a:ea typeface="Comfortaa"/>
                <a:cs typeface="Comfortaa"/>
                <a:sym typeface="Comfortaa"/>
              </a:rPr>
              <a:t>refunded or caused by cancellation</a:t>
            </a:r>
            <a:r>
              <a:rPr lang="en-US" sz="1300" b="0" i="0" u="none" strike="noStrike">
                <a:solidFill>
                  <a:srgbClr val="000000"/>
                </a:solidFill>
                <a:highlight>
                  <a:srgbClr val="000000">
                    <a:alpha val="0"/>
                  </a:srgbClr>
                </a:highlight>
                <a:latin typeface="Comfortaa"/>
                <a:ea typeface="Comfortaa"/>
                <a:cs typeface="Comfortaa"/>
                <a:sym typeface="Comfortaa"/>
              </a:rPr>
              <a:t>, such as additional travel, visa-insurance, and accommodation expenses, can also be reimbursed by signing an additional agreement if the KA103 funding allows it. </a:t>
            </a:r>
            <a:endParaRPr sz="1500">
              <a:solidFill>
                <a:srgbClr val="000000"/>
              </a:solidFill>
              <a:latin typeface="Comfortaa"/>
              <a:ea typeface="Comfortaa"/>
              <a:cs typeface="Comfortaa"/>
              <a:sym typeface="Comfortaa"/>
            </a:endParaRPr>
          </a:p>
          <a:p>
            <a:pPr marL="0" lvl="0" indent="0" algn="l" rtl="0">
              <a:spcBef>
                <a:spcPct val="0"/>
              </a:spcBef>
              <a:spcAft>
                <a:spcPct val="0"/>
              </a:spcAft>
              <a:buNone/>
            </a:pPr>
            <a:endParaRPr sz="1100">
              <a:solidFill>
                <a:srgbClr val="000000"/>
              </a:solidFill>
              <a:latin typeface="Arial"/>
              <a:ea typeface="Arial"/>
              <a:cs typeface="Arial"/>
              <a:sym typeface="Arial"/>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30"/>
          <p:cNvSpPr txBox="1">
            <a:spLocks noGrp="1"/>
          </p:cNvSpPr>
          <p:nvPr>
            <p:ph type="title"/>
          </p:nvPr>
        </p:nvSpPr>
        <p:spPr>
          <a:xfrm>
            <a:off x="311700" y="445025"/>
            <a:ext cx="8520600" cy="13941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WHAT EXPENSES MADE DUE TO FORCE MAJEURE ARE COVERED FROM THE ERASMUS+ GRANT?</a:t>
            </a:r>
            <a:endParaRPr/>
          </a:p>
        </p:txBody>
      </p:sp>
      <p:sp>
        <p:nvSpPr>
          <p:cNvPr id="173" name="Google Shape;173;p30"/>
          <p:cNvSpPr txBox="1">
            <a:spLocks noGrp="1"/>
          </p:cNvSpPr>
          <p:nvPr>
            <p:ph type="body" idx="1"/>
          </p:nvPr>
        </p:nvSpPr>
        <p:spPr>
          <a:xfrm>
            <a:off x="311700" y="1710925"/>
            <a:ext cx="8520600" cy="32079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1300" b="1" i="0" u="none" strike="noStrike">
                <a:solidFill>
                  <a:srgbClr val="EF6C00"/>
                </a:solidFill>
                <a:highlight>
                  <a:srgbClr val="000000">
                    <a:alpha val="0"/>
                  </a:srgbClr>
                </a:highlight>
                <a:latin typeface="Comfortaa"/>
                <a:ea typeface="Comfortaa"/>
                <a:cs typeface="Comfortaa"/>
                <a:sym typeface="Comfortaa"/>
              </a:rPr>
              <a:t>In these three cases where the activity is completed,</a:t>
            </a:r>
            <a:r>
              <a:rPr lang="en-US" sz="1300" b="0" i="0" u="none" strike="noStrike">
                <a:solidFill>
                  <a:srgbClr val="000000"/>
                </a:solidFill>
                <a:highlight>
                  <a:srgbClr val="000000">
                    <a:alpha val="0"/>
                  </a:srgbClr>
                </a:highlight>
                <a:latin typeface="Comfortaa"/>
                <a:ea typeface="Comfortaa"/>
                <a:cs typeface="Comfortaa"/>
                <a:sym typeface="Comfortaa"/>
              </a:rPr>
              <a:t> the participant is not automatically granted the right to participate in mobility again during the same project period. However, since mobility has been performed in exceptional circumstances, 10 point reduction is not applied if former participants participate in selections in later project periods.</a:t>
            </a:r>
            <a:endParaRPr sz="1300">
              <a:solidFill>
                <a:srgbClr val="000000"/>
              </a:solidFill>
              <a:latin typeface="Comfortaa"/>
              <a:ea typeface="Comfortaa"/>
              <a:cs typeface="Comfortaa"/>
              <a:sym typeface="Comfortaa"/>
            </a:endParaRPr>
          </a:p>
          <a:p>
            <a:pPr marL="0" lvl="0" indent="0" algn="l" rtl="0">
              <a:spcBef>
                <a:spcPct val="0"/>
              </a:spcBef>
              <a:spcAft>
                <a:spcPct val="0"/>
              </a:spcAft>
              <a:buNone/>
            </a:pPr>
            <a:endParaRPr sz="1300">
              <a:solidFill>
                <a:srgbClr val="000000"/>
              </a:solidFill>
              <a:latin typeface="Comfortaa"/>
              <a:ea typeface="Comfortaa"/>
              <a:cs typeface="Comfortaa"/>
              <a:sym typeface="Comfortaa"/>
            </a:endParaRPr>
          </a:p>
          <a:p>
            <a:pPr marL="0" lvl="0" indent="0" algn="l" rtl="0">
              <a:spcBef>
                <a:spcPct val="0"/>
              </a:spcBef>
              <a:spcAft>
                <a:spcPct val="0"/>
              </a:spcAft>
              <a:buNone/>
            </a:pPr>
            <a:r>
              <a:rPr lang="en-US" sz="1300" b="1" i="0" u="none" strike="noStrike">
                <a:solidFill>
                  <a:srgbClr val="EF6C00"/>
                </a:solidFill>
                <a:highlight>
                  <a:srgbClr val="000000">
                    <a:alpha val="0"/>
                  </a:srgbClr>
                </a:highlight>
                <a:latin typeface="Comfortaa"/>
                <a:ea typeface="Comfortaa"/>
                <a:cs typeface="Comfortaa"/>
                <a:sym typeface="Comfortaa"/>
              </a:rPr>
              <a:t>Starting mobility activity, interruption due to the pandemic, returning home, returning to host institution with the start of physical education and completion:</a:t>
            </a:r>
            <a:r>
              <a:rPr lang="en-US" sz="1300" b="0" i="0" u="none" strike="noStrike">
                <a:solidFill>
                  <a:srgbClr val="000000"/>
                </a:solidFill>
                <a:highlight>
                  <a:srgbClr val="000000">
                    <a:alpha val="0"/>
                  </a:srgbClr>
                </a:highlight>
                <a:latin typeface="Comfortaa"/>
                <a:ea typeface="Comfortaa"/>
                <a:cs typeface="Comfortaa"/>
                <a:sym typeface="Comfortaa"/>
              </a:rPr>
              <a:t> Participants receive grant for the period when the education is suspended due to the epidemic; this interval is evaluated and awarded grant in accordance with the provisions of official public holidays. Any other grant is not given to the participant, except for the usual individual support grant. </a:t>
            </a:r>
            <a:endParaRPr sz="1300">
              <a:solidFill>
                <a:srgbClr val="000000"/>
              </a:solidFill>
              <a:latin typeface="Comfortaa"/>
              <a:ea typeface="Comfortaa"/>
              <a:cs typeface="Comfortaa"/>
              <a:sym typeface="Comfortaa"/>
            </a:endParaRPr>
          </a:p>
          <a:p>
            <a:pPr marL="0" lvl="0" indent="0" algn="l" rtl="0">
              <a:spcBef>
                <a:spcPct val="0"/>
              </a:spcBef>
              <a:spcAft>
                <a:spcPct val="0"/>
              </a:spcAft>
              <a:buNone/>
            </a:pPr>
            <a:endParaRPr sz="1100">
              <a:solidFill>
                <a:srgbClr val="000000"/>
              </a:solidFill>
              <a:latin typeface="Arial"/>
              <a:ea typeface="Arial"/>
              <a:cs typeface="Arial"/>
              <a:sym typeface="Arial"/>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1"/>
          <p:cNvSpPr txBox="1">
            <a:spLocks noGrp="1"/>
          </p:cNvSpPr>
          <p:nvPr>
            <p:ph type="title"/>
          </p:nvPr>
        </p:nvSpPr>
        <p:spPr>
          <a:xfrm>
            <a:off x="311700" y="445025"/>
            <a:ext cx="8520600" cy="13941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WHAT EXPENSES MADE DUE TO FORCE MAJEURE ARE COVERED FROM THE ERASMUS+ GRANT?</a:t>
            </a:r>
            <a:endParaRPr/>
          </a:p>
        </p:txBody>
      </p:sp>
      <p:sp>
        <p:nvSpPr>
          <p:cNvPr id="179" name="Google Shape;179;p31"/>
          <p:cNvSpPr txBox="1">
            <a:spLocks noGrp="1"/>
          </p:cNvSpPr>
          <p:nvPr>
            <p:ph type="body" idx="1"/>
          </p:nvPr>
        </p:nvSpPr>
        <p:spPr>
          <a:xfrm>
            <a:off x="311700" y="1710925"/>
            <a:ext cx="8520600" cy="32079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1300" b="1" i="0" u="none" strike="noStrike">
                <a:solidFill>
                  <a:srgbClr val="EF6C00"/>
                </a:solidFill>
                <a:highlight>
                  <a:srgbClr val="000000">
                    <a:alpha val="0"/>
                  </a:srgbClr>
                </a:highlight>
                <a:latin typeface="Comfortaa"/>
                <a:ea typeface="Comfortaa"/>
                <a:cs typeface="Comfortaa"/>
                <a:sym typeface="Comfortaa"/>
              </a:rPr>
              <a:t> Start and completion of mobility activity, not being able to return home due to the suspension of international travelling:</a:t>
            </a:r>
            <a:r>
              <a:rPr lang="en-US" sz="1300" b="0" i="0" u="none" strike="noStrike">
                <a:solidFill>
                  <a:srgbClr val="000000"/>
                </a:solidFill>
                <a:highlight>
                  <a:srgbClr val="000000">
                    <a:alpha val="0"/>
                  </a:srgbClr>
                </a:highlight>
                <a:latin typeface="Comfortaa"/>
                <a:ea typeface="Comfortaa"/>
                <a:cs typeface="Comfortaa"/>
                <a:sym typeface="Comfortaa"/>
              </a:rPr>
              <a:t> In the event that participants cannot return home due to the suspension of international travelling, the monthly Erasmus+ grant will continue to be paid for the period during which they cannot return home. Dates when international airfields and land fields are closed for transportation are followed by Erasmus+ Office and the accuracy of the participant's late return is determined. To determine the duration of active mobility activity in MT+ entries, the return date specified in the participation certificate is written. For the extra period of time, the passport return date is taken into account and this part of the grant is calculated manually and written in the “EU Individual Support” section. Also,  if additional costs such as flight cancellation etc. arise for such reasons, these costs are covered within the KA103 funding of the University.</a:t>
            </a:r>
            <a:endParaRPr sz="1300">
              <a:solidFill>
                <a:srgbClr val="000000"/>
              </a:solidFill>
              <a:latin typeface="Comfortaa"/>
              <a:ea typeface="Comfortaa"/>
              <a:cs typeface="Comfortaa"/>
              <a:sym typeface="Comfortaa"/>
            </a:endParaRPr>
          </a:p>
          <a:p>
            <a:pPr marL="0" lvl="0" indent="0" algn="l" rtl="0">
              <a:spcBef>
                <a:spcPct val="0"/>
              </a:spcBef>
              <a:spcAft>
                <a:spcPct val="0"/>
              </a:spcAft>
              <a:buNone/>
            </a:pPr>
            <a:endParaRPr sz="1100">
              <a:solidFill>
                <a:srgbClr val="000000"/>
              </a:solidFill>
              <a:latin typeface="Arial"/>
              <a:ea typeface="Arial"/>
              <a:cs typeface="Arial"/>
              <a:sym typeface="Arial"/>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ONLINE MOBILITY FOR LEARNING</a:t>
            </a:r>
            <a:endParaRPr/>
          </a:p>
        </p:txBody>
      </p:sp>
      <p:sp>
        <p:nvSpPr>
          <p:cNvPr id="77" name="Google Shape;77;p14"/>
          <p:cNvSpPr txBox="1">
            <a:spLocks noGrp="1"/>
          </p:cNvSpPr>
          <p:nvPr>
            <p:ph type="body" idx="1"/>
          </p:nvPr>
        </p:nvSpPr>
        <p:spPr>
          <a:xfrm>
            <a:off x="311700" y="1152425"/>
            <a:ext cx="8520600" cy="3841500"/>
          </a:xfrm>
          <a:prstGeom prst="rect">
            <a:avLst/>
          </a:prstGeom>
        </p:spPr>
        <p:txBody>
          <a:bodyPr spcFirstLastPara="1" wrap="square" lIns="91425" tIns="91425" rIns="91425" bIns="91425" anchor="t" anchorCtr="0">
            <a:noAutofit/>
          </a:bodyPr>
          <a:lstStyle/>
          <a:p>
            <a:pPr marL="457200" lvl="0" indent="0" algn="l" rtl="0">
              <a:spcBef>
                <a:spcPts val="1200"/>
              </a:spcBef>
              <a:spcAft>
                <a:spcPct val="0"/>
              </a:spcAft>
              <a:buNone/>
            </a:pPr>
            <a:r>
              <a:rPr lang="en-US" sz="1400" b="1" i="0" u="none" strike="noStrike">
                <a:solidFill>
                  <a:srgbClr val="000000"/>
                </a:solidFill>
                <a:highlight>
                  <a:srgbClr val="000000">
                    <a:alpha val="0"/>
                  </a:srgbClr>
                </a:highlight>
                <a:latin typeface="Comfortaa"/>
                <a:ea typeface="Comfortaa"/>
                <a:cs typeface="Comfortaa"/>
                <a:sym typeface="Comfortaa"/>
              </a:rPr>
              <a:t>TYPES OF ONLINE MOBILITY:</a:t>
            </a:r>
            <a:endParaRPr sz="1400" b="1">
              <a:solidFill>
                <a:srgbClr val="000000"/>
              </a:solidFill>
              <a:latin typeface="Comfortaa"/>
              <a:ea typeface="Comfortaa"/>
              <a:cs typeface="Comfortaa"/>
              <a:sym typeface="Comfortaa"/>
            </a:endParaRPr>
          </a:p>
          <a:p>
            <a:pPr marL="457200" lvl="0" indent="-317500" algn="l" rtl="0">
              <a:spcBef>
                <a:spcPts val="1200"/>
              </a:spcBef>
              <a:spcAft>
                <a:spcPct val="0"/>
              </a:spcAft>
              <a:buClr>
                <a:srgbClr val="000000"/>
              </a:buClr>
              <a:buSzPts val="1400"/>
              <a:buFont typeface="Comfortaa"/>
              <a:buChar char="●"/>
            </a:pPr>
            <a:r>
              <a:rPr lang="en-US" sz="1400" b="1" i="0" u="sng" strike="noStrike">
                <a:solidFill>
                  <a:srgbClr val="EF6C00"/>
                </a:solidFill>
                <a:highlight>
                  <a:srgbClr val="000000">
                    <a:alpha val="0"/>
                  </a:srgbClr>
                </a:highlight>
                <a:latin typeface="Comfortaa"/>
                <a:ea typeface="Comfortaa"/>
                <a:cs typeface="Comfortaa"/>
                <a:sym typeface="Comfortaa"/>
              </a:rPr>
              <a:t>Virtual (Online) Mobility:</a:t>
            </a:r>
            <a:r>
              <a:rPr lang="en-US" sz="1400" b="1" i="0" u="none" strike="noStrike">
                <a:solidFill>
                  <a:srgbClr val="EF6C00"/>
                </a:solidFill>
                <a:highlight>
                  <a:srgbClr val="000000">
                    <a:alpha val="0"/>
                  </a:srgbClr>
                </a:highlight>
                <a:latin typeface="Comfortaa"/>
                <a:ea typeface="Comfortaa"/>
                <a:cs typeface="Comfortaa"/>
                <a:sym typeface="Comfortaa"/>
              </a:rPr>
              <a:t> </a:t>
            </a:r>
            <a:r>
              <a:rPr lang="en-US" sz="1400" b="1" i="0" u="none" strike="noStrike">
                <a:solidFill>
                  <a:srgbClr val="000000"/>
                </a:solidFill>
                <a:highlight>
                  <a:srgbClr val="000000">
                    <a:alpha val="0"/>
                  </a:srgbClr>
                </a:highlight>
                <a:latin typeface="Comfortaa"/>
                <a:ea typeface="Comfortaa"/>
                <a:cs typeface="Comfortaa"/>
                <a:sym typeface="Comfortaa"/>
              </a:rPr>
              <a:t>Courses are taken from a higher education institution abroad; at home (in Turkey) or in the country where the higher education institution is located (abroad); completely online.</a:t>
            </a:r>
            <a:endParaRPr sz="1400" b="1">
              <a:solidFill>
                <a:srgbClr val="000000"/>
              </a:solidFill>
              <a:latin typeface="Comfortaa"/>
              <a:ea typeface="Comfortaa"/>
              <a:cs typeface="Comfortaa"/>
              <a:sym typeface="Comfortaa"/>
            </a:endParaRPr>
          </a:p>
          <a:p>
            <a:pPr marL="0" lvl="0" indent="0" algn="l" rtl="0">
              <a:spcBef>
                <a:spcPts val="1200"/>
              </a:spcBef>
              <a:spcAft>
                <a:spcPct val="0"/>
              </a:spcAft>
              <a:buNone/>
            </a:pPr>
            <a:endParaRPr sz="1400" b="1">
              <a:solidFill>
                <a:srgbClr val="000000"/>
              </a:solidFill>
              <a:latin typeface="Comfortaa"/>
              <a:ea typeface="Comfortaa"/>
              <a:cs typeface="Comfortaa"/>
              <a:sym typeface="Comfortaa"/>
            </a:endParaRPr>
          </a:p>
          <a:p>
            <a:pPr marL="457200" lvl="0" indent="-317500" algn="l" rtl="0">
              <a:spcBef>
                <a:spcPts val="1200"/>
              </a:spcBef>
              <a:spcAft>
                <a:spcPct val="0"/>
              </a:spcAft>
              <a:buClr>
                <a:srgbClr val="000000"/>
              </a:buClr>
              <a:buSzPts val="1400"/>
              <a:buFont typeface="Comfortaa"/>
              <a:buChar char="●"/>
            </a:pPr>
            <a:r>
              <a:rPr lang="en-US" sz="1400" b="1" i="0" u="sng" strike="noStrike">
                <a:solidFill>
                  <a:srgbClr val="EF6C00"/>
                </a:solidFill>
                <a:highlight>
                  <a:srgbClr val="000000">
                    <a:alpha val="0"/>
                  </a:srgbClr>
                </a:highlight>
                <a:latin typeface="Comfortaa"/>
                <a:ea typeface="Comfortaa"/>
                <a:cs typeface="Comfortaa"/>
                <a:sym typeface="Comfortaa"/>
              </a:rPr>
              <a:t>Hybrid Mobility:</a:t>
            </a:r>
            <a:r>
              <a:rPr lang="en-US" sz="1400" b="1" i="0" u="none" strike="noStrike">
                <a:solidFill>
                  <a:srgbClr val="000000"/>
                </a:solidFill>
                <a:highlight>
                  <a:srgbClr val="000000">
                    <a:alpha val="0"/>
                  </a:srgbClr>
                </a:highlight>
                <a:latin typeface="Comfortaa"/>
                <a:ea typeface="Comfortaa"/>
                <a:cs typeface="Comfortaa"/>
                <a:sym typeface="Comfortaa"/>
              </a:rPr>
              <a:t> Virtual (Online) mobility and (ordinary) physical mobility modules can be combined in different ways. For example;</a:t>
            </a:r>
            <a:endParaRPr sz="1400" b="1">
              <a:solidFill>
                <a:srgbClr val="000000"/>
              </a:solidFill>
              <a:latin typeface="Comfortaa"/>
              <a:ea typeface="Comfortaa"/>
              <a:cs typeface="Comfortaa"/>
              <a:sym typeface="Comfortaa"/>
            </a:endParaRPr>
          </a:p>
          <a:p>
            <a:pPr marL="457200" lvl="0" indent="0" algn="l" rtl="0">
              <a:spcBef>
                <a:spcPts val="1200"/>
              </a:spcBef>
              <a:spcAft>
                <a:spcPct val="0"/>
              </a:spcAft>
              <a:buNone/>
            </a:pPr>
            <a:r>
              <a:rPr lang="en-US" sz="1400" b="1" i="0" u="none" strike="noStrike">
                <a:solidFill>
                  <a:srgbClr val="000000"/>
                </a:solidFill>
                <a:highlight>
                  <a:srgbClr val="000000">
                    <a:alpha val="0"/>
                  </a:srgbClr>
                </a:highlight>
                <a:latin typeface="Comfortaa"/>
                <a:ea typeface="Comfortaa"/>
                <a:cs typeface="Comfortaa"/>
                <a:sym typeface="Comfortaa"/>
              </a:rPr>
              <a:t>- Mobility that begins online due to the pandemic (at home or abroad) can be turned into physical mobility if conditions allow.</a:t>
            </a:r>
            <a:endParaRPr sz="1400" b="1">
              <a:solidFill>
                <a:srgbClr val="000000"/>
              </a:solidFill>
              <a:latin typeface="Comfortaa"/>
              <a:ea typeface="Comfortaa"/>
              <a:cs typeface="Comfortaa"/>
              <a:sym typeface="Comfortaa"/>
            </a:endParaRPr>
          </a:p>
          <a:p>
            <a:pPr marL="457200" lvl="0" indent="0" algn="l" rtl="0">
              <a:spcBef>
                <a:spcPts val="1200"/>
              </a:spcBef>
              <a:spcAft>
                <a:spcPct val="0"/>
              </a:spcAft>
              <a:buNone/>
            </a:pPr>
            <a:r>
              <a:rPr lang="en-US" sz="1400" b="1" i="0" u="none" strike="noStrike">
                <a:solidFill>
                  <a:srgbClr val="000000"/>
                </a:solidFill>
                <a:highlight>
                  <a:srgbClr val="000000">
                    <a:alpha val="0"/>
                  </a:srgbClr>
                </a:highlight>
                <a:latin typeface="Comfortaa"/>
                <a:ea typeface="Comfortaa"/>
                <a:cs typeface="Comfortaa"/>
                <a:sym typeface="Comfortaa"/>
              </a:rPr>
              <a:t>- Physical mobility can be performed online by staying abroad or returning home due to the pandemic.</a:t>
            </a:r>
            <a:endParaRPr sz="1400" b="1">
              <a:solidFill>
                <a:srgbClr val="000000"/>
              </a:solidFill>
              <a:latin typeface="Comfortaa"/>
              <a:ea typeface="Comfortaa"/>
              <a:cs typeface="Comfortaa"/>
              <a:sym typeface="Comfortaa"/>
            </a:endParaRPr>
          </a:p>
          <a:p>
            <a:pPr marL="914400" lvl="0" indent="0" algn="l" rtl="0">
              <a:lnSpc>
                <a:spcPct val="150000"/>
              </a:lnSpc>
              <a:spcBef>
                <a:spcPts val="1200"/>
              </a:spcBef>
              <a:spcAft>
                <a:spcPct val="0"/>
              </a:spcAft>
              <a:buNone/>
            </a:pPr>
            <a:endParaRPr sz="1400">
              <a:solidFill>
                <a:srgbClr val="FF0000"/>
              </a:solidFill>
              <a:latin typeface="Comfortaa"/>
              <a:ea typeface="Comfortaa"/>
              <a:cs typeface="Comfortaa"/>
              <a:sym typeface="Comfortaa"/>
            </a:endParaRPr>
          </a:p>
          <a:p>
            <a:pPr marL="0" lvl="0" indent="0" algn="l" rtl="0">
              <a:spcBef>
                <a:spcPts val="1200"/>
              </a:spcBef>
              <a:spcAft>
                <a:spcPts val="1600"/>
              </a:spcAft>
              <a:buNone/>
            </a:pPr>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32"/>
          <p:cNvSpPr txBox="1">
            <a:spLocks noGrp="1"/>
          </p:cNvSpPr>
          <p:nvPr>
            <p:ph type="title"/>
          </p:nvPr>
        </p:nvSpPr>
        <p:spPr>
          <a:xfrm>
            <a:off x="311700" y="445025"/>
            <a:ext cx="8520600" cy="13941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WHAT ARE VALID DOCUMENTS FOR FORCE MAJEURE DECLARATION?</a:t>
            </a:r>
            <a:endParaRPr/>
          </a:p>
        </p:txBody>
      </p:sp>
      <p:sp>
        <p:nvSpPr>
          <p:cNvPr id="185" name="Google Shape;185;p32"/>
          <p:cNvSpPr txBox="1">
            <a:spLocks noGrp="1"/>
          </p:cNvSpPr>
          <p:nvPr>
            <p:ph type="body" idx="1"/>
          </p:nvPr>
        </p:nvSpPr>
        <p:spPr>
          <a:xfrm>
            <a:off x="311700" y="1710925"/>
            <a:ext cx="8520600" cy="32079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1300" b="1" i="0" u="none" strike="noStrike">
                <a:solidFill>
                  <a:srgbClr val="EF6C00"/>
                </a:solidFill>
                <a:highlight>
                  <a:srgbClr val="000000">
                    <a:alpha val="0"/>
                  </a:srgbClr>
                </a:highlight>
                <a:latin typeface="Comfortaa"/>
                <a:ea typeface="Comfortaa"/>
                <a:cs typeface="Comfortaa"/>
                <a:sym typeface="Comfortaa"/>
              </a:rPr>
              <a:t>Valid documents for force majeure imbursements:</a:t>
            </a:r>
            <a:r>
              <a:rPr lang="en-US" sz="1300" b="0" i="0" u="none" strike="noStrike">
                <a:solidFill>
                  <a:srgbClr val="000000"/>
                </a:solidFill>
                <a:highlight>
                  <a:srgbClr val="000000">
                    <a:alpha val="0"/>
                  </a:srgbClr>
                </a:highlight>
                <a:latin typeface="Comfortaa"/>
                <a:ea typeface="Comfortaa"/>
                <a:cs typeface="Comfortaa"/>
                <a:sym typeface="Comfortaa"/>
              </a:rPr>
              <a:t> documents indicating that the payment regarding the service was incurred, but even though the service wasn't provided, the refund for the paid service was not received, documents, which indicate that the fee is non refundable, received from the person or institution that provide service; reports in cases where official corporate documents cannot be issued, e-mail correspondence are considered valid/proving documents. In the event that, it cannot be documented that the refund is partially or completely impossible, it will be sufficient to obtain the participant's signed declaration that the refund is not possible.</a:t>
            </a:r>
            <a:endParaRPr sz="1300">
              <a:solidFill>
                <a:srgbClr val="000000"/>
              </a:solidFill>
              <a:latin typeface="Comfortaa"/>
              <a:ea typeface="Comfortaa"/>
              <a:cs typeface="Comfortaa"/>
              <a:sym typeface="Comfortaa"/>
            </a:endParaRPr>
          </a:p>
          <a:p>
            <a:pPr marL="0" lvl="0" indent="0" algn="l" rtl="0">
              <a:spcBef>
                <a:spcPct val="0"/>
              </a:spcBef>
              <a:spcAft>
                <a:spcPct val="0"/>
              </a:spcAft>
              <a:buNone/>
            </a:pPr>
            <a:endParaRPr sz="1100">
              <a:solidFill>
                <a:srgbClr val="000000"/>
              </a:solidFill>
              <a:latin typeface="Arial"/>
              <a:ea typeface="Arial"/>
              <a:cs typeface="Arial"/>
              <a:sym typeface="Arial"/>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3"/>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In addition;</a:t>
            </a:r>
            <a:endParaRPr/>
          </a:p>
        </p:txBody>
      </p:sp>
      <p:sp>
        <p:nvSpPr>
          <p:cNvPr id="191" name="Google Shape;191;p33"/>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1400" b="0" i="0" u="none" strike="noStrike">
                <a:solidFill>
                  <a:srgbClr val="000000"/>
                </a:solidFill>
                <a:highlight>
                  <a:srgbClr val="000000">
                    <a:alpha val="0"/>
                  </a:srgbClr>
                </a:highlight>
                <a:latin typeface="Comfortaa"/>
                <a:ea typeface="Comfortaa"/>
                <a:cs typeface="Comfortaa"/>
                <a:sym typeface="Comfortaa"/>
              </a:rPr>
              <a:t>It is possible to pay for the travel expenses for non-grant students to return to Turkey, with the condition that payment is in line with the principles of equality and transparency for all non-grant students. </a:t>
            </a:r>
            <a:endParaRPr sz="1400">
              <a:solidFill>
                <a:srgbClr val="000000"/>
              </a:solidFill>
              <a:latin typeface="Comfortaa"/>
              <a:ea typeface="Comfortaa"/>
              <a:cs typeface="Comfortaa"/>
              <a:sym typeface="Comfortaa"/>
            </a:endParaRPr>
          </a:p>
          <a:p>
            <a:pPr marL="0" lvl="0" indent="0" algn="l" rtl="0">
              <a:spcBef>
                <a:spcPct val="0"/>
              </a:spcBef>
              <a:spcAft>
                <a:spcPct val="0"/>
              </a:spcAft>
              <a:buNone/>
            </a:pPr>
            <a:endParaRPr sz="1400">
              <a:solidFill>
                <a:srgbClr val="000000"/>
              </a:solidFill>
              <a:latin typeface="Comfortaa"/>
              <a:ea typeface="Comfortaa"/>
              <a:cs typeface="Comfortaa"/>
              <a:sym typeface="Comfortaa"/>
            </a:endParaRPr>
          </a:p>
          <a:p>
            <a:pPr marL="0" lvl="0" indent="0" algn="l" rtl="0">
              <a:spcBef>
                <a:spcPct val="0"/>
              </a:spcBef>
              <a:spcAft>
                <a:spcPct val="0"/>
              </a:spcAft>
              <a:buNone/>
            </a:pPr>
            <a:r>
              <a:rPr lang="en-US" sz="1400" b="0" i="0" u="none" strike="noStrike">
                <a:solidFill>
                  <a:srgbClr val="000000"/>
                </a:solidFill>
                <a:highlight>
                  <a:srgbClr val="000000">
                    <a:alpha val="0"/>
                  </a:srgbClr>
                </a:highlight>
                <a:latin typeface="Comfortaa"/>
                <a:ea typeface="Comfortaa"/>
                <a:cs typeface="Comfortaa"/>
                <a:sym typeface="Comfortaa"/>
              </a:rPr>
              <a:t>With grant / without grant activities can be extended at most until the end date of the project period to which they belong.</a:t>
            </a:r>
            <a:endParaRPr sz="1400">
              <a:solidFill>
                <a:srgbClr val="000000"/>
              </a:solidFill>
              <a:latin typeface="Comfortaa"/>
              <a:ea typeface="Comfortaa"/>
              <a:cs typeface="Comfortaa"/>
              <a:sym typeface="Comfortaa"/>
            </a:endParaRPr>
          </a:p>
          <a:p>
            <a:pPr marL="0" lvl="0" indent="0" algn="l" rtl="0">
              <a:spcBef>
                <a:spcPct val="0"/>
              </a:spcBef>
              <a:spcAft>
                <a:spcPct val="0"/>
              </a:spcAft>
              <a:buNone/>
            </a:pPr>
            <a:endParaRPr sz="1400">
              <a:solidFill>
                <a:srgbClr val="000000"/>
              </a:solidFill>
              <a:latin typeface="Comfortaa"/>
              <a:ea typeface="Comfortaa"/>
              <a:cs typeface="Comfortaa"/>
              <a:sym typeface="Comfortaa"/>
            </a:endParaRPr>
          </a:p>
          <a:p>
            <a:pPr marL="0" lvl="0" indent="0" algn="l" rtl="0">
              <a:spcBef>
                <a:spcPct val="0"/>
              </a:spcBef>
              <a:spcAft>
                <a:spcPct val="0"/>
              </a:spcAft>
              <a:buNone/>
            </a:pPr>
            <a:r>
              <a:rPr lang="en-US" sz="1400" b="0" i="0" u="none" strike="noStrike">
                <a:solidFill>
                  <a:srgbClr val="000000"/>
                </a:solidFill>
                <a:highlight>
                  <a:srgbClr val="000000">
                    <a:alpha val="0"/>
                  </a:srgbClr>
                </a:highlight>
                <a:latin typeface="Comfortaa"/>
                <a:ea typeface="Comfortaa"/>
                <a:cs typeface="Comfortaa"/>
                <a:sym typeface="Comfortaa"/>
              </a:rPr>
              <a:t>If students and staff who have been selected but haven't participated in the activity due to covid-19 cannot participate in their activities by the end of the project period, their right is not transfered to the next project period.</a:t>
            </a:r>
            <a:endParaRPr sz="1400">
              <a:solidFill>
                <a:srgbClr val="000000"/>
              </a:solidFill>
              <a:latin typeface="Comfortaa"/>
              <a:ea typeface="Comfortaa"/>
              <a:cs typeface="Comfortaa"/>
              <a:sym typeface="Comfortaa"/>
            </a:endParaRPr>
          </a:p>
          <a:p>
            <a:pPr marL="0" lvl="0" indent="0" algn="l" rtl="0">
              <a:spcBef>
                <a:spcPct val="0"/>
              </a:spcBef>
              <a:spcAft>
                <a:spcPct val="0"/>
              </a:spcAft>
              <a:buNone/>
            </a:pPr>
            <a:endParaRPr sz="1400">
              <a:solidFill>
                <a:srgbClr val="000000"/>
              </a:solidFill>
              <a:latin typeface="Comfortaa"/>
              <a:ea typeface="Comfortaa"/>
              <a:cs typeface="Comfortaa"/>
              <a:sym typeface="Comfortaa"/>
            </a:endParaRPr>
          </a:p>
          <a:p>
            <a:pPr marL="0" lvl="0" indent="0" algn="l" rtl="0">
              <a:spcBef>
                <a:spcPct val="0"/>
              </a:spcBef>
              <a:spcAft>
                <a:spcPct val="0"/>
              </a:spcAft>
              <a:buNone/>
            </a:pPr>
            <a:r>
              <a:rPr lang="en-US" sz="1400" b="0" i="0" u="none" strike="noStrike">
                <a:solidFill>
                  <a:srgbClr val="000000"/>
                </a:solidFill>
                <a:highlight>
                  <a:srgbClr val="000000">
                    <a:alpha val="0"/>
                  </a:srgbClr>
                </a:highlight>
                <a:latin typeface="Comfortaa"/>
                <a:ea typeface="Comfortaa"/>
                <a:cs typeface="Comfortaa"/>
                <a:sym typeface="Comfortaa"/>
              </a:rPr>
              <a:t>At the request of the higher education institution, the duration of the project can be extended up to a maximum of 12 months.</a:t>
            </a:r>
            <a:endParaRPr sz="1400">
              <a:solidFill>
                <a:srgbClr val="000000"/>
              </a:solidFill>
              <a:latin typeface="Comfortaa"/>
              <a:ea typeface="Comfortaa"/>
              <a:cs typeface="Comfortaa"/>
              <a:sym typeface="Comfortaa"/>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3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For more information...</a:t>
            </a:r>
            <a:endParaRPr/>
          </a:p>
        </p:txBody>
      </p:sp>
      <p:sp>
        <p:nvSpPr>
          <p:cNvPr id="197" name="Google Shape;197;p3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1600" b="0" i="0" u="none" strike="noStrike">
                <a:solidFill>
                  <a:srgbClr val="000000"/>
                </a:solidFill>
                <a:highlight>
                  <a:srgbClr val="000000">
                    <a:alpha val="0"/>
                  </a:srgbClr>
                </a:highlight>
                <a:latin typeface="Open Sans"/>
              </a:rPr>
              <a:t>For any questions and more information about Erasmus+ Program, please;</a:t>
            </a:r>
            <a:endParaRPr sz="1600">
              <a:solidFill>
                <a:srgbClr val="000000"/>
              </a:solidFill>
            </a:endParaRPr>
          </a:p>
          <a:p>
            <a:pPr marL="0" lvl="0" indent="0" algn="l" rtl="0">
              <a:spcBef>
                <a:spcPts val="1600"/>
              </a:spcBef>
              <a:spcAft>
                <a:spcPct val="0"/>
              </a:spcAft>
              <a:buNone/>
            </a:pPr>
            <a:r>
              <a:rPr lang="en-US" sz="1600" b="0" i="0" u="none" strike="noStrike">
                <a:solidFill>
                  <a:srgbClr val="000000"/>
                </a:solidFill>
                <a:highlight>
                  <a:srgbClr val="000000">
                    <a:alpha val="0"/>
                  </a:srgbClr>
                </a:highlight>
                <a:latin typeface="Open Sans"/>
              </a:rPr>
              <a:t>visit our office by making an appointment emailing </a:t>
            </a:r>
            <a:r>
              <a:rPr lang="en-US" sz="1600" b="0" i="0" u="sng" strike="noStrike">
                <a:solidFill>
                  <a:srgbClr val="CE93D8"/>
                </a:solidFill>
                <a:highlight>
                  <a:srgbClr val="000000">
                    <a:alpha val="0"/>
                  </a:srgbClr>
                </a:highlight>
                <a:latin typeface="Open Sans"/>
                <a:hlinkClick r:id="rId3"/>
              </a:rPr>
              <a:t>erasmus@kent.edu.tr</a:t>
            </a:r>
            <a:r>
              <a:rPr lang="en-US" sz="1600" b="0" i="0" u="none" strike="noStrike">
                <a:solidFill>
                  <a:srgbClr val="000000"/>
                </a:solidFill>
                <a:highlight>
                  <a:srgbClr val="000000">
                    <a:alpha val="0"/>
                  </a:srgbClr>
                </a:highlight>
                <a:latin typeface="Open Sans"/>
              </a:rPr>
              <a:t>.</a:t>
            </a:r>
            <a:endParaRPr sz="1600">
              <a:solidFill>
                <a:srgbClr val="000000"/>
              </a:solidFill>
            </a:endParaRPr>
          </a:p>
          <a:p>
            <a:pPr marL="457200" lvl="0" indent="-330200" algn="l" rtl="0">
              <a:spcBef>
                <a:spcPts val="1600"/>
              </a:spcBef>
              <a:spcAft>
                <a:spcPct val="0"/>
              </a:spcAft>
              <a:buClr>
                <a:schemeClr val="accent1"/>
              </a:buClr>
              <a:buSzPts val="1600"/>
              <a:buChar char="●"/>
            </a:pPr>
            <a:r>
              <a:rPr lang="en-US" sz="1600" b="1" i="0" u="none" strike="noStrike">
                <a:solidFill>
                  <a:srgbClr val="EF6C00"/>
                </a:solidFill>
                <a:highlight>
                  <a:srgbClr val="000000">
                    <a:alpha val="0"/>
                  </a:srgbClr>
                </a:highlight>
                <a:latin typeface="Open Sans"/>
              </a:rPr>
              <a:t>Appointments can also be conducted online within the framework of measures to combat covid-19.</a:t>
            </a:r>
            <a:endParaRPr sz="1600" b="1">
              <a:solidFill>
                <a:schemeClr val="accent1"/>
              </a:solidFill>
            </a:endParaRPr>
          </a:p>
          <a:p>
            <a:pPr marL="457200" lvl="0" indent="0" algn="l" rtl="0">
              <a:spcBef>
                <a:spcPts val="1600"/>
              </a:spcBef>
              <a:spcAft>
                <a:spcPts val="1600"/>
              </a:spcAft>
              <a:buNone/>
            </a:pPr>
            <a:r>
              <a:rPr lang="en-US" sz="1600" b="0" i="0" u="none" strike="noStrike">
                <a:solidFill>
                  <a:srgbClr val="000000"/>
                </a:solidFill>
                <a:highlight>
                  <a:srgbClr val="000000">
                    <a:alpha val="0"/>
                  </a:srgbClr>
                </a:highlight>
                <a:latin typeface="Open Sans"/>
              </a:rPr>
              <a:t>We are always here for our dear students and members.</a:t>
            </a:r>
            <a:endParaRPr sz="160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3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1" u="none" strike="noStrike">
                <a:highlight>
                  <a:srgbClr val="000000">
                    <a:alpha val="0"/>
                  </a:srgbClr>
                </a:highlight>
                <a:latin typeface="PT Sans Narrow"/>
              </a:rPr>
              <a:t>Thank you for listening...</a:t>
            </a:r>
            <a:endParaRPr i="1"/>
          </a:p>
        </p:txBody>
      </p:sp>
      <p:sp>
        <p:nvSpPr>
          <p:cNvPr id="203" name="Google Shape;203;p35"/>
          <p:cNvSpPr txBox="1"/>
          <p:nvPr/>
        </p:nvSpPr>
        <p:spPr>
          <a:xfrm>
            <a:off x="444075" y="1517150"/>
            <a:ext cx="4262700" cy="497400"/>
          </a:xfrm>
          <a:prstGeom prst="rect">
            <a:avLst/>
          </a:prstGeom>
          <a:noFill/>
          <a:ln>
            <a:noFill/>
          </a:ln>
        </p:spPr>
        <p:txBody>
          <a:bodyPr spcFirstLastPara="1" wrap="square" lIns="91425" tIns="91425" rIns="91425" bIns="91425" anchor="t" anchorCtr="0">
            <a:noAutofit/>
          </a:bodyPr>
          <a:lstStyle/>
          <a:p>
            <a:pPr marL="0" lvl="0" indent="0" algn="l" rtl="0">
              <a:spcBef>
                <a:spcPct val="0"/>
              </a:spcBef>
              <a:spcAft>
                <a:spcPct val="0"/>
              </a:spcAft>
              <a:buNone/>
            </a:pPr>
            <a:r>
              <a:rPr lang="en-US" sz="1400" b="0" i="0" u="none" strike="noStrike">
                <a:highlight>
                  <a:srgbClr val="000000">
                    <a:alpha val="0"/>
                  </a:srgbClr>
                </a:highlight>
                <a:latin typeface="Open Sans"/>
                <a:ea typeface="Open Sans"/>
                <a:cs typeface="Open Sans"/>
                <a:sym typeface="Open Sans"/>
              </a:rPr>
              <a:t>We can move on to the Q&amp;A part.</a:t>
            </a:r>
            <a:endParaRPr>
              <a:latin typeface="Open Sans"/>
              <a:ea typeface="Open Sans"/>
              <a:cs typeface="Open Sans"/>
              <a:sym typeface="Open Sans"/>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ONLINE MOBILITY FOR LEARNING</a:t>
            </a:r>
            <a:endParaRPr/>
          </a:p>
        </p:txBody>
      </p:sp>
      <p:sp>
        <p:nvSpPr>
          <p:cNvPr id="83" name="Google Shape;83;p15"/>
          <p:cNvSpPr txBox="1">
            <a:spLocks noGrp="1"/>
          </p:cNvSpPr>
          <p:nvPr>
            <p:ph type="body" idx="1"/>
          </p:nvPr>
        </p:nvSpPr>
        <p:spPr>
          <a:xfrm>
            <a:off x="311700" y="1152425"/>
            <a:ext cx="8520600" cy="3841500"/>
          </a:xfrm>
          <a:prstGeom prst="rect">
            <a:avLst/>
          </a:prstGeom>
        </p:spPr>
        <p:txBody>
          <a:bodyPr spcFirstLastPara="1" wrap="square" lIns="91425" tIns="91425" rIns="91425" bIns="91425" anchor="t" anchorCtr="0">
            <a:noAutofit/>
          </a:bodyPr>
          <a:lstStyle/>
          <a:p>
            <a:pPr marL="457200" lvl="0" indent="0" algn="l" rtl="0">
              <a:spcBef>
                <a:spcPts val="1200"/>
              </a:spcBef>
              <a:spcAft>
                <a:spcPct val="0"/>
              </a:spcAft>
              <a:buNone/>
            </a:pPr>
            <a:r>
              <a:rPr lang="en-US" sz="1400" b="1" i="0" u="none" strike="noStrike">
                <a:solidFill>
                  <a:srgbClr val="000000"/>
                </a:solidFill>
                <a:highlight>
                  <a:srgbClr val="000000">
                    <a:alpha val="0"/>
                  </a:srgbClr>
                </a:highlight>
                <a:latin typeface="Comfortaa"/>
                <a:ea typeface="Comfortaa"/>
                <a:cs typeface="Comfortaa"/>
                <a:sym typeface="Comfortaa"/>
              </a:rPr>
              <a:t>Beginning student/staff mobility online, continuing online and completing online according to the course of the global epidemic, have been deemed appropriate by the EU Commission pursuant to COVID-19 measures.</a:t>
            </a:r>
            <a:endParaRPr sz="1400" b="1">
              <a:solidFill>
                <a:srgbClr val="000000"/>
              </a:solidFill>
              <a:latin typeface="Comfortaa"/>
              <a:ea typeface="Comfortaa"/>
              <a:cs typeface="Comfortaa"/>
              <a:sym typeface="Comfortaa"/>
            </a:endParaRPr>
          </a:p>
          <a:p>
            <a:pPr marL="457200" lvl="0" indent="0" algn="l" rtl="0">
              <a:spcBef>
                <a:spcPts val="1200"/>
              </a:spcBef>
              <a:spcAft>
                <a:spcPct val="0"/>
              </a:spcAft>
              <a:buNone/>
            </a:pPr>
            <a:r>
              <a:rPr lang="en-US" sz="1400" b="1" i="0" u="none" strike="noStrike">
                <a:solidFill>
                  <a:srgbClr val="000000"/>
                </a:solidFill>
                <a:highlight>
                  <a:srgbClr val="000000">
                    <a:alpha val="0"/>
                  </a:srgbClr>
                </a:highlight>
                <a:latin typeface="Comfortaa"/>
                <a:ea typeface="Comfortaa"/>
                <a:cs typeface="Comfortaa"/>
                <a:sym typeface="Comfortaa"/>
              </a:rPr>
              <a:t>Mobility Types:</a:t>
            </a:r>
            <a:endParaRPr sz="1400" b="1">
              <a:solidFill>
                <a:srgbClr val="000000"/>
              </a:solidFill>
              <a:latin typeface="Comfortaa"/>
              <a:ea typeface="Comfortaa"/>
              <a:cs typeface="Comfortaa"/>
              <a:sym typeface="Comfortaa"/>
            </a:endParaRPr>
          </a:p>
          <a:p>
            <a:pPr marL="457200" lvl="0" indent="-317500" algn="l" rtl="0">
              <a:lnSpc>
                <a:spcPct val="150000"/>
              </a:lnSpc>
              <a:spcBef>
                <a:spcPts val="1200"/>
              </a:spcBef>
              <a:spcAft>
                <a:spcPct val="0"/>
              </a:spcAft>
              <a:buClr>
                <a:schemeClr val="accent1"/>
              </a:buClr>
              <a:buSzPts val="1400"/>
              <a:buFont typeface="Comfortaa"/>
              <a:buAutoNum type="arabicPeriod"/>
            </a:pPr>
            <a:r>
              <a:rPr lang="en-US" sz="1400" b="1" i="0" u="none" strike="noStrike">
                <a:solidFill>
                  <a:srgbClr val="EF6C00"/>
                </a:solidFill>
                <a:highlight>
                  <a:srgbClr val="000000">
                    <a:alpha val="0"/>
                  </a:srgbClr>
                </a:highlight>
                <a:latin typeface="Comfortaa"/>
                <a:ea typeface="Comfortaa"/>
                <a:cs typeface="Comfortaa"/>
                <a:sym typeface="Comfortaa"/>
              </a:rPr>
              <a:t>It can start online and be completed physically. (Mixed Mobility = Virtual + Physical Mobility)</a:t>
            </a:r>
            <a:endParaRPr sz="1400" b="1">
              <a:solidFill>
                <a:schemeClr val="accent1"/>
              </a:solidFill>
              <a:latin typeface="Comfortaa"/>
              <a:ea typeface="Comfortaa"/>
              <a:cs typeface="Comfortaa"/>
              <a:sym typeface="Comfortaa"/>
            </a:endParaRPr>
          </a:p>
          <a:p>
            <a:pPr marL="457200" lvl="0" indent="-317500" algn="l" rtl="0">
              <a:lnSpc>
                <a:spcPct val="150000"/>
              </a:lnSpc>
              <a:spcBef>
                <a:spcPct val="0"/>
              </a:spcBef>
              <a:spcAft>
                <a:spcPct val="0"/>
              </a:spcAft>
              <a:buClr>
                <a:schemeClr val="accent1"/>
              </a:buClr>
              <a:buSzPts val="1400"/>
              <a:buFont typeface="Comfortaa"/>
              <a:buAutoNum type="arabicPeriod"/>
            </a:pPr>
            <a:r>
              <a:rPr lang="en-US" sz="1400" b="1" i="0" u="none" strike="noStrike">
                <a:solidFill>
                  <a:srgbClr val="EF6C00"/>
                </a:solidFill>
                <a:highlight>
                  <a:srgbClr val="000000">
                    <a:alpha val="0"/>
                  </a:srgbClr>
                </a:highlight>
                <a:latin typeface="Comfortaa"/>
                <a:ea typeface="Comfortaa"/>
                <a:cs typeface="Comfortaa"/>
                <a:sym typeface="Comfortaa"/>
              </a:rPr>
              <a:t>It can start online and finish online. (Virtual mobility - without traveling, at home)</a:t>
            </a:r>
            <a:endParaRPr sz="1400" b="1">
              <a:solidFill>
                <a:schemeClr val="accent1"/>
              </a:solidFill>
              <a:latin typeface="Comfortaa"/>
              <a:ea typeface="Comfortaa"/>
              <a:cs typeface="Comfortaa"/>
              <a:sym typeface="Comfortaa"/>
            </a:endParaRPr>
          </a:p>
          <a:p>
            <a:pPr marL="457200" lvl="0" indent="-317500" algn="l" rtl="0">
              <a:lnSpc>
                <a:spcPct val="150000"/>
              </a:lnSpc>
              <a:spcBef>
                <a:spcPct val="0"/>
              </a:spcBef>
              <a:spcAft>
                <a:spcPct val="0"/>
              </a:spcAft>
              <a:buClr>
                <a:schemeClr val="accent1"/>
              </a:buClr>
              <a:buSzPts val="1400"/>
              <a:buFont typeface="Comfortaa"/>
              <a:buAutoNum type="arabicPeriod"/>
            </a:pPr>
            <a:r>
              <a:rPr lang="en-US" sz="1400" b="1" i="0" u="none" strike="noStrike">
                <a:solidFill>
                  <a:srgbClr val="EF6C00"/>
                </a:solidFill>
                <a:highlight>
                  <a:srgbClr val="000000">
                    <a:alpha val="0"/>
                  </a:srgbClr>
                </a:highlight>
                <a:latin typeface="Comfortaa"/>
                <a:ea typeface="Comfortaa"/>
                <a:cs typeface="Comfortaa"/>
                <a:sym typeface="Comfortaa"/>
              </a:rPr>
              <a:t>It can be started physically and completed online according to the course of the pandemic. (Mixed Mobility)</a:t>
            </a:r>
            <a:endParaRPr sz="1400" b="1">
              <a:solidFill>
                <a:schemeClr val="accent1"/>
              </a:solidFill>
              <a:latin typeface="Comfortaa"/>
              <a:ea typeface="Comfortaa"/>
              <a:cs typeface="Comfortaa"/>
              <a:sym typeface="Comfortaa"/>
            </a:endParaRPr>
          </a:p>
          <a:p>
            <a:pPr marL="457200" lvl="0" indent="-317500" algn="l" rtl="0">
              <a:lnSpc>
                <a:spcPct val="150000"/>
              </a:lnSpc>
              <a:spcBef>
                <a:spcPct val="0"/>
              </a:spcBef>
              <a:spcAft>
                <a:spcPct val="0"/>
              </a:spcAft>
              <a:buClr>
                <a:schemeClr val="accent1"/>
              </a:buClr>
              <a:buSzPts val="1400"/>
              <a:buFont typeface="Comfortaa"/>
              <a:buAutoNum type="arabicPeriod"/>
            </a:pPr>
            <a:r>
              <a:rPr lang="en-US" sz="1400" b="1" i="0" u="none" strike="noStrike">
                <a:solidFill>
                  <a:srgbClr val="EF6C00"/>
                </a:solidFill>
                <a:highlight>
                  <a:srgbClr val="000000">
                    <a:alpha val="0"/>
                  </a:srgbClr>
                </a:highlight>
                <a:latin typeface="Comfortaa"/>
                <a:ea typeface="Comfortaa"/>
                <a:cs typeface="Comfortaa"/>
                <a:sym typeface="Comfortaa"/>
              </a:rPr>
              <a:t>Starting physically and completing physically. (Normal - Physical - Mobility)</a:t>
            </a:r>
            <a:endParaRPr sz="1400" b="1">
              <a:solidFill>
                <a:schemeClr val="accent1"/>
              </a:solidFill>
              <a:latin typeface="Comfortaa"/>
              <a:ea typeface="Comfortaa"/>
              <a:cs typeface="Comfortaa"/>
              <a:sym typeface="Comfortaa"/>
            </a:endParaRPr>
          </a:p>
          <a:p>
            <a:pPr marL="457200" lvl="0" indent="-317500" algn="l" rtl="0">
              <a:lnSpc>
                <a:spcPct val="150000"/>
              </a:lnSpc>
              <a:spcBef>
                <a:spcPct val="0"/>
              </a:spcBef>
              <a:spcAft>
                <a:spcPct val="0"/>
              </a:spcAft>
              <a:buClr>
                <a:schemeClr val="accent1"/>
              </a:buClr>
              <a:buSzPts val="1400"/>
              <a:buFont typeface="Comfortaa"/>
              <a:buAutoNum type="arabicPeriod"/>
            </a:pPr>
            <a:r>
              <a:rPr lang="en-US" sz="1400" b="1" i="0" u="none" strike="noStrike">
                <a:solidFill>
                  <a:srgbClr val="EF6C00"/>
                </a:solidFill>
                <a:highlight>
                  <a:srgbClr val="000000">
                    <a:alpha val="0"/>
                  </a:srgbClr>
                </a:highlight>
                <a:latin typeface="Comfortaa"/>
                <a:ea typeface="Comfortaa"/>
                <a:cs typeface="Comfortaa"/>
                <a:sym typeface="Comfortaa"/>
              </a:rPr>
              <a:t>Lessons are taken virtually in host country. (Virtual Mobility-Abroad)</a:t>
            </a:r>
            <a:endParaRPr sz="1400" b="1">
              <a:solidFill>
                <a:schemeClr val="accent1"/>
              </a:solidFill>
              <a:latin typeface="Comfortaa"/>
              <a:ea typeface="Comfortaa"/>
              <a:cs typeface="Comfortaa"/>
              <a:sym typeface="Comfortaa"/>
            </a:endParaRPr>
          </a:p>
          <a:p>
            <a:pPr marL="0" lvl="0" indent="0" algn="l" rtl="0">
              <a:spcBef>
                <a:spcPts val="1200"/>
              </a:spcBef>
              <a:spcAft>
                <a:spcPts val="1600"/>
              </a:spcAft>
              <a:buNone/>
            </a:pPr>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ONLINE MOBILITY FOR LEARNING</a:t>
            </a:r>
            <a:endParaRPr/>
          </a:p>
        </p:txBody>
      </p:sp>
      <p:sp>
        <p:nvSpPr>
          <p:cNvPr id="89" name="Google Shape;89;p16"/>
          <p:cNvSpPr txBox="1">
            <a:spLocks noGrp="1"/>
          </p:cNvSpPr>
          <p:nvPr>
            <p:ph type="body" idx="1"/>
          </p:nvPr>
        </p:nvSpPr>
        <p:spPr>
          <a:xfrm>
            <a:off x="311700" y="1266325"/>
            <a:ext cx="8520600" cy="3706200"/>
          </a:xfrm>
          <a:prstGeom prst="rect">
            <a:avLst/>
          </a:prstGeom>
        </p:spPr>
        <p:txBody>
          <a:bodyPr spcFirstLastPara="1" wrap="square" lIns="91425" tIns="91425" rIns="91425" bIns="91425" anchor="t" anchorCtr="0">
            <a:noAutofit/>
          </a:bodyPr>
          <a:lstStyle/>
          <a:p>
            <a:pPr marL="457200" lvl="0" indent="-317500" algn="l" rtl="0">
              <a:lnSpc>
                <a:spcPct val="150000"/>
              </a:lnSpc>
              <a:spcBef>
                <a:spcPts val="1200"/>
              </a:spcBef>
              <a:spcAft>
                <a:spcPct val="0"/>
              </a:spcAft>
              <a:buClr>
                <a:srgbClr val="FF9900"/>
              </a:buClr>
              <a:buSzPts val="1400"/>
              <a:buFont typeface="Comfortaa"/>
              <a:buAutoNum type="arabicPeriod"/>
            </a:pPr>
            <a:r>
              <a:rPr lang="en-US" sz="1400" b="1" i="0" u="none" strike="noStrike" dirty="0">
                <a:solidFill>
                  <a:srgbClr val="EF6C00"/>
                </a:solidFill>
                <a:highlight>
                  <a:srgbClr val="000000">
                    <a:alpha val="0"/>
                  </a:srgbClr>
                </a:highlight>
                <a:latin typeface="Comfortaa"/>
                <a:ea typeface="Comfortaa"/>
                <a:cs typeface="Comfortaa"/>
                <a:sym typeface="Comfortaa"/>
              </a:rPr>
              <a:t>It can start virtually and be completed physically. (Mixed Mobility = Virtual + Physical Mobility): </a:t>
            </a:r>
            <a:r>
              <a:rPr lang="en-US" sz="1400" b="0" i="0" u="none" strike="noStrike" dirty="0">
                <a:solidFill>
                  <a:srgbClr val="000000"/>
                </a:solidFill>
                <a:highlight>
                  <a:srgbClr val="000000">
                    <a:alpha val="0"/>
                  </a:srgbClr>
                </a:highlight>
                <a:latin typeface="Comfortaa"/>
                <a:ea typeface="Comfortaa"/>
                <a:cs typeface="Comfortaa"/>
                <a:sym typeface="Comfortaa"/>
              </a:rPr>
              <a:t> Mobility begins at home without traveling, if conditions allow, it is completed abroad. During virtual mobility at home without travelling, individual grant is not received, while for physical mobility, the usual Individual Support Grant is given. </a:t>
            </a:r>
            <a:endParaRPr sz="1400" dirty="0">
              <a:solidFill>
                <a:srgbClr val="000000"/>
              </a:solidFill>
              <a:latin typeface="Comfortaa"/>
              <a:ea typeface="Comfortaa"/>
              <a:cs typeface="Comfortaa"/>
              <a:sym typeface="Comfortaa"/>
            </a:endParaRPr>
          </a:p>
          <a:p>
            <a:pPr marL="139700" lvl="0" indent="0" algn="l" rtl="0">
              <a:lnSpc>
                <a:spcPct val="150000"/>
              </a:lnSpc>
              <a:spcBef>
                <a:spcPts val="1200"/>
              </a:spcBef>
              <a:spcAft>
                <a:spcPct val="0"/>
              </a:spcAft>
              <a:buClr>
                <a:srgbClr val="FF9900"/>
              </a:buClr>
              <a:buSzPts val="1400"/>
              <a:buNone/>
            </a:pPr>
            <a:r>
              <a:rPr lang="tr-TR" sz="1400" dirty="0" smtClean="0">
                <a:solidFill>
                  <a:schemeClr val="accent1"/>
                </a:solidFill>
                <a:highlight>
                  <a:srgbClr val="000000">
                    <a:alpha val="0"/>
                  </a:srgbClr>
                </a:highlight>
                <a:latin typeface="Comfortaa"/>
                <a:ea typeface="Comfortaa"/>
                <a:cs typeface="Comfortaa"/>
                <a:sym typeface="Comfortaa"/>
              </a:rPr>
              <a:t>2.  </a:t>
            </a:r>
            <a:r>
              <a:rPr lang="en-US" sz="1400" b="1" i="0" u="none" strike="noStrike" dirty="0" smtClean="0">
                <a:solidFill>
                  <a:srgbClr val="EF6C00"/>
                </a:solidFill>
                <a:highlight>
                  <a:srgbClr val="000000">
                    <a:alpha val="0"/>
                  </a:srgbClr>
                </a:highlight>
                <a:latin typeface="Comfortaa"/>
                <a:ea typeface="Comfortaa"/>
                <a:cs typeface="Comfortaa"/>
                <a:sym typeface="Comfortaa"/>
              </a:rPr>
              <a:t>It </a:t>
            </a:r>
            <a:r>
              <a:rPr lang="en-US" sz="1400" b="1" i="0" u="none" strike="noStrike" dirty="0">
                <a:solidFill>
                  <a:srgbClr val="EF6C00"/>
                </a:solidFill>
                <a:highlight>
                  <a:srgbClr val="000000">
                    <a:alpha val="0"/>
                  </a:srgbClr>
                </a:highlight>
                <a:latin typeface="Comfortaa"/>
                <a:ea typeface="Comfortaa"/>
                <a:cs typeface="Comfortaa"/>
                <a:sym typeface="Comfortaa"/>
              </a:rPr>
              <a:t>can start online and finish online. (Virtual Mobility - without travelling, at home) :</a:t>
            </a:r>
            <a:r>
              <a:rPr lang="en-US" sz="1400" b="0" i="0" u="none" strike="noStrike" dirty="0">
                <a:solidFill>
                  <a:srgbClr val="000000"/>
                </a:solidFill>
                <a:highlight>
                  <a:srgbClr val="000000">
                    <a:alpha val="0"/>
                  </a:srgbClr>
                </a:highlight>
                <a:latin typeface="Comfortaa"/>
                <a:ea typeface="Comfortaa"/>
                <a:cs typeface="Comfortaa"/>
                <a:sym typeface="Comfortaa"/>
              </a:rPr>
              <a:t> </a:t>
            </a:r>
            <a:r>
              <a:rPr lang="en-US" sz="1400" i="0" u="none" strike="noStrike" dirty="0">
                <a:solidFill>
                  <a:srgbClr val="000000"/>
                </a:solidFill>
                <a:highlight>
                  <a:srgbClr val="000000">
                    <a:alpha val="0"/>
                  </a:srgbClr>
                </a:highlight>
                <a:latin typeface="Comfortaa"/>
                <a:ea typeface="Comfortaa"/>
                <a:cs typeface="Comfortaa"/>
                <a:sym typeface="Comfortaa"/>
              </a:rPr>
              <a:t>Individual Support Grant is not given. However, expenses incurred by the participant with the idea that mobility will be physically completed will be </a:t>
            </a:r>
            <a:r>
              <a:rPr lang="en-US" sz="1400" i="0" u="none" strike="noStrike" dirty="0" err="1">
                <a:solidFill>
                  <a:srgbClr val="000000"/>
                </a:solidFill>
                <a:highlight>
                  <a:srgbClr val="000000">
                    <a:alpha val="0"/>
                  </a:srgbClr>
                </a:highlight>
                <a:latin typeface="Comfortaa"/>
                <a:ea typeface="Comfortaa"/>
                <a:cs typeface="Comfortaa"/>
                <a:sym typeface="Comfortaa"/>
              </a:rPr>
              <a:t>imbursed</a:t>
            </a:r>
            <a:r>
              <a:rPr lang="en-US" sz="1400" i="0" u="none" strike="noStrike" dirty="0">
                <a:solidFill>
                  <a:srgbClr val="000000"/>
                </a:solidFill>
                <a:highlight>
                  <a:srgbClr val="000000">
                    <a:alpha val="0"/>
                  </a:srgbClr>
                </a:highlight>
                <a:latin typeface="Comfortaa"/>
                <a:ea typeface="Comfortaa"/>
                <a:cs typeface="Comfortaa"/>
                <a:sym typeface="Comfortaa"/>
              </a:rPr>
              <a:t> equally and fairly for all participants in the same situation, if the University's KA103 funding allows it. </a:t>
            </a:r>
            <a:endParaRPr sz="1400" dirty="0">
              <a:solidFill>
                <a:srgbClr val="000000"/>
              </a:solidFill>
              <a:latin typeface="Comfortaa"/>
              <a:ea typeface="Comfortaa"/>
              <a:cs typeface="Comfortaa"/>
              <a:sym typeface="Comfortaa"/>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7"/>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ONLINE MOBILITY FOR LEARNING</a:t>
            </a:r>
            <a:endParaRPr/>
          </a:p>
        </p:txBody>
      </p:sp>
      <p:sp>
        <p:nvSpPr>
          <p:cNvPr id="95" name="Google Shape;95;p17"/>
          <p:cNvSpPr txBox="1">
            <a:spLocks noGrp="1"/>
          </p:cNvSpPr>
          <p:nvPr>
            <p:ph type="body" idx="1"/>
          </p:nvPr>
        </p:nvSpPr>
        <p:spPr>
          <a:xfrm>
            <a:off x="311700" y="948272"/>
            <a:ext cx="8520600" cy="4061050"/>
          </a:xfrm>
          <a:prstGeom prst="rect">
            <a:avLst/>
          </a:prstGeom>
        </p:spPr>
        <p:txBody>
          <a:bodyPr spcFirstLastPara="1" wrap="square" lIns="91425" tIns="91425" rIns="91425" bIns="91425" anchor="t" anchorCtr="0">
            <a:noAutofit/>
          </a:bodyPr>
          <a:lstStyle/>
          <a:p>
            <a:pPr marL="0" lvl="0" indent="0" algn="l" rtl="0">
              <a:lnSpc>
                <a:spcPct val="150000"/>
              </a:lnSpc>
              <a:spcBef>
                <a:spcPts val="1200"/>
              </a:spcBef>
              <a:spcAft>
                <a:spcPct val="0"/>
              </a:spcAft>
              <a:buNone/>
            </a:pPr>
            <a:r>
              <a:rPr lang="en-US" sz="1400" b="1" i="0" u="none" strike="noStrike" dirty="0">
                <a:solidFill>
                  <a:srgbClr val="EF6C00"/>
                </a:solidFill>
                <a:highlight>
                  <a:srgbClr val="000000">
                    <a:alpha val="0"/>
                  </a:srgbClr>
                </a:highlight>
                <a:latin typeface="Comfortaa"/>
                <a:ea typeface="Comfortaa"/>
                <a:cs typeface="Comfortaa"/>
                <a:sym typeface="Comfortaa"/>
              </a:rPr>
              <a:t>3.  It can start physically and be completed virtually according to the course of the pandemic. (Mixed Mobility) :</a:t>
            </a:r>
            <a:r>
              <a:rPr lang="en-US" sz="1400" b="0" i="0" u="none" strike="noStrike" dirty="0">
                <a:solidFill>
                  <a:srgbClr val="000000"/>
                </a:solidFill>
                <a:highlight>
                  <a:srgbClr val="000000">
                    <a:alpha val="0"/>
                  </a:srgbClr>
                </a:highlight>
                <a:latin typeface="Comfortaa"/>
                <a:ea typeface="Comfortaa"/>
                <a:cs typeface="Comfortaa"/>
                <a:sym typeface="Comfortaa"/>
              </a:rPr>
              <a:t>    Due to Covid-19, a force majeure circumstance, any expenditure regarding mobility may be reimbursed equally and fairly for all participants in the same situation, provided that it has become an irrevocable expenditure due to cancellation or postponement; provided that it is documented that it is not refundable, and if the KA103 funding of the University allows it. In addition, the physically performed part of the mobility is awarded grant normally.</a:t>
            </a:r>
            <a:endParaRPr sz="1400" dirty="0">
              <a:solidFill>
                <a:srgbClr val="000000"/>
              </a:solidFill>
              <a:latin typeface="Comfortaa"/>
              <a:ea typeface="Comfortaa"/>
              <a:cs typeface="Comfortaa"/>
              <a:sym typeface="Comfortaa"/>
            </a:endParaRPr>
          </a:p>
          <a:p>
            <a:pPr marL="0" lvl="0" indent="0" algn="l" rtl="0">
              <a:lnSpc>
                <a:spcPct val="150000"/>
              </a:lnSpc>
              <a:spcBef>
                <a:spcPts val="1200"/>
              </a:spcBef>
              <a:spcAft>
                <a:spcPct val="0"/>
              </a:spcAft>
              <a:buNone/>
            </a:pPr>
            <a:r>
              <a:rPr lang="en-US" sz="1400" b="1" i="0" u="none" strike="noStrike" dirty="0">
                <a:solidFill>
                  <a:srgbClr val="EF6C00"/>
                </a:solidFill>
                <a:highlight>
                  <a:srgbClr val="000000">
                    <a:alpha val="0"/>
                  </a:srgbClr>
                </a:highlight>
                <a:latin typeface="Comfortaa"/>
                <a:ea typeface="Comfortaa"/>
                <a:cs typeface="Comfortaa"/>
                <a:sym typeface="Comfortaa"/>
              </a:rPr>
              <a:t>4. Starting physically and completing physically. (Normal - Physical - Mobility): </a:t>
            </a:r>
            <a:r>
              <a:rPr lang="en-US" sz="1400" b="0" i="0" u="none" strike="noStrike" dirty="0">
                <a:solidFill>
                  <a:srgbClr val="000000"/>
                </a:solidFill>
                <a:highlight>
                  <a:srgbClr val="000000">
                    <a:alpha val="0"/>
                  </a:srgbClr>
                </a:highlight>
                <a:latin typeface="Comfortaa"/>
                <a:ea typeface="Comfortaa"/>
                <a:cs typeface="Comfortaa"/>
                <a:sym typeface="Comfortaa"/>
              </a:rPr>
              <a:t> Regular Individual Support Grant is given. </a:t>
            </a:r>
            <a:endParaRPr sz="1400" dirty="0">
              <a:solidFill>
                <a:srgbClr val="FF0000"/>
              </a:solidFill>
              <a:latin typeface="Comfortaa"/>
              <a:ea typeface="Comfortaa"/>
              <a:cs typeface="Comfortaa"/>
              <a:sym typeface="Comfortaa"/>
            </a:endParaRPr>
          </a:p>
          <a:p>
            <a:pPr marL="0" lvl="0" indent="0" algn="l" rtl="0">
              <a:lnSpc>
                <a:spcPct val="150000"/>
              </a:lnSpc>
              <a:spcBef>
                <a:spcPts val="1200"/>
              </a:spcBef>
              <a:spcAft>
                <a:spcPct val="0"/>
              </a:spcAft>
              <a:buNone/>
            </a:pPr>
            <a:r>
              <a:rPr lang="en-US" sz="1400" b="1" i="0" u="none" strike="noStrike" dirty="0">
                <a:solidFill>
                  <a:srgbClr val="EF6C00"/>
                </a:solidFill>
                <a:highlight>
                  <a:srgbClr val="000000">
                    <a:alpha val="0"/>
                  </a:srgbClr>
                </a:highlight>
                <a:latin typeface="Comfortaa"/>
                <a:ea typeface="Comfortaa"/>
                <a:cs typeface="Comfortaa"/>
                <a:sym typeface="Comfortaa"/>
              </a:rPr>
              <a:t>5. Lessons are taken virtually in host country. (Virtual Mobility - Abroad): </a:t>
            </a:r>
            <a:r>
              <a:rPr lang="en-US" sz="1400" b="0" i="0" u="none" strike="noStrike" dirty="0">
                <a:solidFill>
                  <a:srgbClr val="FF0000"/>
                </a:solidFill>
                <a:highlight>
                  <a:srgbClr val="000000">
                    <a:alpha val="0"/>
                  </a:srgbClr>
                </a:highlight>
                <a:latin typeface="Comfortaa"/>
                <a:ea typeface="Comfortaa"/>
                <a:cs typeface="Comfortaa"/>
                <a:sym typeface="Comfortaa"/>
              </a:rPr>
              <a:t> </a:t>
            </a:r>
            <a:r>
              <a:rPr lang="en-US" sz="1400" b="0" i="0" u="none" strike="noStrike" dirty="0">
                <a:solidFill>
                  <a:srgbClr val="000000"/>
                </a:solidFill>
                <a:highlight>
                  <a:srgbClr val="000000">
                    <a:alpha val="0"/>
                  </a:srgbClr>
                </a:highlight>
                <a:latin typeface="Comfortaa"/>
                <a:ea typeface="Comfortaa"/>
                <a:cs typeface="Comfortaa"/>
                <a:sym typeface="Comfortaa"/>
              </a:rPr>
              <a:t>Regular Individual Support Grant is given. </a:t>
            </a:r>
            <a:endParaRPr sz="1400" dirty="0">
              <a:solidFill>
                <a:srgbClr val="000000"/>
              </a:solidFill>
              <a:latin typeface="Comfortaa"/>
              <a:ea typeface="Comfortaa"/>
              <a:cs typeface="Comfortaa"/>
              <a:sym typeface="Comfortaa"/>
            </a:endParaRPr>
          </a:p>
          <a:p>
            <a:pPr marL="0" lvl="0" indent="0" algn="l" rtl="0">
              <a:lnSpc>
                <a:spcPct val="150000"/>
              </a:lnSpc>
              <a:spcBef>
                <a:spcPts val="1200"/>
              </a:spcBef>
              <a:spcAft>
                <a:spcPct val="0"/>
              </a:spcAft>
              <a:buNone/>
            </a:pPr>
            <a:endParaRPr sz="1400" dirty="0">
              <a:solidFill>
                <a:srgbClr val="000000"/>
              </a:solidFill>
              <a:latin typeface="Comfortaa"/>
              <a:ea typeface="Comfortaa"/>
              <a:cs typeface="Comfortaa"/>
              <a:sym typeface="Comfortaa"/>
            </a:endParaRPr>
          </a:p>
          <a:p>
            <a:pPr marL="0" lvl="0" indent="0" algn="l" rtl="0">
              <a:lnSpc>
                <a:spcPct val="150000"/>
              </a:lnSpc>
              <a:spcBef>
                <a:spcPts val="1200"/>
              </a:spcBef>
              <a:spcAft>
                <a:spcPts val="1200"/>
              </a:spcAft>
              <a:buNone/>
            </a:pPr>
            <a:endParaRPr sz="1400" dirty="0">
              <a:solidFill>
                <a:srgbClr val="000000"/>
              </a:solidFill>
              <a:latin typeface="Comfortaa"/>
              <a:ea typeface="Comfortaa"/>
              <a:cs typeface="Comfortaa"/>
              <a:sym typeface="Comfortaa"/>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8"/>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SUMMARY</a:t>
            </a:r>
            <a:endParaRPr/>
          </a:p>
        </p:txBody>
      </p:sp>
      <p:sp>
        <p:nvSpPr>
          <p:cNvPr id="101" name="Google Shape;101;p18"/>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1600" b="0" i="0" u="none" strike="noStrike">
                <a:solidFill>
                  <a:srgbClr val="000000"/>
                </a:solidFill>
                <a:highlight>
                  <a:srgbClr val="000000">
                    <a:alpha val="0"/>
                  </a:srgbClr>
                </a:highlight>
                <a:latin typeface="Open Sans"/>
              </a:rPr>
              <a:t>In conclusion;</a:t>
            </a:r>
            <a:endParaRPr sz="1600">
              <a:solidFill>
                <a:srgbClr val="000000"/>
              </a:solidFill>
            </a:endParaRPr>
          </a:p>
          <a:p>
            <a:pPr marL="0" lvl="0" indent="0" algn="l" rtl="0">
              <a:spcBef>
                <a:spcPts val="1600"/>
              </a:spcBef>
              <a:spcAft>
                <a:spcPct val="0"/>
              </a:spcAft>
              <a:buNone/>
            </a:pPr>
            <a:r>
              <a:rPr lang="en-US" sz="1600" b="0" i="0" u="none" strike="noStrike">
                <a:solidFill>
                  <a:srgbClr val="000000"/>
                </a:solidFill>
                <a:highlight>
                  <a:srgbClr val="000000">
                    <a:alpha val="0"/>
                  </a:srgbClr>
                </a:highlight>
                <a:latin typeface="Open Sans"/>
              </a:rPr>
              <a:t>Regardless of the type of mobility, whether online or physical, if you have traveled to host country where you will be a guest for mobility and have stayed there for a period of time, </a:t>
            </a:r>
            <a:r>
              <a:rPr lang="en-US" sz="1600" b="0" i="0" u="sng" strike="noStrike">
                <a:solidFill>
                  <a:srgbClr val="000000"/>
                </a:solidFill>
                <a:highlight>
                  <a:srgbClr val="000000">
                    <a:alpha val="0"/>
                  </a:srgbClr>
                </a:highlight>
                <a:latin typeface="Open Sans"/>
              </a:rPr>
              <a:t>you will receive</a:t>
            </a:r>
            <a:r>
              <a:rPr lang="en-US" sz="1600" b="0" i="0" u="none" strike="noStrike">
                <a:solidFill>
                  <a:srgbClr val="000000"/>
                </a:solidFill>
                <a:highlight>
                  <a:srgbClr val="000000">
                    <a:alpha val="0"/>
                  </a:srgbClr>
                </a:highlight>
                <a:latin typeface="Open Sans"/>
              </a:rPr>
              <a:t> grant normally for your time in said country.</a:t>
            </a:r>
            <a:endParaRPr sz="1600" u="sng">
              <a:solidFill>
                <a:srgbClr val="000000"/>
              </a:solidFill>
            </a:endParaRPr>
          </a:p>
          <a:p>
            <a:pPr marL="0" lvl="0" indent="0" algn="l" rtl="0">
              <a:spcBef>
                <a:spcPts val="1600"/>
              </a:spcBef>
              <a:spcAft>
                <a:spcPts val="1600"/>
              </a:spcAft>
              <a:buNone/>
            </a:pPr>
            <a:r>
              <a:rPr lang="en-US" sz="1600" b="0" i="0" u="none" strike="noStrike">
                <a:solidFill>
                  <a:srgbClr val="000000"/>
                </a:solidFill>
                <a:highlight>
                  <a:srgbClr val="000000">
                    <a:alpha val="0"/>
                  </a:srgbClr>
                </a:highlight>
                <a:latin typeface="Open Sans"/>
              </a:rPr>
              <a:t>If you have not traveled to host country where you will be a guest for mobility and have attended the courses of the host university online from Turkey / you have taught for the host university online from Turkey or you have trained virtually from Turkey; </a:t>
            </a:r>
            <a:r>
              <a:rPr lang="en-US" sz="1600" b="0" i="0" u="sng" strike="noStrike">
                <a:solidFill>
                  <a:srgbClr val="000000"/>
                </a:solidFill>
                <a:highlight>
                  <a:srgbClr val="000000">
                    <a:alpha val="0"/>
                  </a:srgbClr>
                </a:highlight>
                <a:latin typeface="Open Sans"/>
              </a:rPr>
              <a:t>no grant is given.</a:t>
            </a:r>
            <a:endParaRPr sz="1600" u="sng">
              <a:solidFill>
                <a:srgbClr val="000000"/>
              </a:solidFill>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9"/>
          <p:cNvSpPr txBox="1">
            <a:spLocks noGrp="1"/>
          </p:cNvSpPr>
          <p:nvPr>
            <p:ph type="title"/>
          </p:nvPr>
        </p:nvSpPr>
        <p:spPr>
          <a:xfrm>
            <a:off x="311700" y="102850"/>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WHY SHOULD I PARTICIPATE?</a:t>
            </a:r>
            <a:endParaRPr/>
          </a:p>
        </p:txBody>
      </p:sp>
      <p:sp>
        <p:nvSpPr>
          <p:cNvPr id="107" name="Google Shape;107;p19"/>
          <p:cNvSpPr txBox="1">
            <a:spLocks noGrp="1"/>
          </p:cNvSpPr>
          <p:nvPr>
            <p:ph type="body" idx="1"/>
          </p:nvPr>
        </p:nvSpPr>
        <p:spPr>
          <a:xfrm>
            <a:off x="311700" y="1034800"/>
            <a:ext cx="8520600" cy="3886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ct val="0"/>
              </a:spcAft>
              <a:buNone/>
            </a:pPr>
            <a:r>
              <a:rPr lang="en-US" sz="1200" b="0" i="0" u="none" strike="noStrike">
                <a:solidFill>
                  <a:srgbClr val="000000"/>
                </a:solidFill>
                <a:highlight>
                  <a:srgbClr val="000000">
                    <a:alpha val="0"/>
                  </a:srgbClr>
                </a:highlight>
                <a:latin typeface="Comfortaa"/>
                <a:ea typeface="Comfortaa"/>
                <a:cs typeface="Comfortaa"/>
                <a:sym typeface="Comfortaa"/>
              </a:rPr>
              <a:t>If I can't travel to, live and/or travel in that country, and when I'm not traveling and I'm not physically in that country, the grant isn't given; why should I participate in online mobility?</a:t>
            </a:r>
            <a:endParaRPr sz="1200">
              <a:solidFill>
                <a:srgbClr val="000000"/>
              </a:solidFill>
              <a:latin typeface="Comfortaa"/>
              <a:ea typeface="Comfortaa"/>
              <a:cs typeface="Comfortaa"/>
              <a:sym typeface="Comfortaa"/>
            </a:endParaRPr>
          </a:p>
          <a:p>
            <a:pPr marL="0" lvl="0" indent="0" algn="l" rtl="0">
              <a:lnSpc>
                <a:spcPct val="115000"/>
              </a:lnSpc>
              <a:spcBef>
                <a:spcPts val="1200"/>
              </a:spcBef>
              <a:spcAft>
                <a:spcPct val="0"/>
              </a:spcAft>
              <a:buNone/>
            </a:pPr>
            <a:r>
              <a:rPr lang="en-US" sz="1200" b="1" i="0" u="none" strike="noStrike">
                <a:solidFill>
                  <a:srgbClr val="EF6C00"/>
                </a:solidFill>
                <a:highlight>
                  <a:srgbClr val="000000">
                    <a:alpha val="0"/>
                  </a:srgbClr>
                </a:highlight>
                <a:latin typeface="Comfortaa"/>
                <a:ea typeface="Comfortaa"/>
                <a:cs typeface="Comfortaa"/>
                <a:sym typeface="Comfortaa"/>
              </a:rPr>
              <a:t>Firstly, you can also participate in online mobility as a guest in host country. In this case, you can both benefit from the usual Individual Support Grant and gain the experience of living/traveling in that country.</a:t>
            </a:r>
            <a:endParaRPr sz="1200" b="1">
              <a:solidFill>
                <a:schemeClr val="accent1"/>
              </a:solidFill>
              <a:latin typeface="Comfortaa"/>
              <a:ea typeface="Comfortaa"/>
              <a:cs typeface="Comfortaa"/>
              <a:sym typeface="Comfortaa"/>
            </a:endParaRPr>
          </a:p>
          <a:p>
            <a:pPr marL="0" lvl="0" indent="0" algn="l" rtl="0">
              <a:spcBef>
                <a:spcPts val="1200"/>
              </a:spcBef>
              <a:spcAft>
                <a:spcPct val="0"/>
              </a:spcAft>
              <a:buNone/>
            </a:pPr>
            <a:r>
              <a:rPr lang="en-US" sz="1200" b="0" i="0" u="none" strike="noStrike">
                <a:solidFill>
                  <a:srgbClr val="000000"/>
                </a:solidFill>
                <a:highlight>
                  <a:srgbClr val="000000">
                    <a:alpha val="0"/>
                  </a:srgbClr>
                </a:highlight>
                <a:latin typeface="Comfortaa"/>
                <a:ea typeface="Comfortaa"/>
                <a:cs typeface="Comfortaa"/>
                <a:sym typeface="Comfortaa"/>
              </a:rPr>
              <a:t>Secondly; yes, if you do not go to host country as a guest and perform your mobility online from your home, you are not given the usual individual grant support and are deprived of the experience of living in another country and experiencing their culture, which is a very valuable output of Erasmus+ achievements. </a:t>
            </a:r>
            <a:endParaRPr sz="1200">
              <a:solidFill>
                <a:srgbClr val="000000"/>
              </a:solidFill>
              <a:latin typeface="Comfortaa"/>
              <a:ea typeface="Comfortaa"/>
              <a:cs typeface="Comfortaa"/>
              <a:sym typeface="Comfortaa"/>
            </a:endParaRPr>
          </a:p>
          <a:p>
            <a:pPr marL="0" lvl="0" indent="0" algn="l" rtl="0">
              <a:spcBef>
                <a:spcPts val="1200"/>
              </a:spcBef>
              <a:spcAft>
                <a:spcPct val="0"/>
              </a:spcAft>
              <a:buNone/>
            </a:pPr>
            <a:r>
              <a:rPr lang="en-US" sz="1200" b="1" i="0" u="none" strike="noStrike">
                <a:solidFill>
                  <a:srgbClr val="EF6C00"/>
                </a:solidFill>
                <a:highlight>
                  <a:srgbClr val="000000">
                    <a:alpha val="0"/>
                  </a:srgbClr>
                </a:highlight>
                <a:latin typeface="Comfortaa"/>
                <a:ea typeface="Comfortaa"/>
                <a:cs typeface="Comfortaa"/>
                <a:sym typeface="Comfortaa"/>
              </a:rPr>
              <a:t>But still, online mobility without grants, which you can participate in from your own home, has many advantageous aspects compared to a local and ordinary university life.</a:t>
            </a:r>
            <a:endParaRPr sz="1200" b="1">
              <a:solidFill>
                <a:schemeClr val="accent1"/>
              </a:solidFill>
              <a:latin typeface="Comfortaa"/>
              <a:ea typeface="Comfortaa"/>
              <a:cs typeface="Comfortaa"/>
              <a:sym typeface="Comfortaa"/>
            </a:endParaRPr>
          </a:p>
          <a:p>
            <a:pPr marL="0" lvl="0" indent="0" algn="l" rtl="0">
              <a:lnSpc>
                <a:spcPct val="115000"/>
              </a:lnSpc>
              <a:spcBef>
                <a:spcPts val="1200"/>
              </a:spcBef>
              <a:spcAft>
                <a:spcPts val="1200"/>
              </a:spcAft>
              <a:buNone/>
            </a:pPr>
            <a:endParaRPr sz="1400">
              <a:solidFill>
                <a:srgbClr val="000000"/>
              </a:solidFill>
              <a:latin typeface="Comfortaa"/>
              <a:ea typeface="Comfortaa"/>
              <a:cs typeface="Comfortaa"/>
              <a:sym typeface="Comfortaa"/>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0"/>
          <p:cNvSpPr txBox="1">
            <a:spLocks noGrp="1"/>
          </p:cNvSpPr>
          <p:nvPr>
            <p:ph type="title"/>
          </p:nvPr>
        </p:nvSpPr>
        <p:spPr>
          <a:xfrm>
            <a:off x="311700" y="102850"/>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WHY SHOULD I PARTICIPATE?</a:t>
            </a:r>
            <a:endParaRPr/>
          </a:p>
        </p:txBody>
      </p:sp>
      <p:sp>
        <p:nvSpPr>
          <p:cNvPr id="113" name="Google Shape;113;p20"/>
          <p:cNvSpPr txBox="1">
            <a:spLocks noGrp="1"/>
          </p:cNvSpPr>
          <p:nvPr>
            <p:ph type="body" idx="1"/>
          </p:nvPr>
        </p:nvSpPr>
        <p:spPr>
          <a:xfrm>
            <a:off x="311700" y="894200"/>
            <a:ext cx="8520600" cy="39459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ct val="0"/>
              </a:spcAft>
              <a:buNone/>
            </a:pPr>
            <a:r>
              <a:rPr lang="en-US" sz="1200" b="1" i="0" u="none" strike="noStrike">
                <a:solidFill>
                  <a:srgbClr val="EF6C00"/>
                </a:solidFill>
                <a:highlight>
                  <a:srgbClr val="000000">
                    <a:alpha val="0"/>
                  </a:srgbClr>
                </a:highlight>
                <a:latin typeface="Comfortaa"/>
                <a:ea typeface="Comfortaa"/>
                <a:cs typeface="Comfortaa"/>
                <a:sym typeface="Comfortaa"/>
              </a:rPr>
              <a:t>When our students are involved in online mobility, even from their own homes and without grants;</a:t>
            </a:r>
            <a:endParaRPr sz="1200" b="1">
              <a:solidFill>
                <a:schemeClr val="accent1"/>
              </a:solidFill>
              <a:latin typeface="Comfortaa"/>
              <a:ea typeface="Comfortaa"/>
              <a:cs typeface="Comfortaa"/>
              <a:sym typeface="Comfortaa"/>
            </a:endParaRPr>
          </a:p>
          <a:p>
            <a:pPr marL="457200" lvl="0" indent="-304800" algn="l" rtl="0">
              <a:spcBef>
                <a:spcPts val="1200"/>
              </a:spcBef>
              <a:spcAft>
                <a:spcPct val="0"/>
              </a:spcAft>
              <a:buClr>
                <a:srgbClr val="000000"/>
              </a:buClr>
              <a:buSzPts val="1200"/>
              <a:buFont typeface="Comfortaa"/>
              <a:buChar char="●"/>
            </a:pPr>
            <a:r>
              <a:rPr lang="en-US" sz="1200" b="0" i="0" u="none" strike="noStrike">
                <a:solidFill>
                  <a:srgbClr val="000000"/>
                </a:solidFill>
                <a:highlight>
                  <a:srgbClr val="000000">
                    <a:alpha val="0"/>
                  </a:srgbClr>
                </a:highlight>
                <a:latin typeface="Comfortaa"/>
                <a:ea typeface="Comfortaa"/>
                <a:cs typeface="Comfortaa"/>
                <a:sym typeface="Comfortaa"/>
              </a:rPr>
              <a:t>They get a European university experience that can be written on their CV, </a:t>
            </a:r>
            <a:endParaRPr sz="1200">
              <a:solidFill>
                <a:srgbClr val="000000"/>
              </a:solidFill>
              <a:latin typeface="Comfortaa"/>
              <a:ea typeface="Comfortaa"/>
              <a:cs typeface="Comfortaa"/>
              <a:sym typeface="Comfortaa"/>
            </a:endParaRPr>
          </a:p>
          <a:p>
            <a:pPr marL="457200" lvl="0" indent="-304800" algn="l" rtl="0">
              <a:spcBef>
                <a:spcPct val="0"/>
              </a:spcBef>
              <a:spcAft>
                <a:spcPct val="0"/>
              </a:spcAft>
              <a:buClr>
                <a:srgbClr val="000000"/>
              </a:buClr>
              <a:buSzPts val="1200"/>
              <a:buFont typeface="Comfortaa"/>
              <a:buChar char="●"/>
            </a:pPr>
            <a:r>
              <a:rPr lang="en-US" sz="1200" b="0" i="0" u="none" strike="noStrike">
                <a:solidFill>
                  <a:srgbClr val="000000"/>
                </a:solidFill>
                <a:highlight>
                  <a:srgbClr val="000000">
                    <a:alpha val="0"/>
                  </a:srgbClr>
                </a:highlight>
                <a:latin typeface="Comfortaa"/>
                <a:ea typeface="Comfortaa"/>
                <a:cs typeface="Comfortaa"/>
                <a:sym typeface="Comfortaa"/>
              </a:rPr>
              <a:t>They take lessons from foreign teachers, </a:t>
            </a:r>
            <a:endParaRPr sz="1200">
              <a:solidFill>
                <a:srgbClr val="000000"/>
              </a:solidFill>
              <a:latin typeface="Comfortaa"/>
              <a:ea typeface="Comfortaa"/>
              <a:cs typeface="Comfortaa"/>
              <a:sym typeface="Comfortaa"/>
            </a:endParaRPr>
          </a:p>
          <a:p>
            <a:pPr marL="457200" lvl="0" indent="-304800" algn="l" rtl="0">
              <a:spcBef>
                <a:spcPct val="0"/>
              </a:spcBef>
              <a:spcAft>
                <a:spcPct val="0"/>
              </a:spcAft>
              <a:buClr>
                <a:srgbClr val="000000"/>
              </a:buClr>
              <a:buSzPts val="1200"/>
              <a:buFont typeface="Comfortaa"/>
              <a:buChar char="●"/>
            </a:pPr>
            <a:r>
              <a:rPr lang="en-US" sz="1200" b="0" i="0" u="none" strike="noStrike">
                <a:solidFill>
                  <a:srgbClr val="000000"/>
                </a:solidFill>
                <a:highlight>
                  <a:srgbClr val="000000">
                    <a:alpha val="0"/>
                  </a:srgbClr>
                </a:highlight>
                <a:latin typeface="Comfortaa"/>
                <a:ea typeface="Comfortaa"/>
                <a:cs typeface="Comfortaa"/>
                <a:sym typeface="Comfortaa"/>
              </a:rPr>
              <a:t>They improve themselves in terms of foreign language and international academic competency, </a:t>
            </a:r>
            <a:endParaRPr sz="1200">
              <a:solidFill>
                <a:srgbClr val="000000"/>
              </a:solidFill>
              <a:latin typeface="Comfortaa"/>
              <a:ea typeface="Comfortaa"/>
              <a:cs typeface="Comfortaa"/>
              <a:sym typeface="Comfortaa"/>
            </a:endParaRPr>
          </a:p>
          <a:p>
            <a:pPr marL="457200" lvl="0" indent="-304800" algn="l" rtl="0">
              <a:spcBef>
                <a:spcPct val="0"/>
              </a:spcBef>
              <a:spcAft>
                <a:spcPct val="0"/>
              </a:spcAft>
              <a:buClr>
                <a:srgbClr val="000000"/>
              </a:buClr>
              <a:buSzPts val="1200"/>
              <a:buFont typeface="Comfortaa"/>
              <a:buChar char="●"/>
            </a:pPr>
            <a:r>
              <a:rPr lang="en-US" sz="1200" b="0" i="0" u="none" strike="noStrike">
                <a:solidFill>
                  <a:srgbClr val="000000"/>
                </a:solidFill>
                <a:highlight>
                  <a:srgbClr val="000000">
                    <a:alpha val="0"/>
                  </a:srgbClr>
                </a:highlight>
                <a:latin typeface="Comfortaa"/>
                <a:ea typeface="Comfortaa"/>
                <a:cs typeface="Comfortaa"/>
                <a:sym typeface="Comfortaa"/>
              </a:rPr>
              <a:t>They attend multinational classes and have a chance to participate in international projects,</a:t>
            </a:r>
            <a:endParaRPr sz="1200">
              <a:solidFill>
                <a:srgbClr val="000000"/>
              </a:solidFill>
              <a:latin typeface="Comfortaa"/>
              <a:ea typeface="Comfortaa"/>
              <a:cs typeface="Comfortaa"/>
              <a:sym typeface="Comfortaa"/>
            </a:endParaRPr>
          </a:p>
          <a:p>
            <a:pPr marL="457200" lvl="0" indent="-304800" algn="l" rtl="0">
              <a:spcBef>
                <a:spcPct val="0"/>
              </a:spcBef>
              <a:spcAft>
                <a:spcPct val="0"/>
              </a:spcAft>
              <a:buClr>
                <a:srgbClr val="000000"/>
              </a:buClr>
              <a:buSzPts val="1200"/>
              <a:buFont typeface="Comfortaa"/>
              <a:buChar char="●"/>
            </a:pPr>
            <a:r>
              <a:rPr lang="en-US" sz="1200" b="1" i="0" u="sng" strike="noStrike">
                <a:solidFill>
                  <a:srgbClr val="000000"/>
                </a:solidFill>
                <a:highlight>
                  <a:srgbClr val="000000">
                    <a:alpha val="0"/>
                  </a:srgbClr>
                </a:highlight>
                <a:latin typeface="Comfortaa"/>
                <a:ea typeface="Comfortaa"/>
                <a:cs typeface="Comfortaa"/>
                <a:sym typeface="Comfortaa"/>
              </a:rPr>
              <a:t>They get the chance to network internationally, </a:t>
            </a:r>
            <a:r>
              <a:rPr lang="en-US" sz="1200" b="0" i="0" u="none" strike="noStrike">
                <a:solidFill>
                  <a:srgbClr val="000000"/>
                </a:solidFill>
                <a:highlight>
                  <a:srgbClr val="000000">
                    <a:alpha val="0"/>
                  </a:srgbClr>
                </a:highlight>
                <a:latin typeface="Comfortaa"/>
                <a:ea typeface="Comfortaa"/>
                <a:cs typeface="Comfortaa"/>
                <a:sym typeface="Comfortaa"/>
              </a:rPr>
              <a:t>and</a:t>
            </a:r>
            <a:endParaRPr sz="1200">
              <a:solidFill>
                <a:srgbClr val="000000"/>
              </a:solidFill>
              <a:latin typeface="Comfortaa"/>
              <a:ea typeface="Comfortaa"/>
              <a:cs typeface="Comfortaa"/>
              <a:sym typeface="Comfortaa"/>
            </a:endParaRPr>
          </a:p>
          <a:p>
            <a:pPr marL="457200" lvl="0" indent="-304800" algn="l" rtl="0">
              <a:spcBef>
                <a:spcPct val="0"/>
              </a:spcBef>
              <a:spcAft>
                <a:spcPct val="0"/>
              </a:spcAft>
              <a:buClr>
                <a:srgbClr val="000000"/>
              </a:buClr>
              <a:buSzPts val="1200"/>
              <a:buFont typeface="Comfortaa"/>
              <a:buChar char="●"/>
            </a:pPr>
            <a:r>
              <a:rPr lang="en-US" sz="1200" b="0" i="0" u="none" strike="noStrike">
                <a:solidFill>
                  <a:srgbClr val="000000"/>
                </a:solidFill>
                <a:highlight>
                  <a:srgbClr val="000000">
                    <a:alpha val="0"/>
                  </a:srgbClr>
                </a:highlight>
                <a:latin typeface="Comfortaa"/>
                <a:ea typeface="Comfortaa"/>
                <a:cs typeface="Comfortaa"/>
                <a:sym typeface="Comfortaa"/>
              </a:rPr>
              <a:t>They gain important experiences for master's degree / business life. </a:t>
            </a:r>
            <a:endParaRPr sz="1200">
              <a:solidFill>
                <a:srgbClr val="000000"/>
              </a:solidFill>
              <a:latin typeface="Comfortaa"/>
              <a:ea typeface="Comfortaa"/>
              <a:cs typeface="Comfortaa"/>
              <a:sym typeface="Comfortaa"/>
            </a:endParaRPr>
          </a:p>
          <a:p>
            <a:pPr marL="0" lvl="0" indent="0" algn="l" rtl="0">
              <a:spcBef>
                <a:spcPts val="1200"/>
              </a:spcBef>
              <a:spcAft>
                <a:spcPct val="0"/>
              </a:spcAft>
              <a:buNone/>
            </a:pPr>
            <a:endParaRPr sz="1200">
              <a:solidFill>
                <a:srgbClr val="000000"/>
              </a:solidFill>
              <a:latin typeface="Comfortaa"/>
              <a:ea typeface="Comfortaa"/>
              <a:cs typeface="Comfortaa"/>
              <a:sym typeface="Comfortaa"/>
            </a:endParaRPr>
          </a:p>
          <a:p>
            <a:pPr marL="0" lvl="0" indent="0" algn="l" rtl="0">
              <a:spcBef>
                <a:spcPts val="1200"/>
              </a:spcBef>
              <a:spcAft>
                <a:spcPct val="0"/>
              </a:spcAft>
              <a:buNone/>
            </a:pPr>
            <a:r>
              <a:rPr lang="en-US" sz="1200" b="1" i="0" u="none" strike="noStrike">
                <a:solidFill>
                  <a:srgbClr val="EF6C00"/>
                </a:solidFill>
                <a:highlight>
                  <a:srgbClr val="000000">
                    <a:alpha val="0"/>
                  </a:srgbClr>
                </a:highlight>
                <a:latin typeface="Comfortaa"/>
                <a:ea typeface="Comfortaa"/>
                <a:cs typeface="Comfortaa"/>
                <a:sym typeface="Comfortaa"/>
              </a:rPr>
              <a:t>When our personnel are involved in online mobility, even from their own homes and without grants;</a:t>
            </a:r>
            <a:endParaRPr sz="1200">
              <a:solidFill>
                <a:srgbClr val="000000"/>
              </a:solidFill>
              <a:latin typeface="Comfortaa"/>
              <a:ea typeface="Comfortaa"/>
              <a:cs typeface="Comfortaa"/>
              <a:sym typeface="Comfortaa"/>
            </a:endParaRPr>
          </a:p>
          <a:p>
            <a:pPr marL="457200" lvl="0" indent="-304800" algn="l" rtl="0">
              <a:spcBef>
                <a:spcPts val="1200"/>
              </a:spcBef>
              <a:spcAft>
                <a:spcPct val="0"/>
              </a:spcAft>
              <a:buClr>
                <a:srgbClr val="000000"/>
              </a:buClr>
              <a:buSzPts val="1200"/>
              <a:buFont typeface="Comfortaa"/>
              <a:buChar char="●"/>
            </a:pPr>
            <a:r>
              <a:rPr lang="en-US" sz="1200" b="0" i="0" u="none" strike="noStrike">
                <a:solidFill>
                  <a:srgbClr val="000000"/>
                </a:solidFill>
                <a:highlight>
                  <a:srgbClr val="000000">
                    <a:alpha val="0"/>
                  </a:srgbClr>
                </a:highlight>
                <a:latin typeface="Comfortaa"/>
                <a:ea typeface="Comfortaa"/>
                <a:cs typeface="Comfortaa"/>
                <a:sym typeface="Comfortaa"/>
              </a:rPr>
              <a:t>Our academic personnel experience teaching an international class, albeit virtually,</a:t>
            </a:r>
            <a:endParaRPr sz="1200">
              <a:solidFill>
                <a:srgbClr val="000000"/>
              </a:solidFill>
              <a:latin typeface="Comfortaa"/>
              <a:ea typeface="Comfortaa"/>
              <a:cs typeface="Comfortaa"/>
              <a:sym typeface="Comfortaa"/>
            </a:endParaRPr>
          </a:p>
          <a:p>
            <a:pPr marL="457200" lvl="0" indent="-304800" algn="l" rtl="0">
              <a:spcBef>
                <a:spcPct val="0"/>
              </a:spcBef>
              <a:spcAft>
                <a:spcPct val="0"/>
              </a:spcAft>
              <a:buClr>
                <a:srgbClr val="000000"/>
              </a:buClr>
              <a:buSzPts val="1200"/>
              <a:buFont typeface="Comfortaa"/>
              <a:buChar char="●"/>
            </a:pPr>
            <a:r>
              <a:rPr lang="en-US" sz="1200" b="0" i="0" u="none" strike="noStrike">
                <a:solidFill>
                  <a:srgbClr val="000000"/>
                </a:solidFill>
                <a:highlight>
                  <a:srgbClr val="000000">
                    <a:alpha val="0"/>
                  </a:srgbClr>
                </a:highlight>
                <a:latin typeface="Comfortaa"/>
                <a:ea typeface="Comfortaa"/>
                <a:cs typeface="Comfortaa"/>
                <a:sym typeface="Comfortaa"/>
              </a:rPr>
              <a:t>Our administrative staff can experience and see how the office work of an International University functions and acquire significant professional achievements.</a:t>
            </a:r>
            <a:endParaRPr sz="1200">
              <a:solidFill>
                <a:srgbClr val="000000"/>
              </a:solidFill>
              <a:latin typeface="Comfortaa"/>
              <a:ea typeface="Comfortaa"/>
              <a:cs typeface="Comfortaa"/>
              <a:sym typeface="Comfortaa"/>
            </a:endParaRPr>
          </a:p>
          <a:p>
            <a:pPr marL="457200" lvl="0" indent="-304800" algn="l" rtl="0">
              <a:spcBef>
                <a:spcPct val="0"/>
              </a:spcBef>
              <a:spcAft>
                <a:spcPct val="0"/>
              </a:spcAft>
              <a:buClr>
                <a:srgbClr val="000000"/>
              </a:buClr>
              <a:buSzPts val="1200"/>
              <a:buFont typeface="Comfortaa"/>
              <a:buChar char="●"/>
            </a:pPr>
            <a:r>
              <a:rPr lang="en-US" sz="1200" b="0" i="0" u="none" strike="noStrike">
                <a:solidFill>
                  <a:srgbClr val="000000"/>
                </a:solidFill>
                <a:highlight>
                  <a:srgbClr val="000000">
                    <a:alpha val="0"/>
                  </a:srgbClr>
                </a:highlight>
                <a:latin typeface="Comfortaa"/>
                <a:ea typeface="Comfortaa"/>
                <a:cs typeface="Comfortaa"/>
                <a:sym typeface="Comfortaa"/>
              </a:rPr>
              <a:t>In any case, opportunities for international Networking and research / professional collaborations can emerge.</a:t>
            </a:r>
            <a:endParaRPr sz="1200">
              <a:solidFill>
                <a:srgbClr val="000000"/>
              </a:solidFill>
              <a:latin typeface="Comfortaa"/>
              <a:ea typeface="Comfortaa"/>
              <a:cs typeface="Comfortaa"/>
              <a:sym typeface="Comfortaa"/>
            </a:endParaRPr>
          </a:p>
          <a:p>
            <a:pPr marL="0" lvl="0" indent="0" algn="l" rtl="0">
              <a:lnSpc>
                <a:spcPct val="115000"/>
              </a:lnSpc>
              <a:spcBef>
                <a:spcPts val="1200"/>
              </a:spcBef>
              <a:spcAft>
                <a:spcPts val="1200"/>
              </a:spcAft>
              <a:buNone/>
            </a:pPr>
            <a:endParaRPr sz="1400">
              <a:solidFill>
                <a:srgbClr val="000000"/>
              </a:solidFill>
              <a:latin typeface="Comfortaa"/>
              <a:ea typeface="Comfortaa"/>
              <a:cs typeface="Comfortaa"/>
              <a:sym typeface="Comfortaa"/>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1"/>
          <p:cNvSpPr txBox="1">
            <a:spLocks noGrp="1"/>
          </p:cNvSpPr>
          <p:nvPr>
            <p:ph type="title"/>
          </p:nvPr>
        </p:nvSpPr>
        <p:spPr>
          <a:xfrm>
            <a:off x="311700" y="113525"/>
            <a:ext cx="8520600" cy="7074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r>
              <a:rPr lang="en-US" sz="3600" b="1" i="0" u="none" strike="noStrike">
                <a:highlight>
                  <a:srgbClr val="000000">
                    <a:alpha val="0"/>
                  </a:srgbClr>
                </a:highlight>
                <a:latin typeface="PT Sans Narrow"/>
              </a:rPr>
              <a:t>WHY SHOULD I PARTICIPATE?</a:t>
            </a:r>
            <a:endParaRPr/>
          </a:p>
        </p:txBody>
      </p:sp>
      <p:sp>
        <p:nvSpPr>
          <p:cNvPr id="119" name="Google Shape;119;p21"/>
          <p:cNvSpPr txBox="1">
            <a:spLocks noGrp="1"/>
          </p:cNvSpPr>
          <p:nvPr>
            <p:ph type="body" idx="1"/>
          </p:nvPr>
        </p:nvSpPr>
        <p:spPr>
          <a:xfrm>
            <a:off x="311700" y="820925"/>
            <a:ext cx="8520600" cy="3542353"/>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ct val="0"/>
              </a:spcAft>
              <a:buNone/>
            </a:pPr>
            <a:r>
              <a:rPr lang="en-US" b="1" i="0" u="none" strike="noStrike" dirty="0" smtClean="0">
                <a:solidFill>
                  <a:schemeClr val="accent1"/>
                </a:solidFill>
                <a:highlight>
                  <a:srgbClr val="000000">
                    <a:alpha val="0"/>
                  </a:srgbClr>
                </a:highlight>
                <a:latin typeface="Comfortaa"/>
                <a:ea typeface="Comfortaa"/>
                <a:cs typeface="Comfortaa"/>
                <a:sym typeface="Comfortaa"/>
              </a:rPr>
              <a:t>As </a:t>
            </a:r>
            <a:r>
              <a:rPr lang="en-US" b="1" i="0" u="none" strike="noStrike" dirty="0">
                <a:solidFill>
                  <a:schemeClr val="accent1"/>
                </a:solidFill>
                <a:highlight>
                  <a:srgbClr val="000000">
                    <a:alpha val="0"/>
                  </a:srgbClr>
                </a:highlight>
                <a:latin typeface="Comfortaa"/>
                <a:ea typeface="Comfortaa"/>
                <a:cs typeface="Comfortaa"/>
                <a:sym typeface="Comfortaa"/>
              </a:rPr>
              <a:t>Erasmus+ and International Programs Office, we support and encourage all our valuable students / members to participate in virtual and mixed online mobility in a host country or from your own home, </a:t>
            </a:r>
            <a:r>
              <a:rPr lang="en-US" sz="1400" b="0" i="0" u="none" strike="noStrike" dirty="0">
                <a:solidFill>
                  <a:srgbClr val="000000"/>
                </a:solidFill>
                <a:highlight>
                  <a:srgbClr val="000000">
                    <a:alpha val="0"/>
                  </a:srgbClr>
                </a:highlight>
                <a:latin typeface="Comfortaa"/>
                <a:ea typeface="Comfortaa"/>
                <a:cs typeface="Comfortaa"/>
                <a:sym typeface="Comfortaa"/>
              </a:rPr>
              <a:t>depending on the course of the pandemic,  </a:t>
            </a:r>
            <a:endParaRPr sz="1700" b="1" dirty="0">
              <a:solidFill>
                <a:schemeClr val="accent1"/>
              </a:solidFill>
              <a:latin typeface="Comfortaa"/>
              <a:ea typeface="Comfortaa"/>
              <a:cs typeface="Comfortaa"/>
              <a:sym typeface="Comfortaa"/>
            </a:endParaRPr>
          </a:p>
          <a:p>
            <a:pPr marL="0" lvl="0" indent="0" algn="l" rtl="0">
              <a:lnSpc>
                <a:spcPct val="115000"/>
              </a:lnSpc>
              <a:spcBef>
                <a:spcPts val="1200"/>
              </a:spcBef>
              <a:spcAft>
                <a:spcPts val="1200"/>
              </a:spcAft>
              <a:buNone/>
            </a:pPr>
            <a:r>
              <a:rPr lang="en-US" sz="1700" i="0" u="none" strike="noStrike" dirty="0">
                <a:solidFill>
                  <a:srgbClr val="000000"/>
                </a:solidFill>
                <a:highlight>
                  <a:srgbClr val="000000">
                    <a:alpha val="0"/>
                  </a:srgbClr>
                </a:highlight>
                <a:latin typeface="Comfortaa"/>
                <a:ea typeface="Comfortaa"/>
                <a:cs typeface="Comfortaa"/>
                <a:sym typeface="Comfortaa"/>
              </a:rPr>
              <a:t>since they will contribute to personal, intercultural, academic and professional potential achievements.</a:t>
            </a:r>
            <a:endParaRPr sz="1700" dirty="0">
              <a:solidFill>
                <a:srgbClr val="000000"/>
              </a:solidFill>
              <a:latin typeface="Comfortaa"/>
              <a:ea typeface="Comfortaa"/>
              <a:cs typeface="Comfortaa"/>
              <a:sym typeface="Comfortaa"/>
            </a:endParaRP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9.11.14"/>
  <p:tag name="AS_TITLE" val="Aspose.Slides for .NET 4.0 Client Profile"/>
  <p:tag name="AS_VERSION" val="19.11"/>
</p:tagLst>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ropic override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2812</Words>
  <Application>Microsoft Office PowerPoint</Application>
  <PresentationFormat>Ekran Gösterisi (16:9)</PresentationFormat>
  <Paragraphs>110</Paragraphs>
  <Slides>23</Slides>
  <Notes>23</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23</vt:i4>
      </vt:variant>
    </vt:vector>
  </HeadingPairs>
  <TitlesOfParts>
    <vt:vector size="29" baseType="lpstr">
      <vt:lpstr>Open Sans</vt:lpstr>
      <vt:lpstr>Lobster</vt:lpstr>
      <vt:lpstr>Arial</vt:lpstr>
      <vt:lpstr>PT Sans Narrow</vt:lpstr>
      <vt:lpstr>Comfortaa</vt:lpstr>
      <vt:lpstr>Tropic</vt:lpstr>
      <vt:lpstr>Erasmus+ Program and COVID-19</vt:lpstr>
      <vt:lpstr>ONLINE MOBILITY FOR LEARNING</vt:lpstr>
      <vt:lpstr>ONLINE MOBILITY FOR LEARNING</vt:lpstr>
      <vt:lpstr>ONLINE MOBILITY FOR LEARNING</vt:lpstr>
      <vt:lpstr>ONLINE MOBILITY FOR LEARNING</vt:lpstr>
      <vt:lpstr>SUMMARY</vt:lpstr>
      <vt:lpstr>WHY SHOULD I PARTICIPATE?</vt:lpstr>
      <vt:lpstr>WHY SHOULD I PARTICIPATE?</vt:lpstr>
      <vt:lpstr>WHY SHOULD I PARTICIPATE?</vt:lpstr>
      <vt:lpstr>WHAT IS FORCE MAJEURE?</vt:lpstr>
      <vt:lpstr>WHAT EXPENSES MADE DUE TO FORCE MAJEURE ARE COVERED FROM THE ERASMUS+ GRANT?</vt:lpstr>
      <vt:lpstr>WHAT EXPENSES MADE DUE TO FORCE MAJEURE ARE COVERED FROM THE ERASMUS+ GRANT?</vt:lpstr>
      <vt:lpstr>WHAT EXPENSES MADE DUE TO FORCE MAJEURE ARE COVERED FROM THE ERASMUS+ GRANT?</vt:lpstr>
      <vt:lpstr>WHAT EXPENSES MADE DUE TO FORCE MAJEURE ARE COVERED FROM THE ERASMUS+ GRANT?</vt:lpstr>
      <vt:lpstr>WHAT EXPENSES MADE DUE TO FORCE MAJEURE ARE COVERED FROM THE ERASMUS+ GRANT?</vt:lpstr>
      <vt:lpstr>WHAT EXPENSES MADE DUE TO FORCE MAJEURE ARE COVERED FROM THE ERASMUS+ GRANT?</vt:lpstr>
      <vt:lpstr>WHAT EXPENSES MADE DUE TO FORCE MAJEURE ARE COVERED FROM THE ERASMUS+ GRANT?</vt:lpstr>
      <vt:lpstr>WHAT EXPENSES MADE DUE TO FORCE MAJEURE ARE COVERED FROM THE ERASMUS+ GRANT?</vt:lpstr>
      <vt:lpstr>WHAT EXPENSES MADE DUE TO FORCE MAJEURE ARE COVERED FROM THE ERASMUS+ GRANT?</vt:lpstr>
      <vt:lpstr>WHAT ARE VALID DOCUMENTS FOR FORCE MAJEURE DECLARATION?</vt:lpstr>
      <vt:lpstr>In addition;</vt:lpstr>
      <vt:lpstr>For more information...</vt:lpstr>
      <vt:lpstr>Thank you for listening...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Erasmus+ Programı ve COVİD-19</dc:title>
  <dc:creator>Elif Karagöz</dc:creator>
  <cp:lastModifiedBy>Elif Karagöz</cp:lastModifiedBy>
  <cp:revision>3</cp:revision>
  <dcterms:modified xsi:type="dcterms:W3CDTF">2020-10-05T09:17:01Z</dcterms:modified>
</cp:coreProperties>
</file>